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</p:sldIdLst>
  <p:sldSz cy="5143500" cx="9144000"/>
  <p:notesSz cx="6858000" cy="9144000"/>
  <p:embeddedFontLst>
    <p:embeddedFont>
      <p:font typeface="Nixie One"/>
      <p:regular r:id="rId61"/>
    </p:embeddedFont>
    <p:embeddedFont>
      <p:font typeface="Playfair Display"/>
      <p:regular r:id="rId62"/>
      <p:bold r:id="rId63"/>
      <p:italic r:id="rId64"/>
      <p:boldItalic r:id="rId65"/>
    </p:embeddedFont>
    <p:embeddedFont>
      <p:font typeface="Lato"/>
      <p:regular r:id="rId66"/>
      <p:bold r:id="rId67"/>
      <p:italic r:id="rId68"/>
      <p:boldItalic r:id="rId69"/>
    </p:embeddedFont>
    <p:embeddedFont>
      <p:font typeface="Varela Round"/>
      <p:regular r:id="rId7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0" Type="http://schemas.openxmlformats.org/officeDocument/2006/relationships/font" Target="fonts/VarelaRound-regular.fntdata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PlayfairDisplay-regular.fntdata"/><Relationship Id="rId61" Type="http://schemas.openxmlformats.org/officeDocument/2006/relationships/font" Target="fonts/NixieOne-regular.fntdata"/><Relationship Id="rId20" Type="http://schemas.openxmlformats.org/officeDocument/2006/relationships/slide" Target="slides/slide16.xml"/><Relationship Id="rId64" Type="http://schemas.openxmlformats.org/officeDocument/2006/relationships/font" Target="fonts/PlayfairDisplay-italic.fntdata"/><Relationship Id="rId63" Type="http://schemas.openxmlformats.org/officeDocument/2006/relationships/font" Target="fonts/PlayfairDisplay-bold.fntdata"/><Relationship Id="rId22" Type="http://schemas.openxmlformats.org/officeDocument/2006/relationships/slide" Target="slides/slide18.xml"/><Relationship Id="rId66" Type="http://schemas.openxmlformats.org/officeDocument/2006/relationships/font" Target="fonts/Lato-regular.fntdata"/><Relationship Id="rId21" Type="http://schemas.openxmlformats.org/officeDocument/2006/relationships/slide" Target="slides/slide17.xml"/><Relationship Id="rId65" Type="http://schemas.openxmlformats.org/officeDocument/2006/relationships/font" Target="fonts/PlayfairDisplay-boldItalic.fntdata"/><Relationship Id="rId24" Type="http://schemas.openxmlformats.org/officeDocument/2006/relationships/slide" Target="slides/slide20.xml"/><Relationship Id="rId68" Type="http://schemas.openxmlformats.org/officeDocument/2006/relationships/font" Target="fonts/Lato-italic.fntdata"/><Relationship Id="rId23" Type="http://schemas.openxmlformats.org/officeDocument/2006/relationships/slide" Target="slides/slide19.xml"/><Relationship Id="rId67" Type="http://schemas.openxmlformats.org/officeDocument/2006/relationships/font" Target="fonts/Lato-bold.fntdata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Lato-boldItalic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0f6f5577b0_0_26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g10f6f5577b0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0f6f5577b0_0_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g10f6f5577b0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0f6f5577b0_0_6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g10f6f5577b0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0f6f5577b0_0_6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g10f6f5577b0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0f6f5577b0_0_6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g10f6f5577b0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0f6f5577b0_0_7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g10f6f5577b0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0f6f5577b0_0_10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g10f6f5577b0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0f6f5577b0_0_1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g10f6f5577b0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0f6f5577b0_0_28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g10f6f5577b0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0f6f5577b0_0_1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g10f6f5577b0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0ada1c8157_0_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g10ada1c815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0f6f5577b0_0_1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g10f6f5577b0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0f6f5577b0_0_15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g10f6f5577b0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0f6f5577b0_0_7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g10f6f5577b0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0f6f5577b0_0_13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g10f6f5577b0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0f6f5577b0_0_13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g10f6f5577b0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0f6f5577b0_0_13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g10f6f5577b0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0f6f5577b0_0_14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6" name="Google Shape;416;g10f6f5577b0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0f6f5577b0_0_8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g10f6f5577b0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0f6f5577b0_0_14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g10f6f5577b0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0f6f5577b0_0_16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8" name="Google Shape;448;g10f6f5577b0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0ee1f5a66d_0_15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10ee1f5a66d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0f6f5577b0_0_19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5" name="Google Shape;455;g10f6f5577b0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0f6f5577b0_0_2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g10f6f5577b0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0f6f5577b0_0_2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3" name="Google Shape;473;g10f6f5577b0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0f6f5577b0_0_22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g10f6f5577b0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0f6f5577b0_0_2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g10f6f5577b0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0f6f5577b0_0_24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6" name="Google Shape;506;g10f6f5577b0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0f6f5577b0_0_16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4" name="Google Shape;524;g10f6f5577b0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0ee1f5a66d_0_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1" name="Google Shape;531;g10ee1f5a66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0c8883b0ac_0_2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9" name="Google Shape;539;g10c8883b0a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0ee1f5a66d_0_2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7" name="Google Shape;547;g10ee1f5a66d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0ee1f5a66d_0_3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5" name="Google Shape;555;g10ee1f5a66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0ee1f5a66d_0_3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3" name="Google Shape;563;g10ee1f5a66d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0ee1f5a66d_0_3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1" name="Google Shape;571;g10ee1f5a66d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0ee1f5a66d_0_6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9" name="Google Shape;579;g10ee1f5a66d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10ee1f5a66d_0_6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8" name="Google Shape;588;g10ee1f5a66d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0ee1f5a66d_0_7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7" name="Google Shape;597;g10ee1f5a66d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10ee1f5a66d_0_7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5" name="Google Shape;605;g10ee1f5a66d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10ee1f5a66d_0_7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1" name="Google Shape;611;g10ee1f5a66d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0ee1f5a66d_0_8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9" name="Google Shape;619;g10ee1f5a66d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10ee1f5a66d_0_8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7" name="Google Shape;627;g10ee1f5a66d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0ee1f5a66d_0_2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g10ee1f5a66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10ee1f5a66d_0_9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4" name="Google Shape;634;g10ee1f5a66d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0ee1f5a66d_0_9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2" name="Google Shape;642;g10ee1f5a66d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10ee1f5a66d_0_9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0" name="Google Shape;650;g10ee1f5a66d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0ee1f5a66d_0_14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9" name="Google Shape;659;g10ee1f5a66d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10ee1f5a66d_0_14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5" name="Google Shape;665;g10ee1f5a66d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4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3" name="Google Shape;673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10f93327679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2" name="Google Shape;682;g10f9332767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0ee1f5a66d_0_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g10ee1f5a66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0f6f5577b0_0_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g10f6f5577b0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0f6f5577b0_0_4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g10f6f5577b0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0f6f5577b0_0_5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g10f6f5577b0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209425" y="502200"/>
            <a:ext cx="206100" cy="2061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2255425" y="1991825"/>
            <a:ext cx="46332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3" name="Google Shape;13;p2"/>
          <p:cNvSpPr/>
          <p:nvPr/>
        </p:nvSpPr>
        <p:spPr>
          <a:xfrm>
            <a:off x="267550" y="-886750"/>
            <a:ext cx="2347200" cy="2347200"/>
          </a:xfrm>
          <a:prstGeom prst="donut">
            <a:avLst>
              <a:gd fmla="val 29778" name="adj"/>
            </a:avLst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8348875" y="2882375"/>
            <a:ext cx="978600" cy="978600"/>
          </a:xfrm>
          <a:prstGeom prst="ellipse">
            <a:avLst/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255425" y="541800"/>
            <a:ext cx="657600" cy="657600"/>
          </a:xfrm>
          <a:prstGeom prst="ellipse">
            <a:avLst/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752750" y="3465100"/>
            <a:ext cx="2284200" cy="2284200"/>
          </a:xfrm>
          <a:prstGeom prst="donut">
            <a:avLst>
              <a:gd fmla="val 11909" name="adj"/>
            </a:avLst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37775" y="3193200"/>
            <a:ext cx="657600" cy="6576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376550" y="4217275"/>
            <a:ext cx="1207800" cy="1207800"/>
          </a:xfrm>
          <a:prstGeom prst="donut">
            <a:avLst>
              <a:gd fmla="val 42915" name="adj"/>
            </a:avLst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244625" y="2541950"/>
            <a:ext cx="304800" cy="304800"/>
          </a:xfrm>
          <a:prstGeom prst="ellipse">
            <a:avLst/>
          </a:prstGeom>
          <a:solidFill>
            <a:srgbClr val="E8004C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598775" y="-300250"/>
            <a:ext cx="1370700" cy="13707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8244625" y="802850"/>
            <a:ext cx="657600" cy="657600"/>
          </a:xfrm>
          <a:prstGeom prst="ellipse">
            <a:avLst/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13975" y="695900"/>
            <a:ext cx="871500" cy="871500"/>
          </a:xfrm>
          <a:prstGeom prst="ellipse">
            <a:avLst/>
          </a:prstGeom>
          <a:noFill/>
          <a:ln cap="flat" cmpd="sng" w="9525">
            <a:solidFill>
              <a:srgbClr val="00ACC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22175" y="2933250"/>
            <a:ext cx="1177500" cy="1177500"/>
          </a:xfrm>
          <a:prstGeom prst="ellipse">
            <a:avLst/>
          </a:prstGeom>
          <a:noFill/>
          <a:ln cap="flat" cmpd="sng" w="9525">
            <a:solidFill>
              <a:srgbClr val="BBCD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8150075" y="708300"/>
            <a:ext cx="846600" cy="846600"/>
          </a:xfrm>
          <a:prstGeom prst="ellipse">
            <a:avLst/>
          </a:prstGeom>
          <a:noFill/>
          <a:ln cap="flat" cmpd="sng" w="9525">
            <a:solidFill>
              <a:srgbClr val="65BB4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1055325" y="3904575"/>
            <a:ext cx="206100" cy="206100"/>
          </a:xfrm>
          <a:prstGeom prst="ellipse">
            <a:avLst/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57" name="Google Shape;157;p11"/>
          <p:cNvSpPr/>
          <p:nvPr/>
        </p:nvSpPr>
        <p:spPr>
          <a:xfrm>
            <a:off x="1280688" y="3669150"/>
            <a:ext cx="206100" cy="2061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1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1"/>
          <p:cNvSpPr/>
          <p:nvPr/>
        </p:nvSpPr>
        <p:spPr>
          <a:xfrm>
            <a:off x="246046" y="3213146"/>
            <a:ext cx="456000" cy="456000"/>
          </a:xfrm>
          <a:prstGeom prst="ellipse">
            <a:avLst/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1"/>
          <p:cNvSpPr/>
          <p:nvPr/>
        </p:nvSpPr>
        <p:spPr>
          <a:xfrm>
            <a:off x="71500" y="3038600"/>
            <a:ext cx="804900" cy="804900"/>
          </a:xfrm>
          <a:prstGeom prst="ellipse">
            <a:avLst/>
          </a:prstGeom>
          <a:noFill/>
          <a:ln cap="flat" cmpd="sng" w="9525">
            <a:solidFill>
              <a:srgbClr val="65BB4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1"/>
          <p:cNvSpPr/>
          <p:nvPr/>
        </p:nvSpPr>
        <p:spPr>
          <a:xfrm>
            <a:off x="1280700" y="1608475"/>
            <a:ext cx="1043400" cy="1044000"/>
          </a:xfrm>
          <a:prstGeom prst="donut">
            <a:avLst>
              <a:gd fmla="val 43200" name="adj"/>
            </a:avLst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1"/>
          <p:cNvSpPr/>
          <p:nvPr/>
        </p:nvSpPr>
        <p:spPr>
          <a:xfrm>
            <a:off x="1640475" y="-201875"/>
            <a:ext cx="750300" cy="750300"/>
          </a:xfrm>
          <a:prstGeom prst="ellipse">
            <a:avLst/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1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fmla="val 6129" name="adj"/>
            </a:avLst>
          </a:prstGeom>
          <a:solidFill>
            <a:srgbClr val="E8004C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1"/>
          <p:cNvSpPr/>
          <p:nvPr/>
        </p:nvSpPr>
        <p:spPr>
          <a:xfrm>
            <a:off x="-222975" y="500875"/>
            <a:ext cx="1832700" cy="18327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1"/>
          <p:cNvSpPr/>
          <p:nvPr/>
        </p:nvSpPr>
        <p:spPr>
          <a:xfrm>
            <a:off x="1280700" y="3950125"/>
            <a:ext cx="750300" cy="750300"/>
          </a:xfrm>
          <a:prstGeom prst="ellipse">
            <a:avLst/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1"/>
          <p:cNvSpPr/>
          <p:nvPr/>
        </p:nvSpPr>
        <p:spPr>
          <a:xfrm>
            <a:off x="7913000" y="600225"/>
            <a:ext cx="550500" cy="5505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1"/>
          <p:cNvSpPr/>
          <p:nvPr/>
        </p:nvSpPr>
        <p:spPr>
          <a:xfrm>
            <a:off x="8703400" y="1608475"/>
            <a:ext cx="287100" cy="287100"/>
          </a:xfrm>
          <a:prstGeom prst="donut">
            <a:avLst>
              <a:gd fmla="val 18608" name="adj"/>
            </a:avLst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1"/>
          <p:cNvSpPr/>
          <p:nvPr/>
        </p:nvSpPr>
        <p:spPr>
          <a:xfrm>
            <a:off x="8809377" y="886439"/>
            <a:ext cx="416400" cy="416400"/>
          </a:xfrm>
          <a:prstGeom prst="ellipse">
            <a:avLst/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8118000" y="-244550"/>
            <a:ext cx="741600" cy="741600"/>
          </a:xfrm>
          <a:prstGeom prst="donut">
            <a:avLst>
              <a:gd fmla="val 37879" name="adj"/>
            </a:avLst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1"/>
          <p:cNvSpPr/>
          <p:nvPr/>
        </p:nvSpPr>
        <p:spPr>
          <a:xfrm>
            <a:off x="7813725" y="312775"/>
            <a:ext cx="188100" cy="1881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1"/>
          <p:cNvSpPr/>
          <p:nvPr/>
        </p:nvSpPr>
        <p:spPr>
          <a:xfrm>
            <a:off x="8646900" y="723963"/>
            <a:ext cx="741600" cy="741600"/>
          </a:xfrm>
          <a:prstGeom prst="ellipse">
            <a:avLst/>
          </a:prstGeom>
          <a:noFill/>
          <a:ln cap="flat" cmpd="sng" w="9525">
            <a:solidFill>
              <a:srgbClr val="F8BB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1"/>
          <p:cNvSpPr txBox="1"/>
          <p:nvPr>
            <p:ph idx="12" type="sldNum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2"/>
          <p:cNvSpPr txBox="1"/>
          <p:nvPr>
            <p:ph idx="1" type="body"/>
          </p:nvPr>
        </p:nvSpPr>
        <p:spPr>
          <a:xfrm>
            <a:off x="1246225" y="4177700"/>
            <a:ext cx="66516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/>
        </p:txBody>
      </p:sp>
      <p:sp>
        <p:nvSpPr>
          <p:cNvPr id="176" name="Google Shape;176;p12"/>
          <p:cNvSpPr/>
          <p:nvPr/>
        </p:nvSpPr>
        <p:spPr>
          <a:xfrm rot="10800000">
            <a:off x="8705950" y="3777263"/>
            <a:ext cx="617400" cy="6174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2"/>
          <p:cNvSpPr/>
          <p:nvPr/>
        </p:nvSpPr>
        <p:spPr>
          <a:xfrm rot="10800000">
            <a:off x="608750" y="841361"/>
            <a:ext cx="515400" cy="515400"/>
          </a:xfrm>
          <a:prstGeom prst="donut">
            <a:avLst>
              <a:gd fmla="val 18608" name="adj"/>
            </a:avLst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2"/>
          <p:cNvSpPr/>
          <p:nvPr/>
        </p:nvSpPr>
        <p:spPr>
          <a:xfrm rot="10800000">
            <a:off x="8195021" y="4553300"/>
            <a:ext cx="831600" cy="831600"/>
          </a:xfrm>
          <a:prstGeom prst="donut">
            <a:avLst>
              <a:gd fmla="val 37879" name="adj"/>
            </a:avLst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2"/>
          <p:cNvSpPr/>
          <p:nvPr/>
        </p:nvSpPr>
        <p:spPr>
          <a:xfrm rot="10800000">
            <a:off x="8458384" y="4183763"/>
            <a:ext cx="210900" cy="2109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2"/>
          <p:cNvSpPr/>
          <p:nvPr/>
        </p:nvSpPr>
        <p:spPr>
          <a:xfrm rot="10800000">
            <a:off x="-153147" y="-444547"/>
            <a:ext cx="1128300" cy="11283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2"/>
          <p:cNvSpPr/>
          <p:nvPr/>
        </p:nvSpPr>
        <p:spPr>
          <a:xfrm rot="10800000">
            <a:off x="8012016" y="133391"/>
            <a:ext cx="434700" cy="434700"/>
          </a:xfrm>
          <a:prstGeom prst="donut">
            <a:avLst>
              <a:gd fmla="val 8754" name="adj"/>
            </a:avLst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2"/>
          <p:cNvSpPr/>
          <p:nvPr/>
        </p:nvSpPr>
        <p:spPr>
          <a:xfrm rot="10800000">
            <a:off x="-73577" y="841500"/>
            <a:ext cx="330900" cy="330900"/>
          </a:xfrm>
          <a:prstGeom prst="ellipse">
            <a:avLst/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2"/>
          <p:cNvSpPr/>
          <p:nvPr/>
        </p:nvSpPr>
        <p:spPr>
          <a:xfrm rot="10800000">
            <a:off x="8512150" y="133404"/>
            <a:ext cx="811200" cy="811200"/>
          </a:xfrm>
          <a:prstGeom prst="donut">
            <a:avLst>
              <a:gd fmla="val 39163" name="adj"/>
            </a:avLst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2"/>
          <p:cNvSpPr/>
          <p:nvPr/>
        </p:nvSpPr>
        <p:spPr>
          <a:xfrm rot="10800000">
            <a:off x="117998" y="-173402"/>
            <a:ext cx="586200" cy="586200"/>
          </a:xfrm>
          <a:prstGeom prst="ellipse">
            <a:avLst/>
          </a:prstGeom>
          <a:solidFill>
            <a:srgbClr val="E8004C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2"/>
          <p:cNvSpPr/>
          <p:nvPr/>
        </p:nvSpPr>
        <p:spPr>
          <a:xfrm rot="10800000">
            <a:off x="748825" y="4695050"/>
            <a:ext cx="345000" cy="345000"/>
          </a:xfrm>
          <a:prstGeom prst="donut">
            <a:avLst>
              <a:gd fmla="val 30568" name="adj"/>
            </a:avLst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2"/>
          <p:cNvSpPr/>
          <p:nvPr/>
        </p:nvSpPr>
        <p:spPr>
          <a:xfrm rot="10800000">
            <a:off x="-107786" y="4259033"/>
            <a:ext cx="663000" cy="663000"/>
          </a:xfrm>
          <a:prstGeom prst="ellipse">
            <a:avLst/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2"/>
          <p:cNvSpPr/>
          <p:nvPr/>
        </p:nvSpPr>
        <p:spPr>
          <a:xfrm rot="10800000">
            <a:off x="-316662" y="3443534"/>
            <a:ext cx="506100" cy="5061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2"/>
          <p:cNvSpPr/>
          <p:nvPr/>
        </p:nvSpPr>
        <p:spPr>
          <a:xfrm rot="10800000">
            <a:off x="-226170" y="4140650"/>
            <a:ext cx="899400" cy="899400"/>
          </a:xfrm>
          <a:prstGeom prst="ellipse">
            <a:avLst/>
          </a:prstGeom>
          <a:noFill/>
          <a:ln cap="flat" cmpd="sng" w="9525">
            <a:solidFill>
              <a:srgbClr val="F8BB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2"/>
          <p:cNvSpPr/>
          <p:nvPr/>
        </p:nvSpPr>
        <p:spPr>
          <a:xfrm rot="10800000">
            <a:off x="8700641" y="1100250"/>
            <a:ext cx="333300" cy="3333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2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-164200" y="686175"/>
            <a:ext cx="550500" cy="5505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8204500" y="3898800"/>
            <a:ext cx="447000" cy="447000"/>
          </a:xfrm>
          <a:prstGeom prst="donut">
            <a:avLst>
              <a:gd fmla="val 18608" name="adj"/>
            </a:avLst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0425" y="-196925"/>
            <a:ext cx="741600" cy="741600"/>
          </a:xfrm>
          <a:prstGeom prst="donut">
            <a:avLst>
              <a:gd fmla="val 37879" name="adj"/>
            </a:avLst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419100" y="686175"/>
            <a:ext cx="188100" cy="1881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8333725" y="4482500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741750" y="4449750"/>
            <a:ext cx="397500" cy="397500"/>
          </a:xfrm>
          <a:prstGeom prst="donut">
            <a:avLst>
              <a:gd fmla="val 8754" name="adj"/>
            </a:avLst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8956300" y="4058696"/>
            <a:ext cx="287100" cy="287100"/>
          </a:xfrm>
          <a:prstGeom prst="ellipse">
            <a:avLst/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-164200" y="4277700"/>
            <a:ext cx="741600" cy="741600"/>
          </a:xfrm>
          <a:prstGeom prst="donut">
            <a:avLst>
              <a:gd fmla="val 39163" name="adj"/>
            </a:avLst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8568725" y="4717500"/>
            <a:ext cx="508500" cy="508500"/>
          </a:xfrm>
          <a:prstGeom prst="ellipse">
            <a:avLst/>
          </a:prstGeom>
          <a:solidFill>
            <a:srgbClr val="E8004C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8077475" y="224125"/>
            <a:ext cx="304800" cy="304800"/>
          </a:xfrm>
          <a:prstGeom prst="donut">
            <a:avLst>
              <a:gd fmla="val 30568" name="adj"/>
            </a:avLst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8553248" y="328373"/>
            <a:ext cx="585600" cy="585600"/>
          </a:xfrm>
          <a:prstGeom prst="ellipse">
            <a:avLst/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8876350" y="1187325"/>
            <a:ext cx="447000" cy="4470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8449000" y="224125"/>
            <a:ext cx="794400" cy="794400"/>
          </a:xfrm>
          <a:prstGeom prst="ellipse">
            <a:avLst/>
          </a:prstGeom>
          <a:noFill/>
          <a:ln cap="flat" cmpd="sng" w="9525">
            <a:solidFill>
              <a:srgbClr val="F8BB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100425" y="3830625"/>
            <a:ext cx="304800" cy="3048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>
            <a:off x="3058200" y="-295450"/>
            <a:ext cx="3027600" cy="30279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4"/>
          <p:cNvSpPr txBox="1"/>
          <p:nvPr>
            <p:ph type="ctrTitle"/>
          </p:nvPr>
        </p:nvSpPr>
        <p:spPr>
          <a:xfrm>
            <a:off x="1773750" y="2421550"/>
            <a:ext cx="55965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6" name="Google Shape;46;p4"/>
          <p:cNvSpPr txBox="1"/>
          <p:nvPr>
            <p:ph idx="1" type="subTitle"/>
          </p:nvPr>
        </p:nvSpPr>
        <p:spPr>
          <a:xfrm>
            <a:off x="1773750" y="3449654"/>
            <a:ext cx="55965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9pPr>
          </a:lstStyle>
          <a:p/>
        </p:txBody>
      </p:sp>
      <p:sp>
        <p:nvSpPr>
          <p:cNvPr id="47" name="Google Shape;47;p4"/>
          <p:cNvSpPr/>
          <p:nvPr/>
        </p:nvSpPr>
        <p:spPr>
          <a:xfrm>
            <a:off x="1414538" y="3988225"/>
            <a:ext cx="206100" cy="2061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7630150" y="2469625"/>
            <a:ext cx="2347200" cy="2347200"/>
          </a:xfrm>
          <a:prstGeom prst="donut">
            <a:avLst>
              <a:gd fmla="val 29778" name="adj"/>
            </a:avLst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4"/>
          <p:cNvSpPr/>
          <p:nvPr/>
        </p:nvSpPr>
        <p:spPr>
          <a:xfrm>
            <a:off x="376550" y="1139200"/>
            <a:ext cx="978600" cy="978600"/>
          </a:xfrm>
          <a:prstGeom prst="ellipse">
            <a:avLst/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"/>
          <p:cNvSpPr/>
          <p:nvPr/>
        </p:nvSpPr>
        <p:spPr>
          <a:xfrm>
            <a:off x="7240275" y="4662700"/>
            <a:ext cx="657600" cy="6576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231175" y="-571700"/>
            <a:ext cx="2284200" cy="2284200"/>
          </a:xfrm>
          <a:prstGeom prst="donut">
            <a:avLst>
              <a:gd fmla="val 11909" name="adj"/>
            </a:avLst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7507625" y="917475"/>
            <a:ext cx="657600" cy="6576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8065925" y="-295450"/>
            <a:ext cx="1207800" cy="1207800"/>
          </a:xfrm>
          <a:prstGeom prst="donut">
            <a:avLst>
              <a:gd fmla="val 42915" name="adj"/>
            </a:avLst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1417200" y="2052650"/>
            <a:ext cx="304800" cy="304800"/>
          </a:xfrm>
          <a:prstGeom prst="ellipse">
            <a:avLst/>
          </a:prstGeom>
          <a:solidFill>
            <a:srgbClr val="E8004C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246046" y="3365546"/>
            <a:ext cx="456000" cy="456000"/>
          </a:xfrm>
          <a:prstGeom prst="ellipse">
            <a:avLst/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7072325" y="4494725"/>
            <a:ext cx="993600" cy="993300"/>
          </a:xfrm>
          <a:prstGeom prst="ellipse">
            <a:avLst/>
          </a:prstGeom>
          <a:noFill/>
          <a:ln cap="flat" cmpd="sng" w="9525">
            <a:solidFill>
              <a:srgbClr val="00ACC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7370250" y="780100"/>
            <a:ext cx="932400" cy="932400"/>
          </a:xfrm>
          <a:prstGeom prst="ellipse">
            <a:avLst/>
          </a:prstGeom>
          <a:noFill/>
          <a:ln cap="flat" cmpd="sng" w="9525">
            <a:solidFill>
              <a:srgbClr val="BBCD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180500" y="3300000"/>
            <a:ext cx="586800" cy="586800"/>
          </a:xfrm>
          <a:prstGeom prst="ellipse">
            <a:avLst/>
          </a:prstGeom>
          <a:noFill/>
          <a:ln cap="flat" cmpd="sng" w="9525">
            <a:solidFill>
              <a:srgbClr val="65BB4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"/>
          <p:cNvSpPr/>
          <p:nvPr/>
        </p:nvSpPr>
        <p:spPr>
          <a:xfrm>
            <a:off x="7733375" y="467300"/>
            <a:ext cx="206100" cy="206100"/>
          </a:xfrm>
          <a:prstGeom prst="ellipse">
            <a:avLst/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"/>
          <p:cNvSpPr/>
          <p:nvPr/>
        </p:nvSpPr>
        <p:spPr>
          <a:xfrm>
            <a:off x="598175" y="-204700"/>
            <a:ext cx="1550100" cy="1550100"/>
          </a:xfrm>
          <a:prstGeom prst="ellipse">
            <a:avLst/>
          </a:prstGeom>
          <a:noFill/>
          <a:ln cap="flat" cmpd="sng" w="9525">
            <a:solidFill>
              <a:srgbClr val="E8004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ly blank">
  <p:cSld name="BLANK_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5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6"/>
          <p:cNvSpPr/>
          <p:nvPr/>
        </p:nvSpPr>
        <p:spPr>
          <a:xfrm>
            <a:off x="8334450" y="4139625"/>
            <a:ext cx="424800" cy="4248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6"/>
          <p:cNvSpPr/>
          <p:nvPr/>
        </p:nvSpPr>
        <p:spPr>
          <a:xfrm>
            <a:off x="4308288" y="-1078650"/>
            <a:ext cx="2347200" cy="2347200"/>
          </a:xfrm>
          <a:prstGeom prst="donut">
            <a:avLst>
              <a:gd fmla="val 17100" name="adj"/>
            </a:avLst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6"/>
          <p:cNvSpPr/>
          <p:nvPr/>
        </p:nvSpPr>
        <p:spPr>
          <a:xfrm>
            <a:off x="4047750" y="805125"/>
            <a:ext cx="1048500" cy="1048500"/>
          </a:xfrm>
          <a:prstGeom prst="ellipse">
            <a:avLst/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6"/>
          <p:cNvSpPr txBox="1"/>
          <p:nvPr>
            <p:ph idx="1" type="body"/>
          </p:nvPr>
        </p:nvSpPr>
        <p:spPr>
          <a:xfrm>
            <a:off x="1880850" y="1920300"/>
            <a:ext cx="5382300" cy="20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◎"/>
              <a:defRPr/>
            </a:lvl1pPr>
            <a:lvl2pPr indent="-3810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indent="-3810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indent="-3810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72" name="Google Shape;72;p6"/>
          <p:cNvSpPr txBox="1"/>
          <p:nvPr/>
        </p:nvSpPr>
        <p:spPr>
          <a:xfrm>
            <a:off x="3593400" y="7813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" sz="9600" u="none" cap="none" strike="noStrik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b="0" i="0" sz="9600" u="none" cap="none" strike="noStrike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73" name="Google Shape;73;p6"/>
          <p:cNvSpPr/>
          <p:nvPr/>
        </p:nvSpPr>
        <p:spPr>
          <a:xfrm>
            <a:off x="229225" y="2988350"/>
            <a:ext cx="802800" cy="803100"/>
          </a:xfrm>
          <a:prstGeom prst="ellipse">
            <a:avLst/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6"/>
          <p:cNvSpPr/>
          <p:nvPr/>
        </p:nvSpPr>
        <p:spPr>
          <a:xfrm>
            <a:off x="-442225" y="3999900"/>
            <a:ext cx="1695900" cy="1695900"/>
          </a:xfrm>
          <a:prstGeom prst="donut">
            <a:avLst>
              <a:gd fmla="val 10084" name="adj"/>
            </a:avLst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"/>
          <p:cNvSpPr/>
          <p:nvPr/>
        </p:nvSpPr>
        <p:spPr>
          <a:xfrm>
            <a:off x="1334025" y="-231725"/>
            <a:ext cx="1666800" cy="16668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6"/>
          <p:cNvSpPr/>
          <p:nvPr/>
        </p:nvSpPr>
        <p:spPr>
          <a:xfrm>
            <a:off x="550525" y="710300"/>
            <a:ext cx="481500" cy="481800"/>
          </a:xfrm>
          <a:prstGeom prst="donut">
            <a:avLst>
              <a:gd fmla="val 37274" name="adj"/>
            </a:avLst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6"/>
          <p:cNvSpPr/>
          <p:nvPr/>
        </p:nvSpPr>
        <p:spPr>
          <a:xfrm>
            <a:off x="1032025" y="3791450"/>
            <a:ext cx="304800" cy="304800"/>
          </a:xfrm>
          <a:prstGeom prst="ellipse">
            <a:avLst/>
          </a:prstGeom>
          <a:solidFill>
            <a:srgbClr val="E8004C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6"/>
          <p:cNvSpPr/>
          <p:nvPr/>
        </p:nvSpPr>
        <p:spPr>
          <a:xfrm>
            <a:off x="1217050" y="1311325"/>
            <a:ext cx="304800" cy="304800"/>
          </a:xfrm>
          <a:prstGeom prst="ellipse">
            <a:avLst/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6"/>
          <p:cNvSpPr/>
          <p:nvPr/>
        </p:nvSpPr>
        <p:spPr>
          <a:xfrm>
            <a:off x="7744475" y="1473300"/>
            <a:ext cx="1048500" cy="1048500"/>
          </a:xfrm>
          <a:prstGeom prst="ellipse">
            <a:avLst/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6"/>
          <p:cNvSpPr/>
          <p:nvPr/>
        </p:nvSpPr>
        <p:spPr>
          <a:xfrm>
            <a:off x="8050675" y="2042175"/>
            <a:ext cx="1520100" cy="1520100"/>
          </a:xfrm>
          <a:prstGeom prst="donut">
            <a:avLst>
              <a:gd fmla="val 5022" name="adj"/>
            </a:avLst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6"/>
          <p:cNvSpPr/>
          <p:nvPr/>
        </p:nvSpPr>
        <p:spPr>
          <a:xfrm>
            <a:off x="7969775" y="3713850"/>
            <a:ext cx="597900" cy="598200"/>
          </a:xfrm>
          <a:prstGeom prst="donut">
            <a:avLst>
              <a:gd fmla="val 43984" name="adj"/>
            </a:avLst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6"/>
          <p:cNvSpPr/>
          <p:nvPr/>
        </p:nvSpPr>
        <p:spPr>
          <a:xfrm>
            <a:off x="8608775" y="1192100"/>
            <a:ext cx="184200" cy="184200"/>
          </a:xfrm>
          <a:prstGeom prst="ellipse">
            <a:avLst/>
          </a:prstGeom>
          <a:solidFill>
            <a:srgbClr val="E8004C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6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/>
          <p:nvPr/>
        </p:nvSpPr>
        <p:spPr>
          <a:xfrm>
            <a:off x="1144200" y="2698575"/>
            <a:ext cx="893700" cy="893700"/>
          </a:xfrm>
          <a:prstGeom prst="ellipse">
            <a:avLst/>
          </a:prstGeom>
          <a:noFill/>
          <a:ln cap="flat" cmpd="sng" w="9525">
            <a:solidFill>
              <a:srgbClr val="BBCD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7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7" name="Google Shape;87;p7"/>
          <p:cNvSpPr txBox="1"/>
          <p:nvPr>
            <p:ph idx="1" type="body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88" name="Google Shape;88;p7"/>
          <p:cNvSpPr/>
          <p:nvPr/>
        </p:nvSpPr>
        <p:spPr>
          <a:xfrm>
            <a:off x="259925" y="-206300"/>
            <a:ext cx="2347200" cy="2347200"/>
          </a:xfrm>
          <a:prstGeom prst="donut">
            <a:avLst>
              <a:gd fmla="val 29778" name="adj"/>
            </a:avLst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>
            <a:off x="-152925" y="1360050"/>
            <a:ext cx="978600" cy="978600"/>
          </a:xfrm>
          <a:prstGeom prst="ellipse">
            <a:avLst/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2339600" y="243625"/>
            <a:ext cx="657600" cy="657600"/>
          </a:xfrm>
          <a:prstGeom prst="ellipse">
            <a:avLst/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788725" y="2338650"/>
            <a:ext cx="811200" cy="811200"/>
          </a:xfrm>
          <a:prstGeom prst="donut">
            <a:avLst>
              <a:gd fmla="val 22275" name="adj"/>
            </a:avLst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53675" y="4149950"/>
            <a:ext cx="1207800" cy="12078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7"/>
          <p:cNvSpPr/>
          <p:nvPr/>
        </p:nvSpPr>
        <p:spPr>
          <a:xfrm>
            <a:off x="1315800" y="3860975"/>
            <a:ext cx="550500" cy="550500"/>
          </a:xfrm>
          <a:prstGeom prst="donut">
            <a:avLst>
              <a:gd fmla="val 42915" name="adj"/>
            </a:avLst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7"/>
          <p:cNvSpPr/>
          <p:nvPr/>
        </p:nvSpPr>
        <p:spPr>
          <a:xfrm>
            <a:off x="438575" y="2993025"/>
            <a:ext cx="304800" cy="304800"/>
          </a:xfrm>
          <a:prstGeom prst="ellipse">
            <a:avLst/>
          </a:prstGeom>
          <a:solidFill>
            <a:srgbClr val="E8004C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7"/>
          <p:cNvSpPr/>
          <p:nvPr/>
        </p:nvSpPr>
        <p:spPr>
          <a:xfrm>
            <a:off x="7744850" y="420475"/>
            <a:ext cx="550500" cy="550500"/>
          </a:xfrm>
          <a:prstGeom prst="ellipse">
            <a:avLst/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8839500" y="1019775"/>
            <a:ext cx="397500" cy="3975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8295350" y="-321125"/>
            <a:ext cx="741600" cy="741600"/>
          </a:xfrm>
          <a:prstGeom prst="donut">
            <a:avLst>
              <a:gd fmla="val 31897" name="adj"/>
            </a:avLst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7"/>
          <p:cNvSpPr/>
          <p:nvPr/>
        </p:nvSpPr>
        <p:spPr>
          <a:xfrm>
            <a:off x="8651500" y="1616325"/>
            <a:ext cx="188100" cy="1881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7"/>
          <p:cNvSpPr/>
          <p:nvPr/>
        </p:nvSpPr>
        <p:spPr>
          <a:xfrm>
            <a:off x="2179100" y="83125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00ACC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7"/>
          <p:cNvSpPr/>
          <p:nvPr/>
        </p:nvSpPr>
        <p:spPr>
          <a:xfrm>
            <a:off x="8062825" y="688875"/>
            <a:ext cx="449700" cy="4497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7"/>
          <p:cNvSpPr txBox="1"/>
          <p:nvPr>
            <p:ph idx="12" type="sldNum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 + image">
  <p:cSld name="TITLE_AND_BODY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/>
          <p:cNvSpPr txBox="1"/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04" name="Google Shape;104;p8"/>
          <p:cNvSpPr txBox="1"/>
          <p:nvPr>
            <p:ph idx="1" type="body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￮"/>
              <a:defRPr sz="2000"/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105" name="Google Shape;105;p8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8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8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fmla="val 39527" name="adj"/>
            </a:avLst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fmla="val 29951" name="adj"/>
            </a:avLst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8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8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cap="flat" cmpd="sng" w="9525">
            <a:solidFill>
              <a:srgbClr val="00ACC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8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8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8"/>
          <p:cNvSpPr txBox="1"/>
          <p:nvPr>
            <p:ph idx="12" type="sldNum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9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17" name="Google Shape;117;p9"/>
          <p:cNvSpPr txBox="1"/>
          <p:nvPr>
            <p:ph idx="1" type="body"/>
          </p:nvPr>
        </p:nvSpPr>
        <p:spPr>
          <a:xfrm>
            <a:off x="2935875" y="1550150"/>
            <a:ext cx="2560500" cy="33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18" name="Google Shape;118;p9"/>
          <p:cNvSpPr txBox="1"/>
          <p:nvPr>
            <p:ph idx="2" type="body"/>
          </p:nvPr>
        </p:nvSpPr>
        <p:spPr>
          <a:xfrm>
            <a:off x="5650849" y="1550150"/>
            <a:ext cx="2560500" cy="33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19" name="Google Shape;119;p9"/>
          <p:cNvSpPr/>
          <p:nvPr/>
        </p:nvSpPr>
        <p:spPr>
          <a:xfrm>
            <a:off x="-358950" y="2194400"/>
            <a:ext cx="2347200" cy="2347200"/>
          </a:xfrm>
          <a:prstGeom prst="donut">
            <a:avLst>
              <a:gd fmla="val 36789" name="adj"/>
            </a:avLst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9"/>
          <p:cNvSpPr/>
          <p:nvPr/>
        </p:nvSpPr>
        <p:spPr>
          <a:xfrm>
            <a:off x="198450" y="-321125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E8004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9"/>
          <p:cNvSpPr/>
          <p:nvPr/>
        </p:nvSpPr>
        <p:spPr>
          <a:xfrm>
            <a:off x="198450" y="420475"/>
            <a:ext cx="657600" cy="657600"/>
          </a:xfrm>
          <a:prstGeom prst="ellipse">
            <a:avLst/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9"/>
          <p:cNvSpPr/>
          <p:nvPr/>
        </p:nvSpPr>
        <p:spPr>
          <a:xfrm>
            <a:off x="1177051" y="657475"/>
            <a:ext cx="846900" cy="846900"/>
          </a:xfrm>
          <a:prstGeom prst="donut">
            <a:avLst>
              <a:gd fmla="val 22275" name="adj"/>
            </a:avLst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9"/>
          <p:cNvSpPr/>
          <p:nvPr/>
        </p:nvSpPr>
        <p:spPr>
          <a:xfrm>
            <a:off x="887650" y="4142300"/>
            <a:ext cx="1207800" cy="1207800"/>
          </a:xfrm>
          <a:prstGeom prst="ellipse">
            <a:avLst/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9"/>
          <p:cNvSpPr/>
          <p:nvPr/>
        </p:nvSpPr>
        <p:spPr>
          <a:xfrm>
            <a:off x="153675" y="4799600"/>
            <a:ext cx="550500" cy="550500"/>
          </a:xfrm>
          <a:prstGeom prst="donut">
            <a:avLst>
              <a:gd fmla="val 18606" name="adj"/>
            </a:avLst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9"/>
          <p:cNvSpPr/>
          <p:nvPr/>
        </p:nvSpPr>
        <p:spPr>
          <a:xfrm>
            <a:off x="1172525" y="1696950"/>
            <a:ext cx="304800" cy="3048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9"/>
          <p:cNvSpPr/>
          <p:nvPr/>
        </p:nvSpPr>
        <p:spPr>
          <a:xfrm>
            <a:off x="7844250" y="619275"/>
            <a:ext cx="550500" cy="5505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9"/>
          <p:cNvSpPr/>
          <p:nvPr/>
        </p:nvSpPr>
        <p:spPr>
          <a:xfrm>
            <a:off x="7515500" y="-72500"/>
            <a:ext cx="397500" cy="397500"/>
          </a:xfrm>
          <a:prstGeom prst="donut">
            <a:avLst>
              <a:gd fmla="val 30568" name="adj"/>
            </a:avLst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9"/>
          <p:cNvSpPr/>
          <p:nvPr/>
        </p:nvSpPr>
        <p:spPr>
          <a:xfrm>
            <a:off x="8651500" y="1030850"/>
            <a:ext cx="304800" cy="304800"/>
          </a:xfrm>
          <a:prstGeom prst="ellipse">
            <a:avLst/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9"/>
          <p:cNvSpPr/>
          <p:nvPr/>
        </p:nvSpPr>
        <p:spPr>
          <a:xfrm>
            <a:off x="8097900" y="167450"/>
            <a:ext cx="741600" cy="741600"/>
          </a:xfrm>
          <a:prstGeom prst="donut">
            <a:avLst>
              <a:gd fmla="val 8064" name="adj"/>
            </a:avLst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9"/>
          <p:cNvSpPr/>
          <p:nvPr/>
        </p:nvSpPr>
        <p:spPr>
          <a:xfrm>
            <a:off x="8394750" y="1504375"/>
            <a:ext cx="188100" cy="1881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9"/>
          <p:cNvSpPr/>
          <p:nvPr/>
        </p:nvSpPr>
        <p:spPr>
          <a:xfrm>
            <a:off x="-205625" y="2347725"/>
            <a:ext cx="2040600" cy="2040600"/>
          </a:xfrm>
          <a:prstGeom prst="ellipse">
            <a:avLst/>
          </a:prstGeom>
          <a:noFill/>
          <a:ln cap="flat" cmpd="sng" w="9525">
            <a:solidFill>
              <a:srgbClr val="65BB4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9"/>
          <p:cNvSpPr/>
          <p:nvPr/>
        </p:nvSpPr>
        <p:spPr>
          <a:xfrm>
            <a:off x="305125" y="-214450"/>
            <a:ext cx="765300" cy="765300"/>
          </a:xfrm>
          <a:prstGeom prst="ellipse">
            <a:avLst/>
          </a:prstGeom>
          <a:solidFill>
            <a:srgbClr val="E8004C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9"/>
          <p:cNvSpPr/>
          <p:nvPr/>
        </p:nvSpPr>
        <p:spPr>
          <a:xfrm>
            <a:off x="8532600" y="911950"/>
            <a:ext cx="542700" cy="542700"/>
          </a:xfrm>
          <a:prstGeom prst="ellipse">
            <a:avLst/>
          </a:prstGeom>
          <a:noFill/>
          <a:ln cap="flat" cmpd="sng" w="9525">
            <a:solidFill>
              <a:srgbClr val="F8BB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9"/>
          <p:cNvSpPr txBox="1"/>
          <p:nvPr>
            <p:ph idx="12" type="sldNum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"/>
          <p:cNvSpPr/>
          <p:nvPr/>
        </p:nvSpPr>
        <p:spPr>
          <a:xfrm>
            <a:off x="8638525" y="1472600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0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38" name="Google Shape;138;p10"/>
          <p:cNvSpPr txBox="1"/>
          <p:nvPr>
            <p:ph idx="1" type="body"/>
          </p:nvPr>
        </p:nvSpPr>
        <p:spPr>
          <a:xfrm>
            <a:off x="2935875" y="1550150"/>
            <a:ext cx="1700400" cy="3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39" name="Google Shape;139;p10"/>
          <p:cNvSpPr txBox="1"/>
          <p:nvPr>
            <p:ph idx="2" type="body"/>
          </p:nvPr>
        </p:nvSpPr>
        <p:spPr>
          <a:xfrm>
            <a:off x="4723373" y="1550150"/>
            <a:ext cx="1700400" cy="3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40" name="Google Shape;140;p10"/>
          <p:cNvSpPr txBox="1"/>
          <p:nvPr>
            <p:ph idx="3" type="body"/>
          </p:nvPr>
        </p:nvSpPr>
        <p:spPr>
          <a:xfrm>
            <a:off x="6510871" y="1550150"/>
            <a:ext cx="1700400" cy="3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41" name="Google Shape;141;p10"/>
          <p:cNvSpPr/>
          <p:nvPr/>
        </p:nvSpPr>
        <p:spPr>
          <a:xfrm>
            <a:off x="1016475" y="2981600"/>
            <a:ext cx="440400" cy="440400"/>
          </a:xfrm>
          <a:prstGeom prst="ellipse">
            <a:avLst/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0"/>
          <p:cNvSpPr/>
          <p:nvPr/>
        </p:nvSpPr>
        <p:spPr>
          <a:xfrm>
            <a:off x="-68725" y="3346150"/>
            <a:ext cx="819600" cy="819600"/>
          </a:xfrm>
          <a:prstGeom prst="ellipse">
            <a:avLst/>
          </a:prstGeom>
          <a:noFill/>
          <a:ln cap="flat" cmpd="sng" w="9525">
            <a:solidFill>
              <a:srgbClr val="00D1C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0"/>
          <p:cNvSpPr/>
          <p:nvPr/>
        </p:nvSpPr>
        <p:spPr>
          <a:xfrm>
            <a:off x="1361475" y="140725"/>
            <a:ext cx="862800" cy="863400"/>
          </a:xfrm>
          <a:prstGeom prst="donut">
            <a:avLst>
              <a:gd fmla="val 43200" name="adj"/>
            </a:avLst>
          </a:prstGeom>
          <a:solidFill>
            <a:srgbClr val="E8004C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0"/>
          <p:cNvSpPr/>
          <p:nvPr/>
        </p:nvSpPr>
        <p:spPr>
          <a:xfrm>
            <a:off x="1438125" y="3422000"/>
            <a:ext cx="1062000" cy="1062000"/>
          </a:xfrm>
          <a:prstGeom prst="donut">
            <a:avLst>
              <a:gd fmla="val 9905" name="adj"/>
            </a:avLst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0"/>
          <p:cNvSpPr/>
          <p:nvPr/>
        </p:nvSpPr>
        <p:spPr>
          <a:xfrm>
            <a:off x="2059425" y="1112475"/>
            <a:ext cx="304800" cy="304800"/>
          </a:xfrm>
          <a:prstGeom prst="ellipse">
            <a:avLst/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0"/>
          <p:cNvSpPr/>
          <p:nvPr/>
        </p:nvSpPr>
        <p:spPr>
          <a:xfrm>
            <a:off x="8723500" y="270225"/>
            <a:ext cx="550500" cy="550500"/>
          </a:xfrm>
          <a:prstGeom prst="ellipse">
            <a:avLst/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0"/>
          <p:cNvSpPr/>
          <p:nvPr/>
        </p:nvSpPr>
        <p:spPr>
          <a:xfrm>
            <a:off x="8546800" y="608625"/>
            <a:ext cx="397500" cy="397500"/>
          </a:xfrm>
          <a:prstGeom prst="donut">
            <a:avLst>
              <a:gd fmla="val 8754" name="adj"/>
            </a:avLst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0"/>
          <p:cNvSpPr/>
          <p:nvPr/>
        </p:nvSpPr>
        <p:spPr>
          <a:xfrm>
            <a:off x="8211275" y="1152650"/>
            <a:ext cx="397500" cy="397500"/>
          </a:xfrm>
          <a:prstGeom prst="ellipse">
            <a:avLst/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0"/>
          <p:cNvSpPr/>
          <p:nvPr/>
        </p:nvSpPr>
        <p:spPr>
          <a:xfrm>
            <a:off x="7599600" y="-275250"/>
            <a:ext cx="741600" cy="741600"/>
          </a:xfrm>
          <a:prstGeom prst="donut">
            <a:avLst>
              <a:gd fmla="val 39163" name="adj"/>
            </a:avLst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0"/>
          <p:cNvSpPr/>
          <p:nvPr/>
        </p:nvSpPr>
        <p:spPr>
          <a:xfrm>
            <a:off x="9033775" y="1867850"/>
            <a:ext cx="188100" cy="188100"/>
          </a:xfrm>
          <a:prstGeom prst="ellipse">
            <a:avLst/>
          </a:prstGeom>
          <a:solidFill>
            <a:srgbClr val="E8004C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0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fmla="val 21094" name="adj"/>
            </a:avLst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0"/>
          <p:cNvSpPr/>
          <p:nvPr/>
        </p:nvSpPr>
        <p:spPr>
          <a:xfrm>
            <a:off x="1016475" y="4091700"/>
            <a:ext cx="1207800" cy="1207800"/>
          </a:xfrm>
          <a:prstGeom prst="ellipse">
            <a:avLst/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0"/>
          <p:cNvSpPr/>
          <p:nvPr/>
        </p:nvSpPr>
        <p:spPr>
          <a:xfrm>
            <a:off x="204075" y="927925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BBCD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0"/>
          <p:cNvSpPr txBox="1"/>
          <p:nvPr>
            <p:ph idx="12" type="sldNum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sz="1800" u="none" cap="none" strike="noStrik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sz="1800" u="none" cap="none" strike="noStrik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sz="1800" u="none" cap="none" strike="noStrik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sz="1800" u="none" cap="none" strike="noStrik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sz="1800" u="none" cap="none" strike="noStrik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sz="1800" u="none" cap="none" strike="noStrik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sz="1800" u="none" cap="none" strike="noStrik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sz="1800" u="none" cap="none" strike="noStrik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sz="1800" u="none" cap="none" strike="noStrik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b="0" i="0" sz="2400" u="none" cap="none" strike="noStrik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b="0" i="0" sz="2400" u="none" cap="none" strike="noStrik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b="0" i="0" sz="2400" u="none" cap="none" strike="noStrik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b="0" i="0" sz="2400" u="none" cap="none" strike="noStrik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b="0" i="0" sz="2400" u="none" cap="none" strike="noStrik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indent="-3810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b="0" i="0" sz="2400" u="none" cap="none" strike="noStrik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indent="-3810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b="0" i="0" sz="2400" u="none" cap="none" strike="noStrik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indent="-3810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b="0" i="0" sz="2400" u="none" cap="none" strike="noStrik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indent="-3810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b="0" i="0" sz="2400" u="none" cap="none" strike="noStrik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3.xml"/><Relationship Id="rId4" Type="http://schemas.openxmlformats.org/officeDocument/2006/relationships/slide" Target="/ppt/slides/slide37.xml"/><Relationship Id="rId5" Type="http://schemas.openxmlformats.org/officeDocument/2006/relationships/slide" Target="/ppt/slides/slide37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jpg"/><Relationship Id="rId4" Type="http://schemas.openxmlformats.org/officeDocument/2006/relationships/image" Target="../media/image18.jpg"/><Relationship Id="rId5" Type="http://schemas.openxmlformats.org/officeDocument/2006/relationships/image" Target="../media/image2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0.png"/><Relationship Id="rId4" Type="http://schemas.openxmlformats.org/officeDocument/2006/relationships/image" Target="../media/image2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0.png"/><Relationship Id="rId4" Type="http://schemas.openxmlformats.org/officeDocument/2006/relationships/image" Target="../media/image2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0.png"/><Relationship Id="rId4" Type="http://schemas.openxmlformats.org/officeDocument/2006/relationships/image" Target="../media/image2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0.png"/><Relationship Id="rId4" Type="http://schemas.openxmlformats.org/officeDocument/2006/relationships/image" Target="../media/image2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0.png"/><Relationship Id="rId4" Type="http://schemas.openxmlformats.org/officeDocument/2006/relationships/image" Target="../media/image24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1" Type="http://schemas.openxmlformats.org/officeDocument/2006/relationships/image" Target="../media/image7.png"/><Relationship Id="rId10" Type="http://schemas.openxmlformats.org/officeDocument/2006/relationships/image" Target="../media/image9.png"/><Relationship Id="rId12" Type="http://schemas.openxmlformats.org/officeDocument/2006/relationships/image" Target="../media/image5.png"/><Relationship Id="rId9" Type="http://schemas.openxmlformats.org/officeDocument/2006/relationships/image" Target="../media/image2.png"/><Relationship Id="rId5" Type="http://schemas.openxmlformats.org/officeDocument/2006/relationships/image" Target="../media/image31.png"/><Relationship Id="rId6" Type="http://schemas.openxmlformats.org/officeDocument/2006/relationships/image" Target="../media/image6.png"/><Relationship Id="rId7" Type="http://schemas.openxmlformats.org/officeDocument/2006/relationships/image" Target="../media/image11.png"/><Relationship Id="rId8" Type="http://schemas.openxmlformats.org/officeDocument/2006/relationships/image" Target="../media/image10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"/>
          <p:cNvSpPr txBox="1"/>
          <p:nvPr>
            <p:ph type="ctrTitle"/>
          </p:nvPr>
        </p:nvSpPr>
        <p:spPr>
          <a:xfrm>
            <a:off x="1824075" y="1535200"/>
            <a:ext cx="58428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1" lang="en">
                <a:latin typeface="Microsoft JhengHei"/>
                <a:ea typeface="Microsoft JhengHei"/>
                <a:cs typeface="Microsoft JhengHei"/>
                <a:sym typeface="Microsoft JhengHei"/>
              </a:rPr>
              <a:t>掃地機器人 </a:t>
            </a:r>
            <a:r>
              <a:rPr b="1" lang="en">
                <a:latin typeface="Microsoft JhengHei"/>
                <a:ea typeface="Microsoft JhengHei"/>
                <a:cs typeface="Microsoft JhengHei"/>
                <a:sym typeface="Microsoft JhengHei"/>
              </a:rPr>
              <a:t>單元三</a:t>
            </a:r>
            <a:endParaRPr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6" name="Google Shape;196;p13"/>
          <p:cNvSpPr txBox="1"/>
          <p:nvPr/>
        </p:nvSpPr>
        <p:spPr>
          <a:xfrm>
            <a:off x="2255400" y="3027825"/>
            <a:ext cx="45243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設計：陳願慈、胡敬依、</a:t>
            </a:r>
            <a:r>
              <a:rPr b="1" lang="en" sz="1700">
                <a:latin typeface="Microsoft JhengHei"/>
                <a:ea typeface="Microsoft JhengHei"/>
                <a:cs typeface="Microsoft JhengHei"/>
                <a:sym typeface="Microsoft JhengHei"/>
              </a:rPr>
              <a:t>江涵溱、蘇佳伶</a:t>
            </a:r>
            <a:endParaRPr b="1" sz="17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指導：許衷源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2"/>
          <p:cNvSpPr txBox="1"/>
          <p:nvPr>
            <p:ph idx="12" type="sldNum"/>
          </p:nvPr>
        </p:nvSpPr>
        <p:spPr>
          <a:xfrm>
            <a:off x="8587750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3" name="Google Shape;303;p22"/>
          <p:cNvPicPr preferRelativeResize="0"/>
          <p:nvPr/>
        </p:nvPicPr>
        <p:blipFill rotWithShape="1">
          <a:blip r:embed="rId3">
            <a:alphaModFix/>
          </a:blip>
          <a:srcRect b="20088" l="4732" r="14784" t="22383"/>
          <a:stretch/>
        </p:blipFill>
        <p:spPr>
          <a:xfrm>
            <a:off x="3199100" y="2111900"/>
            <a:ext cx="4771024" cy="255805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2"/>
          <p:cNvSpPr txBox="1"/>
          <p:nvPr/>
        </p:nvSpPr>
        <p:spPr>
          <a:xfrm>
            <a:off x="1204000" y="583600"/>
            <a:ext cx="65088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重覆上述動作，將另一個螺絲、螺帽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  也拴上，完成如圖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3"/>
          <p:cNvSpPr txBox="1"/>
          <p:nvPr>
            <p:ph idx="12" type="sldNum"/>
          </p:nvPr>
        </p:nvSpPr>
        <p:spPr>
          <a:xfrm>
            <a:off x="8593225" y="47790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0" name="Google Shape;310;p23"/>
          <p:cNvPicPr preferRelativeResize="0"/>
          <p:nvPr/>
        </p:nvPicPr>
        <p:blipFill rotWithShape="1">
          <a:blip r:embed="rId3">
            <a:alphaModFix/>
          </a:blip>
          <a:srcRect b="12701" l="2609" r="12651" t="6861"/>
          <a:stretch/>
        </p:blipFill>
        <p:spPr>
          <a:xfrm>
            <a:off x="2287500" y="1487450"/>
            <a:ext cx="4722349" cy="336279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3"/>
          <p:cNvSpPr txBox="1"/>
          <p:nvPr/>
        </p:nvSpPr>
        <p:spPr>
          <a:xfrm>
            <a:off x="1317600" y="430225"/>
            <a:ext cx="65088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6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.將另一個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TT馬達、L型鐵片對齊，將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螺絲、螺帽拴上，兩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個TT馬達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完成如圖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4"/>
          <p:cNvSpPr txBox="1"/>
          <p:nvPr>
            <p:ph idx="12" type="sldNum"/>
          </p:nvPr>
        </p:nvSpPr>
        <p:spPr>
          <a:xfrm>
            <a:off x="8582275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7" name="Google Shape;317;p24"/>
          <p:cNvPicPr preferRelativeResize="0"/>
          <p:nvPr/>
        </p:nvPicPr>
        <p:blipFill rotWithShape="1">
          <a:blip r:embed="rId3">
            <a:alphaModFix/>
          </a:blip>
          <a:srcRect b="11954" l="14030" r="17127" t="18941"/>
          <a:stretch/>
        </p:blipFill>
        <p:spPr>
          <a:xfrm rot="5400000">
            <a:off x="2545074" y="1517001"/>
            <a:ext cx="3877177" cy="2919574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4"/>
          <p:cNvSpPr txBox="1"/>
          <p:nvPr/>
        </p:nvSpPr>
        <p:spPr>
          <a:xfrm>
            <a:off x="1368300" y="295075"/>
            <a:ext cx="57309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.拿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木板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、4個小螺絲、螺帽組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5"/>
          <p:cNvSpPr txBox="1"/>
          <p:nvPr>
            <p:ph idx="12" type="sldNum"/>
          </p:nvPr>
        </p:nvSpPr>
        <p:spPr>
          <a:xfrm>
            <a:off x="8598700" y="47790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4" name="Google Shape;324;p25"/>
          <p:cNvPicPr preferRelativeResize="0"/>
          <p:nvPr/>
        </p:nvPicPr>
        <p:blipFill rotWithShape="1">
          <a:blip r:embed="rId3">
            <a:alphaModFix/>
          </a:blip>
          <a:srcRect b="2840" l="12946" r="11649" t="22016"/>
          <a:stretch/>
        </p:blipFill>
        <p:spPr>
          <a:xfrm>
            <a:off x="2413800" y="1623862"/>
            <a:ext cx="4469749" cy="3341376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5"/>
          <p:cNvSpPr txBox="1"/>
          <p:nvPr/>
        </p:nvSpPr>
        <p:spPr>
          <a:xfrm>
            <a:off x="983425" y="607300"/>
            <a:ext cx="73305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8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.將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鎖好鐵片的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TT馬達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與木板上的孔洞對齊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6" name="Google Shape;326;p25"/>
          <p:cNvSpPr txBox="1"/>
          <p:nvPr/>
        </p:nvSpPr>
        <p:spPr>
          <a:xfrm>
            <a:off x="5485125" y="1133325"/>
            <a:ext cx="27795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(方向需與圖片相同)</a:t>
            </a:r>
            <a:endParaRPr b="1" sz="2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3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6"/>
          <p:cNvSpPr txBox="1"/>
          <p:nvPr>
            <p:ph idx="12" type="sldNum"/>
          </p:nvPr>
        </p:nvSpPr>
        <p:spPr>
          <a:xfrm>
            <a:off x="8593225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2" name="Google Shape;332;p26"/>
          <p:cNvPicPr preferRelativeResize="0"/>
          <p:nvPr/>
        </p:nvPicPr>
        <p:blipFill rotWithShape="1">
          <a:blip r:embed="rId3">
            <a:alphaModFix/>
          </a:blip>
          <a:srcRect b="738" l="7690" r="1292" t="13395"/>
          <a:stretch/>
        </p:blipFill>
        <p:spPr>
          <a:xfrm>
            <a:off x="2591150" y="1286250"/>
            <a:ext cx="4897001" cy="346574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6"/>
          <p:cNvSpPr txBox="1"/>
          <p:nvPr/>
        </p:nvSpPr>
        <p:spPr>
          <a:xfrm>
            <a:off x="1434025" y="448475"/>
            <a:ext cx="6087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.將螺絲穿過TT馬達與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木板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7"/>
          <p:cNvSpPr txBox="1"/>
          <p:nvPr>
            <p:ph idx="12" type="sldNum"/>
          </p:nvPr>
        </p:nvSpPr>
        <p:spPr>
          <a:xfrm>
            <a:off x="8560350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9" name="Google Shape;339;p27"/>
          <p:cNvPicPr preferRelativeResize="0"/>
          <p:nvPr/>
        </p:nvPicPr>
        <p:blipFill rotWithShape="1">
          <a:blip r:embed="rId3">
            <a:alphaModFix/>
          </a:blip>
          <a:srcRect b="9920" l="14361" r="0" t="29513"/>
          <a:stretch/>
        </p:blipFill>
        <p:spPr>
          <a:xfrm>
            <a:off x="3659200" y="758900"/>
            <a:ext cx="3768449" cy="3552949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7"/>
          <p:cNvSpPr txBox="1"/>
          <p:nvPr/>
        </p:nvSpPr>
        <p:spPr>
          <a:xfrm>
            <a:off x="1236875" y="758900"/>
            <a:ext cx="6087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.將螺帽拴緊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，完成如圖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8"/>
          <p:cNvSpPr txBox="1"/>
          <p:nvPr>
            <p:ph idx="12" type="sldNum"/>
          </p:nvPr>
        </p:nvSpPr>
        <p:spPr>
          <a:xfrm>
            <a:off x="8600075" y="47845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6" name="Google Shape;346;p28"/>
          <p:cNvPicPr preferRelativeResize="0"/>
          <p:nvPr/>
        </p:nvPicPr>
        <p:blipFill rotWithShape="1">
          <a:blip r:embed="rId3">
            <a:alphaModFix/>
          </a:blip>
          <a:srcRect b="14336" l="0" r="3567" t="10952"/>
          <a:stretch/>
        </p:blipFill>
        <p:spPr>
          <a:xfrm>
            <a:off x="1353125" y="1614900"/>
            <a:ext cx="3122250" cy="322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8"/>
          <p:cNvPicPr preferRelativeResize="0"/>
          <p:nvPr/>
        </p:nvPicPr>
        <p:blipFill rotWithShape="1">
          <a:blip r:embed="rId4">
            <a:alphaModFix/>
          </a:blip>
          <a:srcRect b="19348" l="6488" r="15337" t="45298"/>
          <a:stretch/>
        </p:blipFill>
        <p:spPr>
          <a:xfrm>
            <a:off x="4771225" y="2296900"/>
            <a:ext cx="3828849" cy="129892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8"/>
          <p:cNvSpPr txBox="1"/>
          <p:nvPr/>
        </p:nvSpPr>
        <p:spPr>
          <a:xfrm>
            <a:off x="1543625" y="463100"/>
            <a:ext cx="58953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11.重覆上述動作，將另一組TT馬達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    用螺絲、螺帽也拴上，完成如圖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9"/>
          <p:cNvSpPr txBox="1"/>
          <p:nvPr>
            <p:ph idx="12" type="sldNum"/>
          </p:nvPr>
        </p:nvSpPr>
        <p:spPr>
          <a:xfrm>
            <a:off x="8598700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4" name="Google Shape;354;p29"/>
          <p:cNvPicPr preferRelativeResize="0"/>
          <p:nvPr/>
        </p:nvPicPr>
        <p:blipFill rotWithShape="1">
          <a:blip r:embed="rId3">
            <a:alphaModFix/>
          </a:blip>
          <a:srcRect b="0" l="0" r="0" t="39817"/>
          <a:stretch/>
        </p:blipFill>
        <p:spPr>
          <a:xfrm>
            <a:off x="2863800" y="1839900"/>
            <a:ext cx="3629850" cy="2912101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9"/>
          <p:cNvSpPr txBox="1"/>
          <p:nvPr/>
        </p:nvSpPr>
        <p:spPr>
          <a:xfrm>
            <a:off x="1543625" y="463100"/>
            <a:ext cx="58953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12.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將2個輪胎裝上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，完成如圖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0"/>
          <p:cNvSpPr txBox="1"/>
          <p:nvPr>
            <p:ph idx="12" type="sldNum"/>
          </p:nvPr>
        </p:nvSpPr>
        <p:spPr>
          <a:xfrm>
            <a:off x="8593225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1" name="Google Shape;361;p30"/>
          <p:cNvPicPr preferRelativeResize="0"/>
          <p:nvPr/>
        </p:nvPicPr>
        <p:blipFill rotWithShape="1">
          <a:blip r:embed="rId3">
            <a:alphaModFix/>
          </a:blip>
          <a:srcRect b="29717" l="14665" r="14109" t="15605"/>
          <a:stretch/>
        </p:blipFill>
        <p:spPr>
          <a:xfrm>
            <a:off x="2858950" y="1197225"/>
            <a:ext cx="3522099" cy="360417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0"/>
          <p:cNvSpPr txBox="1"/>
          <p:nvPr/>
        </p:nvSpPr>
        <p:spPr>
          <a:xfrm>
            <a:off x="1346400" y="421050"/>
            <a:ext cx="65472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13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.拿4個長螺絲、螺帽組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、一個牛眼輪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1"/>
          <p:cNvSpPr txBox="1"/>
          <p:nvPr>
            <p:ph idx="12" type="sldNum"/>
          </p:nvPr>
        </p:nvSpPr>
        <p:spPr>
          <a:xfrm>
            <a:off x="8593225" y="47939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8" name="Google Shape;368;p31"/>
          <p:cNvPicPr preferRelativeResize="0"/>
          <p:nvPr/>
        </p:nvPicPr>
        <p:blipFill rotWithShape="1">
          <a:blip r:embed="rId3">
            <a:alphaModFix/>
          </a:blip>
          <a:srcRect b="0" l="0" r="0" t="28124"/>
          <a:stretch/>
        </p:blipFill>
        <p:spPr>
          <a:xfrm>
            <a:off x="2435075" y="1199700"/>
            <a:ext cx="4373517" cy="3418926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1"/>
          <p:cNvSpPr txBox="1"/>
          <p:nvPr/>
        </p:nvSpPr>
        <p:spPr>
          <a:xfrm>
            <a:off x="1584275" y="448500"/>
            <a:ext cx="33732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14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.將螺絲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穿過木板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0" name="Google Shape;370;p31"/>
          <p:cNvSpPr txBox="1"/>
          <p:nvPr/>
        </p:nvSpPr>
        <p:spPr>
          <a:xfrm>
            <a:off x="5267050" y="536825"/>
            <a:ext cx="27795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(方向需與圖片相同)</a:t>
            </a:r>
            <a:endParaRPr b="1" sz="2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3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2" name="Google Shape;202;p14"/>
          <p:cNvSpPr txBox="1"/>
          <p:nvPr/>
        </p:nvSpPr>
        <p:spPr>
          <a:xfrm>
            <a:off x="1556825" y="924738"/>
            <a:ext cx="6345600" cy="27243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單元三</a:t>
            </a:r>
            <a:endParaRPr b="1" sz="3000">
              <a:solidFill>
                <a:srgbClr val="66666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1.組裝掃地機器人</a:t>
            </a:r>
            <a:endParaRPr sz="3000">
              <a:solidFill>
                <a:srgbClr val="66666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2.程式撰寫-往前移動、往後移動、</a:t>
            </a:r>
            <a:endParaRPr sz="3000">
              <a:solidFill>
                <a:srgbClr val="66666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轉彎程式</a:t>
            </a:r>
            <a:endParaRPr sz="3000">
              <a:solidFill>
                <a:srgbClr val="66666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3" name="Google Shape;203;p14"/>
          <p:cNvSpPr txBox="1"/>
          <p:nvPr/>
        </p:nvSpPr>
        <p:spPr>
          <a:xfrm>
            <a:off x="3776425" y="105725"/>
            <a:ext cx="140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目錄</a:t>
            </a:r>
            <a:endParaRPr b="1" sz="3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2"/>
          <p:cNvSpPr txBox="1"/>
          <p:nvPr>
            <p:ph idx="12" type="sldNum"/>
          </p:nvPr>
        </p:nvSpPr>
        <p:spPr>
          <a:xfrm>
            <a:off x="8593225" y="47845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6" name="Google Shape;376;p32"/>
          <p:cNvPicPr preferRelativeResize="0"/>
          <p:nvPr/>
        </p:nvPicPr>
        <p:blipFill rotWithShape="1">
          <a:blip r:embed="rId3">
            <a:alphaModFix/>
          </a:blip>
          <a:srcRect b="10054" l="0" r="0" t="41040"/>
          <a:stretch/>
        </p:blipFill>
        <p:spPr>
          <a:xfrm>
            <a:off x="2402275" y="1399825"/>
            <a:ext cx="4339449" cy="282895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2"/>
          <p:cNvSpPr txBox="1"/>
          <p:nvPr/>
        </p:nvSpPr>
        <p:spPr>
          <a:xfrm>
            <a:off x="1562775" y="495975"/>
            <a:ext cx="6087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15.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將螺帽拴上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3"/>
          <p:cNvSpPr txBox="1"/>
          <p:nvPr>
            <p:ph idx="12" type="sldNum"/>
          </p:nvPr>
        </p:nvSpPr>
        <p:spPr>
          <a:xfrm>
            <a:off x="8593225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3" name="Google Shape;383;p33"/>
          <p:cNvPicPr preferRelativeResize="0"/>
          <p:nvPr/>
        </p:nvPicPr>
        <p:blipFill rotWithShape="1">
          <a:blip r:embed="rId3">
            <a:alphaModFix/>
          </a:blip>
          <a:srcRect b="11959" l="0" r="0" t="28833"/>
          <a:stretch/>
        </p:blipFill>
        <p:spPr>
          <a:xfrm>
            <a:off x="2754275" y="1224025"/>
            <a:ext cx="4235349" cy="3342676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3"/>
          <p:cNvSpPr txBox="1"/>
          <p:nvPr/>
        </p:nvSpPr>
        <p:spPr>
          <a:xfrm>
            <a:off x="1236875" y="605525"/>
            <a:ext cx="6087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16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完成如圖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4"/>
          <p:cNvSpPr txBox="1"/>
          <p:nvPr>
            <p:ph idx="12" type="sldNum"/>
          </p:nvPr>
        </p:nvSpPr>
        <p:spPr>
          <a:xfrm>
            <a:off x="8593225" y="47790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0" name="Google Shape;390;p34"/>
          <p:cNvPicPr preferRelativeResize="0"/>
          <p:nvPr/>
        </p:nvPicPr>
        <p:blipFill rotWithShape="1">
          <a:blip r:embed="rId3">
            <a:alphaModFix/>
          </a:blip>
          <a:srcRect b="0" l="0" r="0" t="36648"/>
          <a:stretch/>
        </p:blipFill>
        <p:spPr>
          <a:xfrm>
            <a:off x="2579000" y="1230000"/>
            <a:ext cx="4150532" cy="3505202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4"/>
          <p:cNvSpPr txBox="1"/>
          <p:nvPr/>
        </p:nvSpPr>
        <p:spPr>
          <a:xfrm>
            <a:off x="1486100" y="495975"/>
            <a:ext cx="6087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17.再將螺帽拴上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，大約順轉10圈左右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5"/>
          <p:cNvSpPr txBox="1"/>
          <p:nvPr>
            <p:ph idx="12" type="sldNum"/>
          </p:nvPr>
        </p:nvSpPr>
        <p:spPr>
          <a:xfrm>
            <a:off x="8587750" y="47790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7" name="Google Shape;397;p35"/>
          <p:cNvPicPr preferRelativeResize="0"/>
          <p:nvPr/>
        </p:nvPicPr>
        <p:blipFill rotWithShape="1">
          <a:blip r:embed="rId3">
            <a:alphaModFix/>
          </a:blip>
          <a:srcRect b="17237" l="0" r="3325" t="20309"/>
          <a:stretch/>
        </p:blipFill>
        <p:spPr>
          <a:xfrm>
            <a:off x="1949050" y="1646275"/>
            <a:ext cx="5730749" cy="2777149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5"/>
          <p:cNvSpPr txBox="1"/>
          <p:nvPr/>
        </p:nvSpPr>
        <p:spPr>
          <a:xfrm>
            <a:off x="1486100" y="495975"/>
            <a:ext cx="6087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18.將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牛眼輪穿過長螺絲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6"/>
          <p:cNvSpPr txBox="1"/>
          <p:nvPr>
            <p:ph idx="12" type="sldNum"/>
          </p:nvPr>
        </p:nvSpPr>
        <p:spPr>
          <a:xfrm>
            <a:off x="8587750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4" name="Google Shape;404;p36"/>
          <p:cNvPicPr preferRelativeResize="0"/>
          <p:nvPr/>
        </p:nvPicPr>
        <p:blipFill rotWithShape="1">
          <a:blip r:embed="rId3">
            <a:alphaModFix/>
          </a:blip>
          <a:srcRect b="21017" l="0" r="0" t="0"/>
          <a:stretch/>
        </p:blipFill>
        <p:spPr>
          <a:xfrm>
            <a:off x="2890975" y="1187675"/>
            <a:ext cx="3629850" cy="3821874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6"/>
          <p:cNvSpPr txBox="1"/>
          <p:nvPr/>
        </p:nvSpPr>
        <p:spPr>
          <a:xfrm>
            <a:off x="1497050" y="309725"/>
            <a:ext cx="6087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18.再將螺帽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拴上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7072" y="518925"/>
            <a:ext cx="3532076" cy="2649649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37"/>
          <p:cNvSpPr txBox="1"/>
          <p:nvPr>
            <p:ph idx="12" type="sldNum"/>
          </p:nvPr>
        </p:nvSpPr>
        <p:spPr>
          <a:xfrm>
            <a:off x="8587750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2" name="Google Shape;412;p37"/>
          <p:cNvPicPr preferRelativeResize="0"/>
          <p:nvPr/>
        </p:nvPicPr>
        <p:blipFill rotWithShape="1">
          <a:blip r:embed="rId4">
            <a:alphaModFix/>
          </a:blip>
          <a:srcRect b="22051" l="1136" r="7937" t="17863"/>
          <a:stretch/>
        </p:blipFill>
        <p:spPr>
          <a:xfrm>
            <a:off x="777675" y="2172125"/>
            <a:ext cx="4442052" cy="220205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7"/>
          <p:cNvSpPr txBox="1"/>
          <p:nvPr/>
        </p:nvSpPr>
        <p:spPr>
          <a:xfrm>
            <a:off x="1497050" y="671250"/>
            <a:ext cx="6087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19.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完成如圖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8"/>
          <p:cNvSpPr txBox="1"/>
          <p:nvPr>
            <p:ph idx="12" type="sldNum"/>
          </p:nvPr>
        </p:nvSpPr>
        <p:spPr>
          <a:xfrm>
            <a:off x="8593225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9" name="Google Shape;419;p38"/>
          <p:cNvPicPr preferRelativeResize="0"/>
          <p:nvPr/>
        </p:nvPicPr>
        <p:blipFill rotWithShape="1">
          <a:blip r:embed="rId3">
            <a:alphaModFix/>
          </a:blip>
          <a:srcRect b="17502" l="6398" r="22819" t="16472"/>
          <a:stretch/>
        </p:blipFill>
        <p:spPr>
          <a:xfrm>
            <a:off x="2605538" y="1766775"/>
            <a:ext cx="3733974" cy="26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8"/>
          <p:cNvSpPr txBox="1"/>
          <p:nvPr/>
        </p:nvSpPr>
        <p:spPr>
          <a:xfrm>
            <a:off x="1440575" y="443125"/>
            <a:ext cx="6063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20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.拿出Robotbit，並將Robotbit底部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    黏上泡棉膠</a:t>
            </a:r>
            <a:endParaRPr b="1" sz="2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9"/>
          <p:cNvSpPr txBox="1"/>
          <p:nvPr>
            <p:ph idx="12" type="sldNum"/>
          </p:nvPr>
        </p:nvSpPr>
        <p:spPr>
          <a:xfrm>
            <a:off x="8593225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6" name="Google Shape;426;p39"/>
          <p:cNvPicPr preferRelativeResize="0"/>
          <p:nvPr/>
        </p:nvPicPr>
        <p:blipFill rotWithShape="1">
          <a:blip r:embed="rId3">
            <a:alphaModFix/>
          </a:blip>
          <a:srcRect b="20446" l="0" r="0" t="20799"/>
          <a:stretch/>
        </p:blipFill>
        <p:spPr>
          <a:xfrm>
            <a:off x="2332300" y="1301725"/>
            <a:ext cx="4405350" cy="3450276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9"/>
          <p:cNvSpPr txBox="1"/>
          <p:nvPr/>
        </p:nvSpPr>
        <p:spPr>
          <a:xfrm>
            <a:off x="1321125" y="515800"/>
            <a:ext cx="6725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21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.將黏好泡棉膠的Robotbit固定於木板上</a:t>
            </a:r>
            <a:endParaRPr b="1" sz="2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0"/>
          <p:cNvSpPr txBox="1"/>
          <p:nvPr>
            <p:ph idx="12" type="sldNum"/>
          </p:nvPr>
        </p:nvSpPr>
        <p:spPr>
          <a:xfrm>
            <a:off x="8598700" y="47845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33" name="Google Shape;433;p40"/>
          <p:cNvPicPr preferRelativeResize="0"/>
          <p:nvPr/>
        </p:nvPicPr>
        <p:blipFill rotWithShape="1">
          <a:blip r:embed="rId3">
            <a:alphaModFix/>
          </a:blip>
          <a:srcRect b="9104" l="-13073" r="-9912" t="20754"/>
          <a:stretch/>
        </p:blipFill>
        <p:spPr>
          <a:xfrm>
            <a:off x="2231775" y="2018800"/>
            <a:ext cx="4949025" cy="2913051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0"/>
          <p:cNvSpPr txBox="1"/>
          <p:nvPr/>
        </p:nvSpPr>
        <p:spPr>
          <a:xfrm>
            <a:off x="1541400" y="151900"/>
            <a:ext cx="6061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22.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將馬達的杜邦線連接於擴充板上的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     A+與A-腳位上</a:t>
            </a:r>
            <a:endParaRPr b="1" sz="2800">
              <a:solidFill>
                <a:srgbClr val="000000"/>
              </a:solidFill>
            </a:endParaRPr>
          </a:p>
        </p:txBody>
      </p:sp>
      <p:grpSp>
        <p:nvGrpSpPr>
          <p:cNvPr id="435" name="Google Shape;435;p40"/>
          <p:cNvGrpSpPr/>
          <p:nvPr/>
        </p:nvGrpSpPr>
        <p:grpSpPr>
          <a:xfrm>
            <a:off x="6359787" y="2548971"/>
            <a:ext cx="2463607" cy="2005521"/>
            <a:chOff x="5571475" y="1910250"/>
            <a:chExt cx="2822001" cy="2688727"/>
          </a:xfrm>
        </p:grpSpPr>
        <p:pic>
          <p:nvPicPr>
            <p:cNvPr id="436" name="Google Shape;436;p40"/>
            <p:cNvPicPr preferRelativeResize="0"/>
            <p:nvPr/>
          </p:nvPicPr>
          <p:blipFill rotWithShape="1">
            <a:blip r:embed="rId4">
              <a:alphaModFix/>
            </a:blip>
            <a:srcRect b="28540" l="0" r="0" t="0"/>
            <a:stretch/>
          </p:blipFill>
          <p:spPr>
            <a:xfrm>
              <a:off x="5571475" y="1910250"/>
              <a:ext cx="2822001" cy="26887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7" name="Google Shape;437;p40"/>
            <p:cNvSpPr/>
            <p:nvPr/>
          </p:nvSpPr>
          <p:spPr>
            <a:xfrm>
              <a:off x="7256125" y="2978200"/>
              <a:ext cx="795300" cy="7041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40"/>
            <p:cNvSpPr txBox="1"/>
            <p:nvPr/>
          </p:nvSpPr>
          <p:spPr>
            <a:xfrm>
              <a:off x="5715756" y="3754420"/>
              <a:ext cx="707400" cy="57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M1</a:t>
              </a:r>
              <a:endParaRPr b="1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40"/>
            <p:cNvSpPr txBox="1"/>
            <p:nvPr/>
          </p:nvSpPr>
          <p:spPr>
            <a:xfrm>
              <a:off x="7473583" y="3820146"/>
              <a:ext cx="864900" cy="57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A-  A+</a:t>
              </a:r>
              <a:endParaRPr b="1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440;p40"/>
          <p:cNvGrpSpPr/>
          <p:nvPr/>
        </p:nvGrpSpPr>
        <p:grpSpPr>
          <a:xfrm>
            <a:off x="303698" y="2665166"/>
            <a:ext cx="2353266" cy="2058509"/>
            <a:chOff x="2072950" y="1320038"/>
            <a:chExt cx="2822001" cy="2412975"/>
          </a:xfrm>
        </p:grpSpPr>
        <p:pic>
          <p:nvPicPr>
            <p:cNvPr id="441" name="Google Shape;441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072950" y="1320038"/>
              <a:ext cx="2822001" cy="2412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2" name="Google Shape;442;p40"/>
            <p:cNvSpPr txBox="1"/>
            <p:nvPr/>
          </p:nvSpPr>
          <p:spPr>
            <a:xfrm>
              <a:off x="4130305" y="2234771"/>
              <a:ext cx="582300" cy="505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M2</a:t>
              </a:r>
              <a:endParaRPr b="1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3481046" y="3027761"/>
              <a:ext cx="582300" cy="5445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40"/>
            <p:cNvSpPr txBox="1"/>
            <p:nvPr/>
          </p:nvSpPr>
          <p:spPr>
            <a:xfrm>
              <a:off x="2470962" y="3080627"/>
              <a:ext cx="887100" cy="505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A-  A+</a:t>
              </a:r>
              <a:endParaRPr b="1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5" name="Google Shape;445;p40"/>
          <p:cNvSpPr txBox="1"/>
          <p:nvPr/>
        </p:nvSpPr>
        <p:spPr>
          <a:xfrm>
            <a:off x="393888" y="1172975"/>
            <a:ext cx="8750100" cy="11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   注意事項</a:t>
            </a:r>
            <a:r>
              <a:rPr lang="en" sz="1800">
                <a:solidFill>
                  <a:srgbClr val="FF0000"/>
                </a:solidFill>
              </a:rPr>
              <a:t>:</a:t>
            </a:r>
            <a:r>
              <a:rPr lang="en" sz="1800">
                <a:solidFill>
                  <a:srgbClr val="000000"/>
                </a:solidFill>
              </a:rPr>
              <a:t>馬達連接於擴充板時，兩條杜邦線需接在同一代號(A+與A-或B+與B-)；</a:t>
            </a:r>
            <a:endParaRPr sz="1800">
              <a:solidFill>
                <a:srgbClr val="000000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0000"/>
                </a:solidFill>
              </a:rPr>
              <a:t>  不可</a:t>
            </a:r>
            <a:r>
              <a:rPr lang="en" sz="1800">
                <a:solidFill>
                  <a:srgbClr val="FF0000"/>
                </a:solidFill>
              </a:rPr>
              <a:t>將一條線接A+腳位，另一條接B-腳位；</a:t>
            </a:r>
            <a:endParaRPr sz="1800">
              <a:solidFill>
                <a:srgbClr val="FF0000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230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   接錯腳位將損毀擴充板。</a:t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1"/>
          <p:cNvSpPr txBox="1"/>
          <p:nvPr>
            <p:ph idx="12" type="sldNum"/>
          </p:nvPr>
        </p:nvSpPr>
        <p:spPr>
          <a:xfrm>
            <a:off x="8609650" y="47790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1" name="Google Shape;451;p41"/>
          <p:cNvPicPr preferRelativeResize="0"/>
          <p:nvPr/>
        </p:nvPicPr>
        <p:blipFill rotWithShape="1">
          <a:blip r:embed="rId3">
            <a:alphaModFix/>
          </a:blip>
          <a:srcRect b="6044" l="0" r="8500" t="7726"/>
          <a:stretch/>
        </p:blipFill>
        <p:spPr>
          <a:xfrm>
            <a:off x="2349475" y="1005575"/>
            <a:ext cx="4982600" cy="3522299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1"/>
          <p:cNvSpPr txBox="1"/>
          <p:nvPr/>
        </p:nvSpPr>
        <p:spPr>
          <a:xfrm>
            <a:off x="1497050" y="320675"/>
            <a:ext cx="6087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23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.完成如圖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5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9" name="Google Shape;209;p15"/>
          <p:cNvSpPr/>
          <p:nvPr/>
        </p:nvSpPr>
        <p:spPr>
          <a:xfrm>
            <a:off x="746500" y="687700"/>
            <a:ext cx="5370000" cy="2598900"/>
          </a:xfrm>
          <a:prstGeom prst="wedgeEllipseCallout">
            <a:avLst>
              <a:gd fmla="val 56586" name="adj1"/>
              <a:gd fmla="val 33257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15"/>
          <p:cNvPicPr preferRelativeResize="0"/>
          <p:nvPr/>
        </p:nvPicPr>
        <p:blipFill rotWithShape="1">
          <a:blip r:embed="rId3">
            <a:alphaModFix/>
          </a:blip>
          <a:srcRect b="0" l="0" r="5437" t="0"/>
          <a:stretch/>
        </p:blipFill>
        <p:spPr>
          <a:xfrm>
            <a:off x="6458725" y="1966875"/>
            <a:ext cx="1711525" cy="29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5"/>
          <p:cNvSpPr txBox="1"/>
          <p:nvPr/>
        </p:nvSpPr>
        <p:spPr>
          <a:xfrm>
            <a:off x="883750" y="1200450"/>
            <a:ext cx="4988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/>
              <a:t>熟悉超音波感測器的功能後，我們開始來製作掃地機器人</a:t>
            </a:r>
            <a:endParaRPr sz="3200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2"/>
          <p:cNvSpPr txBox="1"/>
          <p:nvPr>
            <p:ph idx="12" type="sldNum"/>
          </p:nvPr>
        </p:nvSpPr>
        <p:spPr>
          <a:xfrm>
            <a:off x="8609650" y="478485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8" name="Google Shape;458;p42"/>
          <p:cNvSpPr txBox="1"/>
          <p:nvPr/>
        </p:nvSpPr>
        <p:spPr>
          <a:xfrm>
            <a:off x="1112150" y="817125"/>
            <a:ext cx="4297200" cy="5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24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拿出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4條母母杜邦線</a:t>
            </a:r>
            <a:endParaRPr/>
          </a:p>
        </p:txBody>
      </p:sp>
      <p:pic>
        <p:nvPicPr>
          <p:cNvPr id="459" name="Google Shape;459;p42"/>
          <p:cNvPicPr preferRelativeResize="0"/>
          <p:nvPr/>
        </p:nvPicPr>
        <p:blipFill rotWithShape="1">
          <a:blip r:embed="rId3">
            <a:alphaModFix/>
          </a:blip>
          <a:srcRect b="13076" l="74400" r="11733" t="18138"/>
          <a:stretch/>
        </p:blipFill>
        <p:spPr>
          <a:xfrm rot="-5400000">
            <a:off x="3844849" y="74849"/>
            <a:ext cx="1589776" cy="591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3"/>
          <p:cNvSpPr txBox="1"/>
          <p:nvPr>
            <p:ph idx="12" type="sldNum"/>
          </p:nvPr>
        </p:nvSpPr>
        <p:spPr>
          <a:xfrm>
            <a:off x="8603850" y="478997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5" name="Google Shape;465;p43"/>
          <p:cNvSpPr txBox="1"/>
          <p:nvPr/>
        </p:nvSpPr>
        <p:spPr>
          <a:xfrm>
            <a:off x="883350" y="728200"/>
            <a:ext cx="77205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25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.1條母母杜邦線，連接超音波感測器Robotbit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66" name="Google Shape;466;p43"/>
          <p:cNvGrpSpPr/>
          <p:nvPr/>
        </p:nvGrpSpPr>
        <p:grpSpPr>
          <a:xfrm>
            <a:off x="3751100" y="1624663"/>
            <a:ext cx="4333501" cy="3126974"/>
            <a:chOff x="1086950" y="1143400"/>
            <a:chExt cx="4333501" cy="3126974"/>
          </a:xfrm>
        </p:grpSpPr>
        <p:pic>
          <p:nvPicPr>
            <p:cNvPr id="467" name="Google Shape;467;p43"/>
            <p:cNvPicPr preferRelativeResize="0"/>
            <p:nvPr/>
          </p:nvPicPr>
          <p:blipFill rotWithShape="1">
            <a:blip r:embed="rId3">
              <a:alphaModFix/>
            </a:blip>
            <a:srcRect b="4027" l="9464" r="16185" t="16055"/>
            <a:stretch/>
          </p:blipFill>
          <p:spPr>
            <a:xfrm>
              <a:off x="2610450" y="1143400"/>
              <a:ext cx="2171208" cy="1311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43"/>
            <p:cNvPicPr preferRelativeResize="0"/>
            <p:nvPr/>
          </p:nvPicPr>
          <p:blipFill rotWithShape="1">
            <a:blip r:embed="rId4">
              <a:alphaModFix/>
            </a:blip>
            <a:srcRect b="14688" l="43508" r="6075" t="62427"/>
            <a:stretch/>
          </p:blipFill>
          <p:spPr>
            <a:xfrm>
              <a:off x="1086950" y="2795050"/>
              <a:ext cx="4333501" cy="14753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69" name="Google Shape;469;p43"/>
            <p:cNvCxnSpPr/>
            <p:nvPr/>
          </p:nvCxnSpPr>
          <p:spPr>
            <a:xfrm rot="5400000">
              <a:off x="2603625" y="2327900"/>
              <a:ext cx="1047000" cy="819000"/>
            </a:xfrm>
            <a:prstGeom prst="bentConnector3">
              <a:avLst>
                <a:gd fmla="val 50000" name="adj1"/>
              </a:avLst>
            </a:prstGeom>
            <a:noFill/>
            <a:ln cap="flat" cmpd="sng" w="76200">
              <a:solidFill>
                <a:srgbClr val="B45F0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70" name="Google Shape;470;p43"/>
          <p:cNvSpPr/>
          <p:nvPr/>
        </p:nvSpPr>
        <p:spPr>
          <a:xfrm>
            <a:off x="883350" y="2099075"/>
            <a:ext cx="2849705" cy="5808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rgbClr val="141414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B45F06"/>
                </a:solidFill>
                <a:latin typeface="Roboto Mono"/>
              </a:rPr>
              <a:t>VCC----5V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4"/>
          <p:cNvSpPr txBox="1"/>
          <p:nvPr>
            <p:ph idx="12" type="sldNum"/>
          </p:nvPr>
        </p:nvSpPr>
        <p:spPr>
          <a:xfrm>
            <a:off x="859157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76" name="Google Shape;476;p44"/>
          <p:cNvGrpSpPr/>
          <p:nvPr/>
        </p:nvGrpSpPr>
        <p:grpSpPr>
          <a:xfrm>
            <a:off x="3751100" y="1624663"/>
            <a:ext cx="4333501" cy="3126974"/>
            <a:chOff x="1086950" y="1143400"/>
            <a:chExt cx="4333501" cy="3126974"/>
          </a:xfrm>
        </p:grpSpPr>
        <p:pic>
          <p:nvPicPr>
            <p:cNvPr id="477" name="Google Shape;477;p44"/>
            <p:cNvPicPr preferRelativeResize="0"/>
            <p:nvPr/>
          </p:nvPicPr>
          <p:blipFill rotWithShape="1">
            <a:blip r:embed="rId3">
              <a:alphaModFix/>
            </a:blip>
            <a:srcRect b="4027" l="9464" r="16185" t="16055"/>
            <a:stretch/>
          </p:blipFill>
          <p:spPr>
            <a:xfrm>
              <a:off x="2610450" y="1143400"/>
              <a:ext cx="2171208" cy="1311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8" name="Google Shape;478;p44"/>
            <p:cNvPicPr preferRelativeResize="0"/>
            <p:nvPr/>
          </p:nvPicPr>
          <p:blipFill rotWithShape="1">
            <a:blip r:embed="rId4">
              <a:alphaModFix/>
            </a:blip>
            <a:srcRect b="14688" l="43508" r="6075" t="62427"/>
            <a:stretch/>
          </p:blipFill>
          <p:spPr>
            <a:xfrm>
              <a:off x="1086950" y="2795050"/>
              <a:ext cx="4333501" cy="14753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79" name="Google Shape;479;p44"/>
            <p:cNvCxnSpPr/>
            <p:nvPr/>
          </p:nvCxnSpPr>
          <p:spPr>
            <a:xfrm flipH="1" rot="-5400000">
              <a:off x="3336129" y="2581399"/>
              <a:ext cx="969900" cy="328800"/>
            </a:xfrm>
            <a:prstGeom prst="bentConnector3">
              <a:avLst>
                <a:gd fmla="val 50000" name="adj1"/>
              </a:avLst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80" name="Google Shape;480;p44"/>
          <p:cNvSpPr/>
          <p:nvPr/>
        </p:nvSpPr>
        <p:spPr>
          <a:xfrm>
            <a:off x="913900" y="2259384"/>
            <a:ext cx="2743895" cy="7120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rgbClr val="141414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Roboto Mono"/>
              </a:rPr>
              <a:t>Trig----P8</a:t>
            </a:r>
          </a:p>
        </p:txBody>
      </p:sp>
      <p:sp>
        <p:nvSpPr>
          <p:cNvPr id="481" name="Google Shape;481;p44"/>
          <p:cNvSpPr txBox="1"/>
          <p:nvPr/>
        </p:nvSpPr>
        <p:spPr>
          <a:xfrm>
            <a:off x="789300" y="747025"/>
            <a:ext cx="77205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26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.1條母母杜邦線，連接超音波感測器Robotbit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5"/>
          <p:cNvSpPr txBox="1"/>
          <p:nvPr>
            <p:ph idx="12" type="sldNum"/>
          </p:nvPr>
        </p:nvSpPr>
        <p:spPr>
          <a:xfrm>
            <a:off x="85987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87" name="Google Shape;487;p45"/>
          <p:cNvGrpSpPr/>
          <p:nvPr/>
        </p:nvGrpSpPr>
        <p:grpSpPr>
          <a:xfrm>
            <a:off x="3751100" y="1624663"/>
            <a:ext cx="4333501" cy="3126974"/>
            <a:chOff x="1086950" y="1143400"/>
            <a:chExt cx="4333501" cy="3126974"/>
          </a:xfrm>
        </p:grpSpPr>
        <p:pic>
          <p:nvPicPr>
            <p:cNvPr id="488" name="Google Shape;488;p45"/>
            <p:cNvPicPr preferRelativeResize="0"/>
            <p:nvPr/>
          </p:nvPicPr>
          <p:blipFill rotWithShape="1">
            <a:blip r:embed="rId3">
              <a:alphaModFix/>
            </a:blip>
            <a:srcRect b="4027" l="9464" r="16185" t="16055"/>
            <a:stretch/>
          </p:blipFill>
          <p:spPr>
            <a:xfrm>
              <a:off x="2610450" y="1143400"/>
              <a:ext cx="2171208" cy="1311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9" name="Google Shape;489;p45"/>
            <p:cNvPicPr preferRelativeResize="0"/>
            <p:nvPr/>
          </p:nvPicPr>
          <p:blipFill rotWithShape="1">
            <a:blip r:embed="rId4">
              <a:alphaModFix/>
            </a:blip>
            <a:srcRect b="14688" l="43508" r="6075" t="62427"/>
            <a:stretch/>
          </p:blipFill>
          <p:spPr>
            <a:xfrm>
              <a:off x="1086950" y="2795050"/>
              <a:ext cx="4333501" cy="14753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0" name="Google Shape;490;p45"/>
            <p:cNvCxnSpPr/>
            <p:nvPr/>
          </p:nvCxnSpPr>
          <p:spPr>
            <a:xfrm rot="5400000">
              <a:off x="2883916" y="2385799"/>
              <a:ext cx="1008000" cy="758100"/>
            </a:xfrm>
            <a:prstGeom prst="bentConnector3">
              <a:avLst>
                <a:gd fmla="val 21077" name="adj1"/>
              </a:avLst>
            </a:prstGeom>
            <a:noFill/>
            <a:ln cap="flat" cmpd="sng" w="76200">
              <a:solidFill>
                <a:srgbClr val="FF99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91" name="Google Shape;491;p45"/>
          <p:cNvSpPr/>
          <p:nvPr/>
        </p:nvSpPr>
        <p:spPr>
          <a:xfrm>
            <a:off x="723475" y="2281350"/>
            <a:ext cx="3027625" cy="5808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rgbClr val="141414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Roboto Mono"/>
              </a:rPr>
              <a:t>Echo----P15</a:t>
            </a:r>
          </a:p>
        </p:txBody>
      </p:sp>
      <p:sp>
        <p:nvSpPr>
          <p:cNvPr id="492" name="Google Shape;492;p45"/>
          <p:cNvSpPr txBox="1"/>
          <p:nvPr/>
        </p:nvSpPr>
        <p:spPr>
          <a:xfrm>
            <a:off x="789300" y="747025"/>
            <a:ext cx="77205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27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.1條母母杜邦線，連接超音波感測器Robotbit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6"/>
          <p:cNvSpPr txBox="1"/>
          <p:nvPr>
            <p:ph idx="12" type="sldNum"/>
          </p:nvPr>
        </p:nvSpPr>
        <p:spPr>
          <a:xfrm>
            <a:off x="8609125" y="479545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98" name="Google Shape;498;p46"/>
          <p:cNvGrpSpPr/>
          <p:nvPr/>
        </p:nvGrpSpPr>
        <p:grpSpPr>
          <a:xfrm>
            <a:off x="3751100" y="1624663"/>
            <a:ext cx="4333501" cy="3126974"/>
            <a:chOff x="1086950" y="1143400"/>
            <a:chExt cx="4333501" cy="3126974"/>
          </a:xfrm>
        </p:grpSpPr>
        <p:pic>
          <p:nvPicPr>
            <p:cNvPr id="499" name="Google Shape;499;p46"/>
            <p:cNvPicPr preferRelativeResize="0"/>
            <p:nvPr/>
          </p:nvPicPr>
          <p:blipFill rotWithShape="1">
            <a:blip r:embed="rId3">
              <a:alphaModFix/>
            </a:blip>
            <a:srcRect b="4027" l="9464" r="16185" t="16055"/>
            <a:stretch/>
          </p:blipFill>
          <p:spPr>
            <a:xfrm>
              <a:off x="2610450" y="1143400"/>
              <a:ext cx="2171208" cy="1311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0" name="Google Shape;500;p46"/>
            <p:cNvPicPr preferRelativeResize="0"/>
            <p:nvPr/>
          </p:nvPicPr>
          <p:blipFill rotWithShape="1">
            <a:blip r:embed="rId4">
              <a:alphaModFix/>
            </a:blip>
            <a:srcRect b="14688" l="43508" r="6075" t="62427"/>
            <a:stretch/>
          </p:blipFill>
          <p:spPr>
            <a:xfrm>
              <a:off x="1086950" y="2795050"/>
              <a:ext cx="4333501" cy="1475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1" name="Google Shape;501;p46"/>
            <p:cNvSpPr/>
            <p:nvPr/>
          </p:nvSpPr>
          <p:spPr>
            <a:xfrm>
              <a:off x="2379638" y="2260850"/>
              <a:ext cx="1906425" cy="1754625"/>
            </a:xfrm>
            <a:custGeom>
              <a:rect b="b" l="l" r="r" t="t"/>
              <a:pathLst>
                <a:path extrusionOk="0" h="70185" w="76257">
                  <a:moveTo>
                    <a:pt x="58288" y="0"/>
                  </a:moveTo>
                  <a:cubicBezTo>
                    <a:pt x="63786" y="0"/>
                    <a:pt x="71448" y="2542"/>
                    <a:pt x="72781" y="7876"/>
                  </a:cubicBezTo>
                  <a:cubicBezTo>
                    <a:pt x="75115" y="17216"/>
                    <a:pt x="76247" y="26921"/>
                    <a:pt x="76247" y="36548"/>
                  </a:cubicBezTo>
                  <a:cubicBezTo>
                    <a:pt x="76247" y="46304"/>
                    <a:pt x="76409" y="58557"/>
                    <a:pt x="69000" y="64904"/>
                  </a:cubicBezTo>
                  <a:cubicBezTo>
                    <a:pt x="62444" y="70521"/>
                    <a:pt x="52113" y="69315"/>
                    <a:pt x="43480" y="69315"/>
                  </a:cubicBezTo>
                  <a:cubicBezTo>
                    <a:pt x="36017" y="69315"/>
                    <a:pt x="27785" y="71708"/>
                    <a:pt x="21110" y="68370"/>
                  </a:cubicBezTo>
                  <a:cubicBezTo>
                    <a:pt x="11308" y="63469"/>
                    <a:pt x="3466" y="53561"/>
                    <a:pt x="0" y="43164"/>
                  </a:cubicBezTo>
                </a:path>
              </a:pathLst>
            </a:custGeom>
            <a:noFill/>
            <a:ln cap="flat" cmpd="sng" w="76200">
              <a:solidFill>
                <a:srgbClr val="FFFF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502" name="Google Shape;502;p46"/>
          <p:cNvSpPr txBox="1"/>
          <p:nvPr/>
        </p:nvSpPr>
        <p:spPr>
          <a:xfrm>
            <a:off x="789300" y="747025"/>
            <a:ext cx="77205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28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.1條母母杜邦線，連接超音波感測器Robotbit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3" name="Google Shape;503;p46"/>
          <p:cNvSpPr/>
          <p:nvPr/>
        </p:nvSpPr>
        <p:spPr>
          <a:xfrm>
            <a:off x="928825" y="2281350"/>
            <a:ext cx="2859904" cy="5808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rgbClr val="141414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Roboto Mono"/>
              </a:rPr>
              <a:t>Gnd----Gnd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7"/>
          <p:cNvSpPr txBox="1"/>
          <p:nvPr>
            <p:ph idx="12" type="sldNum"/>
          </p:nvPr>
        </p:nvSpPr>
        <p:spPr>
          <a:xfrm>
            <a:off x="8582250" y="48013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9" name="Google Shape;509;p47"/>
          <p:cNvSpPr txBox="1"/>
          <p:nvPr/>
        </p:nvSpPr>
        <p:spPr>
          <a:xfrm>
            <a:off x="1079075" y="615350"/>
            <a:ext cx="71739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29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超音波感測器連接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完成如圖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10" name="Google Shape;510;p47"/>
          <p:cNvGrpSpPr/>
          <p:nvPr/>
        </p:nvGrpSpPr>
        <p:grpSpPr>
          <a:xfrm>
            <a:off x="3751100" y="1624663"/>
            <a:ext cx="4333501" cy="3126974"/>
            <a:chOff x="1086950" y="1143400"/>
            <a:chExt cx="4333501" cy="3126974"/>
          </a:xfrm>
        </p:grpSpPr>
        <p:pic>
          <p:nvPicPr>
            <p:cNvPr id="511" name="Google Shape;511;p47"/>
            <p:cNvPicPr preferRelativeResize="0"/>
            <p:nvPr/>
          </p:nvPicPr>
          <p:blipFill rotWithShape="1">
            <a:blip r:embed="rId3">
              <a:alphaModFix/>
            </a:blip>
            <a:srcRect b="4027" l="9464" r="16185" t="16055"/>
            <a:stretch/>
          </p:blipFill>
          <p:spPr>
            <a:xfrm>
              <a:off x="2610450" y="1143400"/>
              <a:ext cx="2171208" cy="1311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2" name="Google Shape;512;p47"/>
            <p:cNvPicPr preferRelativeResize="0"/>
            <p:nvPr/>
          </p:nvPicPr>
          <p:blipFill rotWithShape="1">
            <a:blip r:embed="rId4">
              <a:alphaModFix/>
            </a:blip>
            <a:srcRect b="14688" l="43508" r="6075" t="62427"/>
            <a:stretch/>
          </p:blipFill>
          <p:spPr>
            <a:xfrm>
              <a:off x="1086950" y="2795050"/>
              <a:ext cx="4333501" cy="14753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13" name="Google Shape;513;p47"/>
            <p:cNvCxnSpPr/>
            <p:nvPr/>
          </p:nvCxnSpPr>
          <p:spPr>
            <a:xfrm rot="5400000">
              <a:off x="2883916" y="2385799"/>
              <a:ext cx="1008000" cy="758100"/>
            </a:xfrm>
            <a:prstGeom prst="bentConnector3">
              <a:avLst>
                <a:gd fmla="val 21077" name="adj1"/>
              </a:avLst>
            </a:prstGeom>
            <a:noFill/>
            <a:ln cap="flat" cmpd="sng" w="76200">
              <a:solidFill>
                <a:srgbClr val="FF99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4" name="Google Shape;514;p47"/>
            <p:cNvCxnSpPr/>
            <p:nvPr/>
          </p:nvCxnSpPr>
          <p:spPr>
            <a:xfrm flipH="1" rot="-5400000">
              <a:off x="3336129" y="2581399"/>
              <a:ext cx="969900" cy="328800"/>
            </a:xfrm>
            <a:prstGeom prst="bentConnector3">
              <a:avLst>
                <a:gd fmla="val 50000" name="adj1"/>
              </a:avLst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5" name="Google Shape;515;p47"/>
            <p:cNvCxnSpPr/>
            <p:nvPr/>
          </p:nvCxnSpPr>
          <p:spPr>
            <a:xfrm rot="5400000">
              <a:off x="2603625" y="2327900"/>
              <a:ext cx="1047000" cy="819000"/>
            </a:xfrm>
            <a:prstGeom prst="bentConnector3">
              <a:avLst>
                <a:gd fmla="val 50000" name="adj1"/>
              </a:avLst>
            </a:prstGeom>
            <a:noFill/>
            <a:ln cap="flat" cmpd="sng" w="76200">
              <a:solidFill>
                <a:srgbClr val="B45F0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16" name="Google Shape;516;p47"/>
            <p:cNvSpPr/>
            <p:nvPr/>
          </p:nvSpPr>
          <p:spPr>
            <a:xfrm>
              <a:off x="2379638" y="2260850"/>
              <a:ext cx="1906425" cy="1754625"/>
            </a:xfrm>
            <a:custGeom>
              <a:rect b="b" l="l" r="r" t="t"/>
              <a:pathLst>
                <a:path extrusionOk="0" h="70185" w="76257">
                  <a:moveTo>
                    <a:pt x="58288" y="0"/>
                  </a:moveTo>
                  <a:cubicBezTo>
                    <a:pt x="63786" y="0"/>
                    <a:pt x="71448" y="2542"/>
                    <a:pt x="72781" y="7876"/>
                  </a:cubicBezTo>
                  <a:cubicBezTo>
                    <a:pt x="75115" y="17216"/>
                    <a:pt x="76247" y="26921"/>
                    <a:pt x="76247" y="36548"/>
                  </a:cubicBezTo>
                  <a:cubicBezTo>
                    <a:pt x="76247" y="46304"/>
                    <a:pt x="76409" y="58557"/>
                    <a:pt x="69000" y="64904"/>
                  </a:cubicBezTo>
                  <a:cubicBezTo>
                    <a:pt x="62444" y="70521"/>
                    <a:pt x="52113" y="69315"/>
                    <a:pt x="43480" y="69315"/>
                  </a:cubicBezTo>
                  <a:cubicBezTo>
                    <a:pt x="36017" y="69315"/>
                    <a:pt x="27785" y="71708"/>
                    <a:pt x="21110" y="68370"/>
                  </a:cubicBezTo>
                  <a:cubicBezTo>
                    <a:pt x="11308" y="63469"/>
                    <a:pt x="3466" y="53561"/>
                    <a:pt x="0" y="43164"/>
                  </a:cubicBezTo>
                </a:path>
              </a:pathLst>
            </a:custGeom>
            <a:noFill/>
            <a:ln cap="flat" cmpd="sng" w="76200">
              <a:solidFill>
                <a:srgbClr val="FFFF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517" name="Google Shape;517;p47"/>
          <p:cNvGrpSpPr/>
          <p:nvPr/>
        </p:nvGrpSpPr>
        <p:grpSpPr>
          <a:xfrm>
            <a:off x="1079062" y="1744338"/>
            <a:ext cx="2248464" cy="1654813"/>
            <a:chOff x="5858763" y="3268838"/>
            <a:chExt cx="2248464" cy="1654813"/>
          </a:xfrm>
        </p:grpSpPr>
        <p:sp>
          <p:nvSpPr>
            <p:cNvPr id="518" name="Google Shape;518;p47"/>
            <p:cNvSpPr/>
            <p:nvPr/>
          </p:nvSpPr>
          <p:spPr>
            <a:xfrm>
              <a:off x="5885363" y="4590425"/>
              <a:ext cx="2028522" cy="333226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 cap="flat" cmpd="sng" w="9525">
                    <a:solidFill>
                      <a:srgbClr val="141414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FF00"/>
                  </a:solidFill>
                  <a:latin typeface="Roboto Mono"/>
                </a:rPr>
                <a:t>Gnd----Gnd</a:t>
              </a:r>
            </a:p>
          </p:txBody>
        </p:sp>
        <p:sp>
          <p:nvSpPr>
            <p:cNvPr id="519" name="Google Shape;519;p47"/>
            <p:cNvSpPr/>
            <p:nvPr/>
          </p:nvSpPr>
          <p:spPr>
            <a:xfrm>
              <a:off x="5879850" y="4191975"/>
              <a:ext cx="2227376" cy="333226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 cap="flat" cmpd="sng" w="9525">
                    <a:solidFill>
                      <a:srgbClr val="141414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9900"/>
                  </a:solidFill>
                  <a:latin typeface="Roboto Mono"/>
                </a:rPr>
                <a:t>Echo----P15</a:t>
              </a:r>
            </a:p>
          </p:txBody>
        </p:sp>
        <p:sp>
          <p:nvSpPr>
            <p:cNvPr id="520" name="Google Shape;520;p47"/>
            <p:cNvSpPr/>
            <p:nvPr/>
          </p:nvSpPr>
          <p:spPr>
            <a:xfrm>
              <a:off x="5879850" y="3712838"/>
              <a:ext cx="2039550" cy="413902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 cap="flat" cmpd="sng" w="9525">
                    <a:solidFill>
                      <a:srgbClr val="141414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0000"/>
                  </a:solidFill>
                  <a:latin typeface="Roboto Mono"/>
                </a:rPr>
                <a:t>Trig----P8</a:t>
              </a:r>
            </a:p>
          </p:txBody>
        </p:sp>
        <p:sp>
          <p:nvSpPr>
            <p:cNvPr id="521" name="Google Shape;521;p47"/>
            <p:cNvSpPr/>
            <p:nvPr/>
          </p:nvSpPr>
          <p:spPr>
            <a:xfrm>
              <a:off x="5858762" y="3268838"/>
              <a:ext cx="1851035" cy="320511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 cap="flat" cmpd="sng" w="9525">
                    <a:solidFill>
                      <a:srgbClr val="141414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B45F06"/>
                  </a:solidFill>
                  <a:latin typeface="Roboto Mono"/>
                </a:rPr>
                <a:t>VCC----5V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8"/>
          <p:cNvSpPr txBox="1"/>
          <p:nvPr>
            <p:ph idx="12" type="sldNum"/>
          </p:nvPr>
        </p:nvSpPr>
        <p:spPr>
          <a:xfrm>
            <a:off x="8587750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7" name="Google Shape;527;p48"/>
          <p:cNvPicPr preferRelativeResize="0"/>
          <p:nvPr/>
        </p:nvPicPr>
        <p:blipFill rotWithShape="1">
          <a:blip r:embed="rId3">
            <a:alphaModFix/>
          </a:blip>
          <a:srcRect b="25428" l="0" r="0" t="13104"/>
          <a:stretch/>
        </p:blipFill>
        <p:spPr>
          <a:xfrm>
            <a:off x="2462950" y="1462525"/>
            <a:ext cx="4218101" cy="3456402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48"/>
          <p:cNvSpPr txBox="1"/>
          <p:nvPr/>
        </p:nvSpPr>
        <p:spPr>
          <a:xfrm>
            <a:off x="1243425" y="357900"/>
            <a:ext cx="71739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30.掃地機器人車體、超音波感測器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     組裝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完成如圖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9"/>
          <p:cNvSpPr txBox="1"/>
          <p:nvPr>
            <p:ph idx="12" type="sldNum"/>
          </p:nvPr>
        </p:nvSpPr>
        <p:spPr>
          <a:xfrm>
            <a:off x="8587750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4" name="Google Shape;534;p49"/>
          <p:cNvSpPr/>
          <p:nvPr/>
        </p:nvSpPr>
        <p:spPr>
          <a:xfrm flipH="1">
            <a:off x="2757200" y="509725"/>
            <a:ext cx="5886300" cy="2982300"/>
          </a:xfrm>
          <a:prstGeom prst="wedgeEllipseCallout">
            <a:avLst>
              <a:gd fmla="val 56586" name="adj1"/>
              <a:gd fmla="val 33257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5" name="Google Shape;535;p49"/>
          <p:cNvPicPr preferRelativeResize="0"/>
          <p:nvPr/>
        </p:nvPicPr>
        <p:blipFill rotWithShape="1">
          <a:blip r:embed="rId3">
            <a:alphaModFix/>
          </a:blip>
          <a:srcRect b="0" l="0" r="5437" t="0"/>
          <a:stretch/>
        </p:blipFill>
        <p:spPr>
          <a:xfrm flipH="1">
            <a:off x="642250" y="1912850"/>
            <a:ext cx="1711525" cy="29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49"/>
          <p:cNvSpPr txBox="1"/>
          <p:nvPr/>
        </p:nvSpPr>
        <p:spPr>
          <a:xfrm flipH="1">
            <a:off x="2992350" y="1656675"/>
            <a:ext cx="5514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/>
              <a:t>小朋友~組裝好車體後，</a:t>
            </a:r>
            <a:r>
              <a:rPr b="1" lang="en" sz="3300"/>
              <a:t>我們來撰寫馬達</a:t>
            </a:r>
            <a:r>
              <a:rPr b="1" lang="en" sz="5020">
                <a:solidFill>
                  <a:srgbClr val="1155CC"/>
                </a:solidFill>
              </a:rPr>
              <a:t>往前</a:t>
            </a:r>
            <a:r>
              <a:rPr b="1" lang="en" sz="3300">
                <a:solidFill>
                  <a:srgbClr val="000000"/>
                </a:solidFill>
              </a:rPr>
              <a:t>移動程式</a:t>
            </a:r>
            <a:r>
              <a:rPr b="1" lang="en" sz="3300"/>
              <a:t>，讓掃地機器人可以移動</a:t>
            </a:r>
            <a:endParaRPr sz="33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0"/>
          <p:cNvSpPr txBox="1"/>
          <p:nvPr>
            <p:ph type="ctrTitle"/>
          </p:nvPr>
        </p:nvSpPr>
        <p:spPr>
          <a:xfrm>
            <a:off x="1820775" y="606725"/>
            <a:ext cx="55965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 sz="4300">
                <a:solidFill>
                  <a:srgbClr val="00D1C6"/>
                </a:solidFill>
              </a:rPr>
              <a:t>程式撰寫</a:t>
            </a:r>
            <a:endParaRPr b="1" sz="4300">
              <a:solidFill>
                <a:srgbClr val="00D1C6"/>
              </a:solidFill>
            </a:endParaRPr>
          </a:p>
        </p:txBody>
      </p:sp>
      <p:sp>
        <p:nvSpPr>
          <p:cNvPr id="542" name="Google Shape;542;p50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3" name="Google Shape;543;p50"/>
          <p:cNvSpPr/>
          <p:nvPr/>
        </p:nvSpPr>
        <p:spPr>
          <a:xfrm>
            <a:off x="-2625" y="2385250"/>
            <a:ext cx="9144000" cy="1159800"/>
          </a:xfrm>
          <a:prstGeom prst="rect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50"/>
          <p:cNvSpPr txBox="1"/>
          <p:nvPr/>
        </p:nvSpPr>
        <p:spPr>
          <a:xfrm>
            <a:off x="1031750" y="2626600"/>
            <a:ext cx="7306200" cy="6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" sz="3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使掃地機器人可以往前移動、往後移動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1"/>
          <p:cNvSpPr txBox="1"/>
          <p:nvPr>
            <p:ph idx="12" type="sldNum"/>
          </p:nvPr>
        </p:nvSpPr>
        <p:spPr>
          <a:xfrm>
            <a:off x="8576800" y="478995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0" name="Google Shape;550;p51"/>
          <p:cNvPicPr preferRelativeResize="0"/>
          <p:nvPr/>
        </p:nvPicPr>
        <p:blipFill rotWithShape="1">
          <a:blip r:embed="rId3">
            <a:alphaModFix/>
          </a:blip>
          <a:srcRect b="0" l="0" r="793" t="0"/>
          <a:stretch/>
        </p:blipFill>
        <p:spPr>
          <a:xfrm>
            <a:off x="3721825" y="152400"/>
            <a:ext cx="359732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51"/>
          <p:cNvSpPr/>
          <p:nvPr/>
        </p:nvSpPr>
        <p:spPr>
          <a:xfrm>
            <a:off x="0" y="0"/>
            <a:ext cx="2591100" cy="5143500"/>
          </a:xfrm>
          <a:prstGeom prst="rect">
            <a:avLst/>
          </a:prstGeom>
          <a:solidFill>
            <a:srgbClr val="65BB48">
              <a:alpha val="8667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51"/>
          <p:cNvSpPr txBox="1"/>
          <p:nvPr/>
        </p:nvSpPr>
        <p:spPr>
          <a:xfrm>
            <a:off x="47000" y="2068675"/>
            <a:ext cx="2511300" cy="104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icrosoft JhengHei"/>
                <a:ea typeface="Microsoft JhengHei"/>
                <a:cs typeface="Microsoft JhengHei"/>
                <a:sym typeface="Microsoft JhengHei"/>
              </a:rPr>
              <a:t>1.選取</a:t>
            </a:r>
            <a:r>
              <a:rPr b="1" lang="en" sz="2800">
                <a:latin typeface="Microsoft JhengHei"/>
                <a:ea typeface="Microsoft JhengHei"/>
                <a:cs typeface="Microsoft JhengHei"/>
                <a:sym typeface="Microsoft JhengHei"/>
              </a:rPr>
              <a:t>進階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icrosoft JhengHei"/>
                <a:ea typeface="Microsoft JhengHei"/>
                <a:cs typeface="Microsoft JhengHei"/>
                <a:sym typeface="Microsoft JhengHei"/>
              </a:rPr>
              <a:t>2.再選取</a:t>
            </a:r>
            <a:r>
              <a:rPr b="1" lang="en" sz="2800">
                <a:latin typeface="Microsoft JhengHei"/>
                <a:ea typeface="Microsoft JhengHei"/>
                <a:cs typeface="Microsoft JhengHei"/>
                <a:sym typeface="Microsoft JhengHei"/>
              </a:rPr>
              <a:t>擴展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7" name="Google Shape;217;p16"/>
          <p:cNvSpPr/>
          <p:nvPr/>
        </p:nvSpPr>
        <p:spPr>
          <a:xfrm>
            <a:off x="0" y="2119975"/>
            <a:ext cx="9144000" cy="1159800"/>
          </a:xfrm>
          <a:prstGeom prst="rect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/>
          <p:nvPr/>
        </p:nvSpPr>
        <p:spPr>
          <a:xfrm>
            <a:off x="1020950" y="2361325"/>
            <a:ext cx="7306200" cy="6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" sz="3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組裝掃地機器人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2"/>
          <p:cNvSpPr txBox="1"/>
          <p:nvPr>
            <p:ph idx="12" type="sldNum"/>
          </p:nvPr>
        </p:nvSpPr>
        <p:spPr>
          <a:xfrm>
            <a:off x="8593225" y="478995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8" name="Google Shape;55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8275" y="515600"/>
            <a:ext cx="6072625" cy="401780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52"/>
          <p:cNvSpPr/>
          <p:nvPr/>
        </p:nvSpPr>
        <p:spPr>
          <a:xfrm>
            <a:off x="0" y="0"/>
            <a:ext cx="2591400" cy="5143500"/>
          </a:xfrm>
          <a:prstGeom prst="rect">
            <a:avLst/>
          </a:prstGeom>
          <a:solidFill>
            <a:srgbClr val="65BB48">
              <a:alpha val="8667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52"/>
          <p:cNvSpPr txBox="1"/>
          <p:nvPr/>
        </p:nvSpPr>
        <p:spPr>
          <a:xfrm>
            <a:off x="51750" y="2048400"/>
            <a:ext cx="2539500" cy="104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icrosoft JhengHei"/>
                <a:ea typeface="Microsoft JhengHei"/>
                <a:cs typeface="Microsoft JhengHei"/>
                <a:sym typeface="Microsoft JhengHei"/>
              </a:rPr>
              <a:t>1.搜尋</a:t>
            </a:r>
            <a:r>
              <a:rPr b="1" lang="en" sz="2800">
                <a:latin typeface="Microsoft JhengHei"/>
                <a:ea typeface="Microsoft JhengHei"/>
                <a:cs typeface="Microsoft JhengHei"/>
                <a:sym typeface="Microsoft JhengHei"/>
              </a:rPr>
              <a:t>robotbit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icrosoft JhengHei"/>
                <a:ea typeface="Microsoft JhengHei"/>
                <a:cs typeface="Microsoft JhengHei"/>
                <a:sym typeface="Microsoft JhengHei"/>
              </a:rPr>
              <a:t>2.選取</a:t>
            </a:r>
            <a:r>
              <a:rPr b="1" lang="en" sz="2800">
                <a:latin typeface="Microsoft JhengHei"/>
                <a:ea typeface="Microsoft JhengHei"/>
                <a:cs typeface="Microsoft JhengHei"/>
                <a:sym typeface="Microsoft JhengHei"/>
              </a:rPr>
              <a:t>robotbit</a:t>
            </a:r>
            <a:endParaRPr sz="1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53"/>
          <p:cNvSpPr txBox="1"/>
          <p:nvPr>
            <p:ph idx="12" type="sldNum"/>
          </p:nvPr>
        </p:nvSpPr>
        <p:spPr>
          <a:xfrm>
            <a:off x="8570150" y="478995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6" name="Google Shape;566;p53"/>
          <p:cNvPicPr preferRelativeResize="0"/>
          <p:nvPr/>
        </p:nvPicPr>
        <p:blipFill rotWithShape="1">
          <a:blip r:embed="rId3">
            <a:alphaModFix/>
          </a:blip>
          <a:srcRect b="0" l="32217" r="0" t="0"/>
          <a:stretch/>
        </p:blipFill>
        <p:spPr>
          <a:xfrm>
            <a:off x="3150325" y="474837"/>
            <a:ext cx="5889625" cy="4193826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53"/>
          <p:cNvSpPr/>
          <p:nvPr/>
        </p:nvSpPr>
        <p:spPr>
          <a:xfrm>
            <a:off x="0" y="0"/>
            <a:ext cx="2898000" cy="5143500"/>
          </a:xfrm>
          <a:prstGeom prst="rect">
            <a:avLst/>
          </a:prstGeom>
          <a:solidFill>
            <a:srgbClr val="65BB48">
              <a:alpha val="8667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53"/>
          <p:cNvSpPr txBox="1"/>
          <p:nvPr/>
        </p:nvSpPr>
        <p:spPr>
          <a:xfrm>
            <a:off x="0" y="1856675"/>
            <a:ext cx="3026700" cy="147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icrosoft JhengHei"/>
                <a:ea typeface="Microsoft JhengHei"/>
                <a:cs typeface="Microsoft JhengHei"/>
                <a:sym typeface="Microsoft JhengHei"/>
              </a:rPr>
              <a:t>1.選擇</a:t>
            </a:r>
            <a:r>
              <a:rPr b="1" lang="en" sz="2800">
                <a:solidFill>
                  <a:srgbClr val="4AD5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Robotbit</a:t>
            </a:r>
            <a:endParaRPr b="1" sz="2800">
              <a:solidFill>
                <a:srgbClr val="4AD5E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icrosoft JhengHei"/>
                <a:ea typeface="Microsoft JhengHei"/>
                <a:cs typeface="Microsoft JhengHei"/>
                <a:sym typeface="Microsoft JhengHei"/>
              </a:rPr>
              <a:t>2.選擇</a:t>
            </a:r>
            <a:r>
              <a:rPr b="1" lang="en" sz="2800">
                <a:solidFill>
                  <a:srgbClr val="4AD5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1600">
                <a:latin typeface="Microsoft JhengHei"/>
                <a:ea typeface="Microsoft JhengHei"/>
                <a:cs typeface="Microsoft JhengHei"/>
                <a:sym typeface="Microsoft JhengHei"/>
              </a:rPr>
              <a:t>方塊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icrosoft JhengHei"/>
                <a:ea typeface="Microsoft JhengHei"/>
                <a:cs typeface="Microsoft JhengHei"/>
                <a:sym typeface="Microsoft JhengHei"/>
              </a:rPr>
              <a:t>3.拖曳至</a:t>
            </a:r>
            <a:r>
              <a:rPr b="1" lang="en" sz="2800">
                <a:solidFill>
                  <a:srgbClr val="4285F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重複無限次</a:t>
            </a:r>
            <a:r>
              <a:rPr lang="en" sz="1600"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 sz="1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4"/>
          <p:cNvSpPr txBox="1"/>
          <p:nvPr>
            <p:ph idx="12" type="sldNum"/>
          </p:nvPr>
        </p:nvSpPr>
        <p:spPr>
          <a:xfrm>
            <a:off x="8593225" y="4779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4" name="Google Shape;57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625" y="876801"/>
            <a:ext cx="5820251" cy="34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54"/>
          <p:cNvSpPr/>
          <p:nvPr/>
        </p:nvSpPr>
        <p:spPr>
          <a:xfrm>
            <a:off x="0" y="0"/>
            <a:ext cx="2898000" cy="5143500"/>
          </a:xfrm>
          <a:prstGeom prst="rect">
            <a:avLst/>
          </a:prstGeom>
          <a:solidFill>
            <a:srgbClr val="65BB48">
              <a:alpha val="8667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54"/>
          <p:cNvSpPr txBox="1"/>
          <p:nvPr/>
        </p:nvSpPr>
        <p:spPr>
          <a:xfrm>
            <a:off x="0" y="1856675"/>
            <a:ext cx="30267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Microsoft JhengHei"/>
                <a:ea typeface="Microsoft JhengHei"/>
                <a:cs typeface="Microsoft JhengHei"/>
                <a:sym typeface="Microsoft JhengHei"/>
              </a:rPr>
              <a:t>1.完成如右圖</a:t>
            </a:r>
            <a:endParaRPr sz="1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5"/>
          <p:cNvSpPr txBox="1"/>
          <p:nvPr>
            <p:ph idx="12" type="sldNum"/>
          </p:nvPr>
        </p:nvSpPr>
        <p:spPr>
          <a:xfrm>
            <a:off x="8597425" y="478485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2" name="Google Shape;58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6700" y="480800"/>
            <a:ext cx="6040524" cy="3557851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55"/>
          <p:cNvSpPr/>
          <p:nvPr/>
        </p:nvSpPr>
        <p:spPr>
          <a:xfrm>
            <a:off x="0" y="0"/>
            <a:ext cx="2898000" cy="5143500"/>
          </a:xfrm>
          <a:prstGeom prst="rect">
            <a:avLst/>
          </a:prstGeom>
          <a:solidFill>
            <a:srgbClr val="65BB48">
              <a:alpha val="8667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55"/>
          <p:cNvSpPr txBox="1"/>
          <p:nvPr/>
        </p:nvSpPr>
        <p:spPr>
          <a:xfrm>
            <a:off x="0" y="1856675"/>
            <a:ext cx="3026700" cy="104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icrosoft JhengHei"/>
                <a:ea typeface="Microsoft JhengHei"/>
                <a:cs typeface="Microsoft JhengHei"/>
                <a:sym typeface="Microsoft JhengHei"/>
              </a:rPr>
              <a:t>1.選擇</a:t>
            </a:r>
            <a:r>
              <a:rPr b="1" lang="en" sz="2800">
                <a:solidFill>
                  <a:srgbClr val="4AD5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endParaRPr sz="1600">
              <a:solidFill>
                <a:srgbClr val="4AD5E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icrosoft JhengHei"/>
                <a:ea typeface="Microsoft JhengHei"/>
                <a:cs typeface="Microsoft JhengHei"/>
                <a:sym typeface="Microsoft JhengHei"/>
              </a:rPr>
              <a:t>2.調整</a:t>
            </a:r>
            <a:r>
              <a:rPr b="1" lang="en" sz="2800">
                <a:solidFill>
                  <a:srgbClr val="4AD5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1600">
                <a:latin typeface="Microsoft JhengHei"/>
                <a:ea typeface="Microsoft JhengHei"/>
                <a:cs typeface="Microsoft JhengHei"/>
                <a:sym typeface="Microsoft JhengHei"/>
              </a:rPr>
              <a:t>代號(M2A)</a:t>
            </a:r>
            <a:endParaRPr b="1"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85" name="Google Shape;585;p55"/>
          <p:cNvSpPr txBox="1"/>
          <p:nvPr/>
        </p:nvSpPr>
        <p:spPr>
          <a:xfrm>
            <a:off x="3097875" y="4098300"/>
            <a:ext cx="5150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en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馬達選項依照馬達連接於擴充板的腳位代號為主</a:t>
            </a:r>
            <a:endParaRPr b="1"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6"/>
          <p:cNvSpPr txBox="1"/>
          <p:nvPr>
            <p:ph idx="12" type="sldNum"/>
          </p:nvPr>
        </p:nvSpPr>
        <p:spPr>
          <a:xfrm>
            <a:off x="8593200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1" name="Google Shape;59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0675" y="390613"/>
            <a:ext cx="5754324" cy="34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56"/>
          <p:cNvSpPr/>
          <p:nvPr/>
        </p:nvSpPr>
        <p:spPr>
          <a:xfrm>
            <a:off x="0" y="0"/>
            <a:ext cx="2898000" cy="5143500"/>
          </a:xfrm>
          <a:prstGeom prst="rect">
            <a:avLst/>
          </a:prstGeom>
          <a:solidFill>
            <a:srgbClr val="65BB48">
              <a:alpha val="8667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56"/>
          <p:cNvSpPr txBox="1"/>
          <p:nvPr/>
        </p:nvSpPr>
        <p:spPr>
          <a:xfrm>
            <a:off x="0" y="1862175"/>
            <a:ext cx="3026700" cy="104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icrosoft JhengHei"/>
                <a:ea typeface="Microsoft JhengHei"/>
                <a:cs typeface="Microsoft JhengHei"/>
                <a:sym typeface="Microsoft JhengHei"/>
              </a:rPr>
              <a:t>1.設定M1A</a:t>
            </a:r>
            <a:r>
              <a:rPr b="1" lang="en" sz="2800">
                <a:solidFill>
                  <a:srgbClr val="4AD5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1600">
                <a:latin typeface="Microsoft JhengHei"/>
                <a:ea typeface="Microsoft JhengHei"/>
                <a:cs typeface="Microsoft JhengHei"/>
                <a:sym typeface="Microsoft JhengHei"/>
              </a:rPr>
              <a:t>速度為100</a:t>
            </a:r>
            <a:endParaRPr sz="16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icrosoft JhengHei"/>
                <a:ea typeface="Microsoft JhengHei"/>
                <a:cs typeface="Microsoft JhengHei"/>
                <a:sym typeface="Microsoft JhengHei"/>
              </a:rPr>
              <a:t>2.設定M2A</a:t>
            </a:r>
            <a:r>
              <a:rPr b="1" lang="en" sz="2800">
                <a:solidFill>
                  <a:srgbClr val="4AD5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1600">
                <a:latin typeface="Microsoft JhengHei"/>
                <a:ea typeface="Microsoft JhengHei"/>
                <a:cs typeface="Microsoft JhengHei"/>
                <a:sym typeface="Microsoft JhengHei"/>
              </a:rPr>
              <a:t>速度為100</a:t>
            </a:r>
            <a:endParaRPr sz="1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94" name="Google Shape;594;p56"/>
          <p:cNvSpPr txBox="1"/>
          <p:nvPr/>
        </p:nvSpPr>
        <p:spPr>
          <a:xfrm>
            <a:off x="2733800" y="3757000"/>
            <a:ext cx="5384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en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數值設定正的，輪胎順時針轉會往前走，</a:t>
            </a:r>
            <a:endParaRPr b="1" sz="1800">
              <a:solidFill>
                <a:srgbClr val="FF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數值設定負的，輪胎逆時針轉會往後走</a:t>
            </a:r>
            <a:endParaRPr b="1" sz="1800">
              <a:solidFill>
                <a:srgbClr val="FF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數值高低影響快慢，數值越高輪胎轉動越快</a:t>
            </a:r>
            <a:endParaRPr b="1"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57"/>
          <p:cNvSpPr txBox="1"/>
          <p:nvPr>
            <p:ph idx="12" type="sldNum"/>
          </p:nvPr>
        </p:nvSpPr>
        <p:spPr>
          <a:xfrm>
            <a:off x="8598700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0" name="Google Shape;600;p57"/>
          <p:cNvPicPr preferRelativeResize="0"/>
          <p:nvPr/>
        </p:nvPicPr>
        <p:blipFill rotWithShape="1">
          <a:blip r:embed="rId3">
            <a:alphaModFix/>
          </a:blip>
          <a:srcRect b="51083" l="0" r="0" t="0"/>
          <a:stretch/>
        </p:blipFill>
        <p:spPr>
          <a:xfrm>
            <a:off x="3057775" y="927175"/>
            <a:ext cx="5907776" cy="3289149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57"/>
          <p:cNvSpPr/>
          <p:nvPr/>
        </p:nvSpPr>
        <p:spPr>
          <a:xfrm>
            <a:off x="0" y="0"/>
            <a:ext cx="2898000" cy="5143500"/>
          </a:xfrm>
          <a:prstGeom prst="rect">
            <a:avLst/>
          </a:prstGeom>
          <a:solidFill>
            <a:srgbClr val="65BB48">
              <a:alpha val="8667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57"/>
          <p:cNvSpPr txBox="1"/>
          <p:nvPr/>
        </p:nvSpPr>
        <p:spPr>
          <a:xfrm>
            <a:off x="0" y="1856675"/>
            <a:ext cx="30267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Microsoft JhengHei"/>
                <a:ea typeface="Microsoft JhengHei"/>
                <a:cs typeface="Microsoft JhengHei"/>
                <a:sym typeface="Microsoft JhengHei"/>
              </a:rPr>
              <a:t>1.完成如右圖</a:t>
            </a:r>
            <a:endParaRPr sz="1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58"/>
          <p:cNvSpPr txBox="1"/>
          <p:nvPr>
            <p:ph idx="12" type="sldNum"/>
          </p:nvPr>
        </p:nvSpPr>
        <p:spPr>
          <a:xfrm>
            <a:off x="8593225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8" name="Google Shape;608;p58"/>
          <p:cNvSpPr txBox="1"/>
          <p:nvPr/>
        </p:nvSpPr>
        <p:spPr>
          <a:xfrm>
            <a:off x="843050" y="2096075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程式完成，請將microb:bit連接電腦</a:t>
            </a:r>
            <a:endParaRPr b="1" sz="36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59"/>
          <p:cNvSpPr txBox="1"/>
          <p:nvPr>
            <p:ph idx="12" type="sldNum"/>
          </p:nvPr>
        </p:nvSpPr>
        <p:spPr>
          <a:xfrm>
            <a:off x="8582275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14" name="Google Shape;61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6250" y="274262"/>
            <a:ext cx="4271326" cy="4594974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59"/>
          <p:cNvSpPr/>
          <p:nvPr/>
        </p:nvSpPr>
        <p:spPr>
          <a:xfrm>
            <a:off x="0" y="0"/>
            <a:ext cx="2898000" cy="5143500"/>
          </a:xfrm>
          <a:prstGeom prst="rect">
            <a:avLst/>
          </a:prstGeom>
          <a:solidFill>
            <a:srgbClr val="65BB48">
              <a:alpha val="8667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59"/>
          <p:cNvSpPr txBox="1"/>
          <p:nvPr/>
        </p:nvSpPr>
        <p:spPr>
          <a:xfrm>
            <a:off x="0" y="1856675"/>
            <a:ext cx="3026700" cy="5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icrosoft JhengHei"/>
              <a:buAutoNum type="arabicPeriod"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b="1" lang="en" sz="2300">
                <a:latin typeface="Microsoft JhengHei"/>
                <a:ea typeface="Microsoft JhengHei"/>
                <a:cs typeface="Microsoft JhengHei"/>
                <a:sym typeface="Microsoft JhengHei"/>
              </a:rPr>
              <a:t>下載</a:t>
            </a:r>
            <a:endParaRPr sz="1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60"/>
          <p:cNvSpPr txBox="1"/>
          <p:nvPr>
            <p:ph idx="12" type="sldNum"/>
          </p:nvPr>
        </p:nvSpPr>
        <p:spPr>
          <a:xfrm>
            <a:off x="8587750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2" name="Google Shape;622;p60"/>
          <p:cNvSpPr/>
          <p:nvPr/>
        </p:nvSpPr>
        <p:spPr>
          <a:xfrm>
            <a:off x="642250" y="586425"/>
            <a:ext cx="5886300" cy="2982300"/>
          </a:xfrm>
          <a:prstGeom prst="wedgeEllipseCallout">
            <a:avLst>
              <a:gd fmla="val 56586" name="adj1"/>
              <a:gd fmla="val 33257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3" name="Google Shape;623;p60"/>
          <p:cNvPicPr preferRelativeResize="0"/>
          <p:nvPr/>
        </p:nvPicPr>
        <p:blipFill rotWithShape="1">
          <a:blip r:embed="rId3">
            <a:alphaModFix/>
          </a:blip>
          <a:srcRect b="0" l="0" r="5437" t="0"/>
          <a:stretch/>
        </p:blipFill>
        <p:spPr>
          <a:xfrm>
            <a:off x="7014700" y="1754000"/>
            <a:ext cx="1711525" cy="29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60"/>
          <p:cNvSpPr txBox="1"/>
          <p:nvPr/>
        </p:nvSpPr>
        <p:spPr>
          <a:xfrm>
            <a:off x="1009425" y="1656675"/>
            <a:ext cx="54543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75"/>
              <a:t>小朋友~</a:t>
            </a:r>
            <a:r>
              <a:rPr b="1" lang="en" sz="3875"/>
              <a:t>試試看掃地機器人是否可以</a:t>
            </a:r>
            <a:r>
              <a:rPr b="1" lang="en" sz="5020">
                <a:solidFill>
                  <a:srgbClr val="1155CC"/>
                </a:solidFill>
              </a:rPr>
              <a:t>往前</a:t>
            </a:r>
            <a:r>
              <a:rPr b="1" lang="en" sz="3875">
                <a:solidFill>
                  <a:srgbClr val="000000"/>
                </a:solidFill>
              </a:rPr>
              <a:t>移</a:t>
            </a:r>
            <a:r>
              <a:rPr b="1" lang="en" sz="3875"/>
              <a:t>動？</a:t>
            </a:r>
            <a:endParaRPr sz="464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1"/>
          <p:cNvSpPr txBox="1"/>
          <p:nvPr>
            <p:ph idx="12" type="sldNum"/>
          </p:nvPr>
        </p:nvSpPr>
        <p:spPr>
          <a:xfrm>
            <a:off x="8593225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30" name="Google Shape;630;p61"/>
          <p:cNvPicPr preferRelativeResize="0"/>
          <p:nvPr/>
        </p:nvPicPr>
        <p:blipFill rotWithShape="1">
          <a:blip r:embed="rId3">
            <a:alphaModFix/>
          </a:blip>
          <a:srcRect b="0" l="0" r="50000" t="0"/>
          <a:stretch/>
        </p:blipFill>
        <p:spPr>
          <a:xfrm>
            <a:off x="792900" y="1879164"/>
            <a:ext cx="1903982" cy="2555261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61"/>
          <p:cNvSpPr/>
          <p:nvPr/>
        </p:nvSpPr>
        <p:spPr>
          <a:xfrm>
            <a:off x="2891742" y="989350"/>
            <a:ext cx="5374200" cy="1573500"/>
          </a:xfrm>
          <a:prstGeom prst="wedgeRoundRectCallout">
            <a:avLst>
              <a:gd fmla="val -54294" name="adj1"/>
              <a:gd fmla="val 98231" name="adj2"/>
              <a:gd fmla="val 0" name="adj3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老師~</a:t>
            </a:r>
            <a:r>
              <a:rPr b="1" lang="en" sz="2800"/>
              <a:t>我發現掃地機器人的兩個輪子行進方向</a:t>
            </a:r>
            <a:r>
              <a:rPr b="1" lang="en" sz="2800">
                <a:solidFill>
                  <a:srgbClr val="FF0000"/>
                </a:solidFill>
              </a:rPr>
              <a:t>相反</a:t>
            </a:r>
            <a:r>
              <a:rPr b="1" lang="en" sz="2800"/>
              <a:t>了</a:t>
            </a:r>
            <a:endParaRPr b="1" sz="2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17"/>
          <p:cNvGrpSpPr/>
          <p:nvPr/>
        </p:nvGrpSpPr>
        <p:grpSpPr>
          <a:xfrm>
            <a:off x="1469711" y="3026726"/>
            <a:ext cx="1614313" cy="1630929"/>
            <a:chOff x="5735149" y="1409579"/>
            <a:chExt cx="2011856" cy="2025496"/>
          </a:xfrm>
        </p:grpSpPr>
        <p:pic>
          <p:nvPicPr>
            <p:cNvPr id="224" name="Google Shape;224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3264111">
              <a:off x="6002889" y="1713659"/>
              <a:ext cx="1476375" cy="14173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17"/>
            <p:cNvSpPr txBox="1"/>
            <p:nvPr/>
          </p:nvSpPr>
          <p:spPr>
            <a:xfrm>
              <a:off x="6398431" y="2677618"/>
              <a:ext cx="843300" cy="49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剪刀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6" name="Google Shape;22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899" y="4023695"/>
            <a:ext cx="940600" cy="94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7"/>
          <p:cNvSpPr txBox="1"/>
          <p:nvPr>
            <p:ph idx="12" type="sldNum"/>
          </p:nvPr>
        </p:nvSpPr>
        <p:spPr>
          <a:xfrm>
            <a:off x="8620625" y="478995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8" name="Google Shape;228;p17"/>
          <p:cNvPicPr preferRelativeResize="0"/>
          <p:nvPr/>
        </p:nvPicPr>
        <p:blipFill rotWithShape="1">
          <a:blip r:embed="rId5">
            <a:alphaModFix/>
          </a:blip>
          <a:srcRect b="3681" l="2057" r="12559" t="5409"/>
          <a:stretch/>
        </p:blipFill>
        <p:spPr>
          <a:xfrm>
            <a:off x="3084013" y="804975"/>
            <a:ext cx="5390851" cy="43056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17"/>
          <p:cNvGrpSpPr/>
          <p:nvPr/>
        </p:nvGrpSpPr>
        <p:grpSpPr>
          <a:xfrm>
            <a:off x="218600" y="1485575"/>
            <a:ext cx="1207316" cy="1372588"/>
            <a:chOff x="2199625" y="680975"/>
            <a:chExt cx="1207316" cy="1372588"/>
          </a:xfrm>
        </p:grpSpPr>
        <p:pic>
          <p:nvPicPr>
            <p:cNvPr id="230" name="Google Shape;230;p17"/>
            <p:cNvPicPr preferRelativeResize="0"/>
            <p:nvPr/>
          </p:nvPicPr>
          <p:blipFill rotWithShape="1">
            <a:blip r:embed="rId6">
              <a:alphaModFix/>
            </a:blip>
            <a:srcRect b="14914" l="24897" r="25217" t="12082"/>
            <a:stretch/>
          </p:blipFill>
          <p:spPr>
            <a:xfrm>
              <a:off x="2199625" y="680975"/>
              <a:ext cx="1207316" cy="992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7"/>
            <p:cNvSpPr txBox="1"/>
            <p:nvPr/>
          </p:nvSpPr>
          <p:spPr>
            <a:xfrm>
              <a:off x="2273312" y="1656363"/>
              <a:ext cx="10314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Microbit X1</a:t>
              </a:r>
              <a:endParaRPr b="1" i="0" sz="3200" u="none" cap="none" strike="noStrike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232" name="Google Shape;232;p17"/>
          <p:cNvGrpSpPr/>
          <p:nvPr/>
        </p:nvGrpSpPr>
        <p:grpSpPr>
          <a:xfrm>
            <a:off x="454346" y="30164"/>
            <a:ext cx="1370097" cy="1356711"/>
            <a:chOff x="200696" y="803639"/>
            <a:chExt cx="1370097" cy="1356711"/>
          </a:xfrm>
        </p:grpSpPr>
        <p:pic>
          <p:nvPicPr>
            <p:cNvPr id="233" name="Google Shape;233;p17"/>
            <p:cNvPicPr preferRelativeResize="0"/>
            <p:nvPr/>
          </p:nvPicPr>
          <p:blipFill rotWithShape="1">
            <a:blip r:embed="rId7">
              <a:alphaModFix/>
            </a:blip>
            <a:srcRect b="4020" l="20565" r="19583" t="18806"/>
            <a:stretch/>
          </p:blipFill>
          <p:spPr>
            <a:xfrm>
              <a:off x="200696" y="803639"/>
              <a:ext cx="1370097" cy="992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Google Shape;234;p17"/>
            <p:cNvSpPr txBox="1"/>
            <p:nvPr/>
          </p:nvSpPr>
          <p:spPr>
            <a:xfrm>
              <a:off x="370062" y="1763150"/>
              <a:ext cx="10314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Robotbit X1</a:t>
              </a:r>
              <a:endParaRPr b="1" i="0" sz="3200" u="none" cap="none" strike="noStrike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235" name="Google Shape;235;p17"/>
          <p:cNvGrpSpPr/>
          <p:nvPr/>
        </p:nvGrpSpPr>
        <p:grpSpPr>
          <a:xfrm>
            <a:off x="1937263" y="194300"/>
            <a:ext cx="1614300" cy="940588"/>
            <a:chOff x="1514776" y="1795400"/>
            <a:chExt cx="1614300" cy="940588"/>
          </a:xfrm>
        </p:grpSpPr>
        <p:pic>
          <p:nvPicPr>
            <p:cNvPr id="236" name="Google Shape;236;p17"/>
            <p:cNvPicPr preferRelativeResize="0"/>
            <p:nvPr/>
          </p:nvPicPr>
          <p:blipFill rotWithShape="1">
            <a:blip r:embed="rId8">
              <a:alphaModFix/>
            </a:blip>
            <a:srcRect b="24837" l="15115" r="8583" t="21551"/>
            <a:stretch/>
          </p:blipFill>
          <p:spPr>
            <a:xfrm>
              <a:off x="1619338" y="1795400"/>
              <a:ext cx="1405158" cy="5548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Google Shape;237;p17"/>
            <p:cNvSpPr txBox="1"/>
            <p:nvPr/>
          </p:nvSpPr>
          <p:spPr>
            <a:xfrm>
              <a:off x="1514776" y="2338788"/>
              <a:ext cx="16143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充電式鋰電池 X1</a:t>
              </a:r>
              <a:endParaRPr b="1" i="0" sz="3200" u="none" cap="none" strike="noStrike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238" name="Google Shape;238;p17"/>
          <p:cNvGrpSpPr/>
          <p:nvPr/>
        </p:nvGrpSpPr>
        <p:grpSpPr>
          <a:xfrm>
            <a:off x="1865901" y="1134890"/>
            <a:ext cx="1334054" cy="1172217"/>
            <a:chOff x="1309075" y="3127366"/>
            <a:chExt cx="1869994" cy="1687371"/>
          </a:xfrm>
        </p:grpSpPr>
        <p:pic>
          <p:nvPicPr>
            <p:cNvPr id="239" name="Google Shape;239;p17"/>
            <p:cNvPicPr preferRelativeResize="0"/>
            <p:nvPr/>
          </p:nvPicPr>
          <p:blipFill rotWithShape="1">
            <a:blip r:embed="rId9">
              <a:alphaModFix/>
            </a:blip>
            <a:srcRect b="1574" l="10916" r="10380" t="0"/>
            <a:stretch/>
          </p:blipFill>
          <p:spPr>
            <a:xfrm>
              <a:off x="1309075" y="3127366"/>
              <a:ext cx="1801075" cy="16873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17"/>
            <p:cNvSpPr txBox="1"/>
            <p:nvPr/>
          </p:nvSpPr>
          <p:spPr>
            <a:xfrm>
              <a:off x="2201069" y="4401132"/>
              <a:ext cx="9780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USB線 </a:t>
              </a:r>
              <a:endParaRPr b="1" i="0" sz="3200" u="none" cap="none" strike="noStrike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241" name="Google Shape;241;p17"/>
          <p:cNvGrpSpPr/>
          <p:nvPr/>
        </p:nvGrpSpPr>
        <p:grpSpPr>
          <a:xfrm>
            <a:off x="160975" y="2885640"/>
            <a:ext cx="1614275" cy="1138071"/>
            <a:chOff x="-12" y="2808775"/>
            <a:chExt cx="2097823" cy="1525565"/>
          </a:xfrm>
        </p:grpSpPr>
        <p:pic>
          <p:nvPicPr>
            <p:cNvPr id="242" name="Google Shape;242;p17"/>
            <p:cNvPicPr preferRelativeResize="0"/>
            <p:nvPr/>
          </p:nvPicPr>
          <p:blipFill rotWithShape="1">
            <a:blip r:embed="rId10">
              <a:alphaModFix/>
            </a:blip>
            <a:srcRect b="9291" l="14603" r="3950" t="12760"/>
            <a:stretch/>
          </p:blipFill>
          <p:spPr>
            <a:xfrm>
              <a:off x="-12" y="2808775"/>
              <a:ext cx="2097823" cy="1128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17"/>
            <p:cNvSpPr txBox="1"/>
            <p:nvPr/>
          </p:nvSpPr>
          <p:spPr>
            <a:xfrm>
              <a:off x="579519" y="3937140"/>
              <a:ext cx="8631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熱熔槍 </a:t>
              </a:r>
              <a:endParaRPr b="1" i="0" sz="3200" u="none" cap="none" strike="noStrike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244" name="Google Shape;244;p17"/>
          <p:cNvGrpSpPr/>
          <p:nvPr/>
        </p:nvGrpSpPr>
        <p:grpSpPr>
          <a:xfrm>
            <a:off x="1775250" y="2372052"/>
            <a:ext cx="1424700" cy="1171535"/>
            <a:chOff x="1989725" y="2269340"/>
            <a:chExt cx="1424700" cy="1171535"/>
          </a:xfrm>
        </p:grpSpPr>
        <p:pic>
          <p:nvPicPr>
            <p:cNvPr id="245" name="Google Shape;245;p17"/>
            <p:cNvPicPr preferRelativeResize="0"/>
            <p:nvPr/>
          </p:nvPicPr>
          <p:blipFill rotWithShape="1">
            <a:blip r:embed="rId11">
              <a:alphaModFix/>
            </a:blip>
            <a:srcRect b="22951" l="6689" r="1541" t="18362"/>
            <a:stretch/>
          </p:blipFill>
          <p:spPr>
            <a:xfrm>
              <a:off x="1989725" y="2269340"/>
              <a:ext cx="1424700" cy="9110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17"/>
            <p:cNvSpPr txBox="1"/>
            <p:nvPr/>
          </p:nvSpPr>
          <p:spPr>
            <a:xfrm>
              <a:off x="2199500" y="3043675"/>
              <a:ext cx="8454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熱熔膠條</a:t>
              </a:r>
              <a:endParaRPr b="1" i="0" sz="3200" u="none" cap="none" strike="noStrike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247" name="Google Shape;247;p17"/>
          <p:cNvGrpSpPr/>
          <p:nvPr/>
        </p:nvGrpSpPr>
        <p:grpSpPr>
          <a:xfrm>
            <a:off x="1708419" y="4424292"/>
            <a:ext cx="1174676" cy="626104"/>
            <a:chOff x="4636601" y="3418970"/>
            <a:chExt cx="1745172" cy="860151"/>
          </a:xfrm>
        </p:grpSpPr>
        <p:pic>
          <p:nvPicPr>
            <p:cNvPr id="248" name="Google Shape;248;p17"/>
            <p:cNvPicPr preferRelativeResize="0"/>
            <p:nvPr/>
          </p:nvPicPr>
          <p:blipFill rotWithShape="1">
            <a:blip r:embed="rId12">
              <a:alphaModFix/>
            </a:blip>
            <a:srcRect b="6362" l="12655" r="15153" t="30330"/>
            <a:stretch/>
          </p:blipFill>
          <p:spPr>
            <a:xfrm flipH="1">
              <a:off x="4636601" y="3418970"/>
              <a:ext cx="1745172" cy="8601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9" name="Google Shape;249;p17"/>
            <p:cNvSpPr txBox="1"/>
            <p:nvPr/>
          </p:nvSpPr>
          <p:spPr>
            <a:xfrm>
              <a:off x="4787036" y="3881887"/>
              <a:ext cx="7434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吸管</a:t>
              </a:r>
              <a:endParaRPr b="1" i="0" sz="3200" u="none" cap="none" strike="noStrike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250" name="Google Shape;250;p17"/>
          <p:cNvSpPr/>
          <p:nvPr/>
        </p:nvSpPr>
        <p:spPr>
          <a:xfrm>
            <a:off x="6206325" y="123500"/>
            <a:ext cx="1424700" cy="391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7"/>
          <p:cNvSpPr/>
          <p:nvPr/>
        </p:nvSpPr>
        <p:spPr>
          <a:xfrm>
            <a:off x="6294525" y="194300"/>
            <a:ext cx="1424700" cy="391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7"/>
          <p:cNvSpPr txBox="1"/>
          <p:nvPr/>
        </p:nvSpPr>
        <p:spPr>
          <a:xfrm>
            <a:off x="787250" y="4781250"/>
            <a:ext cx="63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膠帶</a:t>
            </a:r>
            <a:endParaRPr/>
          </a:p>
        </p:txBody>
      </p:sp>
      <p:sp>
        <p:nvSpPr>
          <p:cNvPr id="253" name="Google Shape;253;p17"/>
          <p:cNvSpPr txBox="1"/>
          <p:nvPr/>
        </p:nvSpPr>
        <p:spPr>
          <a:xfrm>
            <a:off x="454350" y="230988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00D1C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需要材料</a:t>
            </a:r>
            <a:endParaRPr b="1" i="0" sz="3200" u="none" cap="none" strike="noStrike">
              <a:solidFill>
                <a:srgbClr val="00D1C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54" name="Google Shape;254;p17"/>
          <p:cNvSpPr txBox="1"/>
          <p:nvPr/>
        </p:nvSpPr>
        <p:spPr>
          <a:xfrm>
            <a:off x="7391850" y="719613"/>
            <a:ext cx="8349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/>
              <a:t>塑膠片x4</a:t>
            </a: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3200" u="none" cap="none" strike="noStrike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55" name="Google Shape;255;p17"/>
          <p:cNvSpPr txBox="1"/>
          <p:nvPr/>
        </p:nvSpPr>
        <p:spPr>
          <a:xfrm>
            <a:off x="7683125" y="4599350"/>
            <a:ext cx="12849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/>
              <a:t>母母杜邦線</a:t>
            </a:r>
            <a:r>
              <a:rPr lang="en" sz="1300"/>
              <a:t>x4</a:t>
            </a: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3200" u="none" cap="none" strike="noStrike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56" name="Google Shape;256;p17"/>
          <p:cNvSpPr txBox="1"/>
          <p:nvPr/>
        </p:nvSpPr>
        <p:spPr>
          <a:xfrm>
            <a:off x="5902750" y="804975"/>
            <a:ext cx="8349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/>
              <a:t>輪子</a:t>
            </a:r>
            <a:r>
              <a:rPr lang="en" sz="1300"/>
              <a:t>x2</a:t>
            </a: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3200" u="none" cap="none" strike="noStrike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57" name="Google Shape;257;p17"/>
          <p:cNvSpPr txBox="1"/>
          <p:nvPr/>
        </p:nvSpPr>
        <p:spPr>
          <a:xfrm>
            <a:off x="6413025" y="4505250"/>
            <a:ext cx="1011300" cy="27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/>
              <a:t>TT馬達</a:t>
            </a:r>
            <a:r>
              <a:rPr lang="en" sz="1300"/>
              <a:t>x2</a:t>
            </a: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3200" u="none" cap="none" strike="noStrike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58" name="Google Shape;258;p17"/>
          <p:cNvSpPr txBox="1"/>
          <p:nvPr/>
        </p:nvSpPr>
        <p:spPr>
          <a:xfrm>
            <a:off x="4389950" y="1134900"/>
            <a:ext cx="8349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/>
              <a:t>木板</a:t>
            </a:r>
            <a:r>
              <a:rPr lang="en" sz="1300"/>
              <a:t>x1</a:t>
            </a: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3200" u="none" cap="none" strike="noStrike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59" name="Google Shape;259;p17"/>
          <p:cNvSpPr txBox="1"/>
          <p:nvPr/>
        </p:nvSpPr>
        <p:spPr>
          <a:xfrm>
            <a:off x="4953175" y="3089450"/>
            <a:ext cx="8349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/>
              <a:t>牛眼輪</a:t>
            </a:r>
            <a:r>
              <a:rPr lang="en" sz="1300"/>
              <a:t>x1</a:t>
            </a: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3200" u="none" cap="none" strike="noStrike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60" name="Google Shape;260;p17"/>
          <p:cNvSpPr txBox="1"/>
          <p:nvPr/>
        </p:nvSpPr>
        <p:spPr>
          <a:xfrm>
            <a:off x="4685575" y="4789950"/>
            <a:ext cx="13701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/>
              <a:t>超音波感測器</a:t>
            </a:r>
            <a:r>
              <a:rPr lang="en" sz="1300"/>
              <a:t>x1</a:t>
            </a: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3200" u="none" cap="none" strike="noStrike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61" name="Google Shape;261;p17"/>
          <p:cNvSpPr txBox="1"/>
          <p:nvPr/>
        </p:nvSpPr>
        <p:spPr>
          <a:xfrm>
            <a:off x="3409746" y="4599350"/>
            <a:ext cx="9501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/>
              <a:t>L型鐵片</a:t>
            </a:r>
            <a:r>
              <a:rPr lang="en" sz="1300"/>
              <a:t>x2</a:t>
            </a:r>
            <a:endParaRPr b="1" i="0" sz="3200" u="none" cap="none" strike="noStrike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62" name="Google Shape;262;p17"/>
          <p:cNvSpPr txBox="1"/>
          <p:nvPr/>
        </p:nvSpPr>
        <p:spPr>
          <a:xfrm>
            <a:off x="4837971" y="1796200"/>
            <a:ext cx="9501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/>
              <a:t>長螺絲</a:t>
            </a:r>
            <a:r>
              <a:rPr lang="en" sz="1300"/>
              <a:t>x2</a:t>
            </a:r>
            <a:endParaRPr b="1" i="0" sz="3200" u="none" cap="none" strike="noStrike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63" name="Google Shape;263;p17"/>
          <p:cNvSpPr txBox="1"/>
          <p:nvPr/>
        </p:nvSpPr>
        <p:spPr>
          <a:xfrm>
            <a:off x="3409750" y="2345425"/>
            <a:ext cx="15492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/>
              <a:t>中</a:t>
            </a:r>
            <a:r>
              <a:rPr lang="en" sz="1300"/>
              <a:t>螺絲、</a:t>
            </a:r>
            <a:r>
              <a:rPr lang="en" sz="1300"/>
              <a:t>螺帽組</a:t>
            </a:r>
            <a:r>
              <a:rPr lang="en" sz="1300"/>
              <a:t>x4</a:t>
            </a:r>
            <a:endParaRPr b="1" i="0" sz="3200" u="none" cap="none" strike="noStrike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64" name="Google Shape;264;p17"/>
          <p:cNvSpPr txBox="1"/>
          <p:nvPr/>
        </p:nvSpPr>
        <p:spPr>
          <a:xfrm>
            <a:off x="3448413" y="2962425"/>
            <a:ext cx="15492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/>
              <a:t>小</a:t>
            </a:r>
            <a:r>
              <a:rPr lang="en" sz="1300"/>
              <a:t>螺絲、</a:t>
            </a:r>
            <a:r>
              <a:rPr lang="en" sz="1300"/>
              <a:t>螺帽組x4</a:t>
            </a:r>
            <a:endParaRPr b="1" i="0" sz="3200" u="none" cap="none" strike="noStrike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65" name="Google Shape;265;p17"/>
          <p:cNvSpPr txBox="1"/>
          <p:nvPr/>
        </p:nvSpPr>
        <p:spPr>
          <a:xfrm>
            <a:off x="5362000" y="2677175"/>
            <a:ext cx="693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螺帽x6</a:t>
            </a:r>
            <a:endParaRPr/>
          </a:p>
        </p:txBody>
      </p:sp>
      <p:sp>
        <p:nvSpPr>
          <p:cNvPr id="266" name="Google Shape;266;p17"/>
          <p:cNvSpPr/>
          <p:nvPr/>
        </p:nvSpPr>
        <p:spPr>
          <a:xfrm>
            <a:off x="6521650" y="343950"/>
            <a:ext cx="1424700" cy="400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7"/>
          <p:cNvSpPr/>
          <p:nvPr/>
        </p:nvSpPr>
        <p:spPr>
          <a:xfrm>
            <a:off x="6413025" y="284875"/>
            <a:ext cx="1424700" cy="391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62"/>
          <p:cNvSpPr/>
          <p:nvPr/>
        </p:nvSpPr>
        <p:spPr>
          <a:xfrm flipH="1">
            <a:off x="2839925" y="586425"/>
            <a:ext cx="5886300" cy="2982300"/>
          </a:xfrm>
          <a:prstGeom prst="wedgeEllipseCallout">
            <a:avLst>
              <a:gd fmla="val 56586" name="adj1"/>
              <a:gd fmla="val 33257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7" name="Google Shape;637;p62"/>
          <p:cNvPicPr preferRelativeResize="0"/>
          <p:nvPr/>
        </p:nvPicPr>
        <p:blipFill rotWithShape="1">
          <a:blip r:embed="rId3">
            <a:alphaModFix/>
          </a:blip>
          <a:srcRect b="0" l="0" r="5437" t="0"/>
          <a:stretch/>
        </p:blipFill>
        <p:spPr>
          <a:xfrm flipH="1">
            <a:off x="642250" y="1912850"/>
            <a:ext cx="1711525" cy="29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62"/>
          <p:cNvSpPr txBox="1"/>
          <p:nvPr>
            <p:ph idx="12" type="sldNum"/>
          </p:nvPr>
        </p:nvSpPr>
        <p:spPr>
          <a:xfrm>
            <a:off x="8598700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9" name="Google Shape;639;p62"/>
          <p:cNvSpPr txBox="1"/>
          <p:nvPr/>
        </p:nvSpPr>
        <p:spPr>
          <a:xfrm>
            <a:off x="2815500" y="1321025"/>
            <a:ext cx="57024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just">
              <a:spcBef>
                <a:spcPts val="0"/>
              </a:spcBef>
              <a:spcAft>
                <a:spcPts val="2300"/>
              </a:spcAft>
              <a:buNone/>
            </a:pPr>
            <a:r>
              <a:rPr b="1" lang="en" sz="33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如果輪胎行進方向</a:t>
            </a:r>
            <a:r>
              <a:rPr b="1" lang="en" sz="3300">
                <a:latin typeface="Microsoft JhengHei"/>
                <a:ea typeface="Microsoft JhengHei"/>
                <a:cs typeface="Microsoft JhengHei"/>
                <a:sym typeface="Microsoft JhengHei"/>
              </a:rPr>
              <a:t>是</a:t>
            </a:r>
            <a:r>
              <a:rPr b="1" lang="en" sz="33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相反</a:t>
            </a:r>
            <a:r>
              <a:rPr b="1" lang="en" sz="33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的，只要將TT直流馬達兩條線接線(+/-)</a:t>
            </a:r>
            <a:r>
              <a:rPr b="1" lang="en" sz="33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對調</a:t>
            </a:r>
            <a:r>
              <a:rPr b="1" lang="en" sz="33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即可。</a:t>
            </a:r>
            <a:endParaRPr b="1" sz="33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3"/>
          <p:cNvSpPr txBox="1"/>
          <p:nvPr>
            <p:ph idx="12" type="sldNum"/>
          </p:nvPr>
        </p:nvSpPr>
        <p:spPr>
          <a:xfrm>
            <a:off x="8593225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5" name="Google Shape;645;p63"/>
          <p:cNvSpPr/>
          <p:nvPr/>
        </p:nvSpPr>
        <p:spPr>
          <a:xfrm>
            <a:off x="642250" y="586425"/>
            <a:ext cx="5886300" cy="2982300"/>
          </a:xfrm>
          <a:prstGeom prst="wedgeEllipseCallout">
            <a:avLst>
              <a:gd fmla="val 56586" name="adj1"/>
              <a:gd fmla="val 33257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6" name="Google Shape;646;p63"/>
          <p:cNvPicPr preferRelativeResize="0"/>
          <p:nvPr/>
        </p:nvPicPr>
        <p:blipFill rotWithShape="1">
          <a:blip r:embed="rId3">
            <a:alphaModFix/>
          </a:blip>
          <a:srcRect b="0" l="0" r="5437" t="0"/>
          <a:stretch/>
        </p:blipFill>
        <p:spPr>
          <a:xfrm>
            <a:off x="6981825" y="1419875"/>
            <a:ext cx="1711525" cy="29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63"/>
          <p:cNvSpPr txBox="1"/>
          <p:nvPr/>
        </p:nvSpPr>
        <p:spPr>
          <a:xfrm>
            <a:off x="1124450" y="1722400"/>
            <a:ext cx="5125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/>
              <a:t>小朋友~</a:t>
            </a:r>
            <a:r>
              <a:rPr b="1" lang="en" sz="3300"/>
              <a:t>如果掃地機器人可以順利</a:t>
            </a:r>
            <a:r>
              <a:rPr b="1" lang="en" sz="4520">
                <a:solidFill>
                  <a:srgbClr val="1155CC"/>
                </a:solidFill>
              </a:rPr>
              <a:t>往前</a:t>
            </a:r>
            <a:r>
              <a:rPr b="1" lang="en" sz="3300"/>
              <a:t>移動，我們接下來，試試看</a:t>
            </a:r>
            <a:r>
              <a:rPr b="1" lang="en" sz="4520">
                <a:solidFill>
                  <a:srgbClr val="1155CC"/>
                </a:solidFill>
              </a:rPr>
              <a:t>往後</a:t>
            </a:r>
            <a:r>
              <a:rPr b="1" lang="en" sz="3300"/>
              <a:t>移動</a:t>
            </a:r>
            <a:endParaRPr b="1" sz="33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64"/>
          <p:cNvSpPr txBox="1"/>
          <p:nvPr>
            <p:ph idx="12" type="sldNum"/>
          </p:nvPr>
        </p:nvSpPr>
        <p:spPr>
          <a:xfrm>
            <a:off x="8604175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3" name="Google Shape;653;p64"/>
          <p:cNvPicPr preferRelativeResize="0"/>
          <p:nvPr/>
        </p:nvPicPr>
        <p:blipFill rotWithShape="1">
          <a:blip r:embed="rId3">
            <a:alphaModFix/>
          </a:blip>
          <a:srcRect b="17115" l="46955" r="0" t="32409"/>
          <a:stretch/>
        </p:blipFill>
        <p:spPr>
          <a:xfrm>
            <a:off x="3298425" y="315225"/>
            <a:ext cx="4377501" cy="3198950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64"/>
          <p:cNvSpPr/>
          <p:nvPr/>
        </p:nvSpPr>
        <p:spPr>
          <a:xfrm>
            <a:off x="0" y="0"/>
            <a:ext cx="2207700" cy="5143500"/>
          </a:xfrm>
          <a:prstGeom prst="rect">
            <a:avLst/>
          </a:prstGeom>
          <a:solidFill>
            <a:srgbClr val="65BB48">
              <a:alpha val="8667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4"/>
          <p:cNvSpPr txBox="1"/>
          <p:nvPr/>
        </p:nvSpPr>
        <p:spPr>
          <a:xfrm>
            <a:off x="0" y="1248650"/>
            <a:ext cx="2207700" cy="106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1.調整</a:t>
            </a:r>
            <a:r>
              <a:rPr b="1" lang="en" sz="2300">
                <a:solidFill>
                  <a:srgbClr val="4AD5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速度，將數值改為</a:t>
            </a:r>
            <a:r>
              <a:rPr b="1" lang="en" sz="23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負數</a:t>
            </a:r>
            <a:endParaRPr sz="16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56" name="Google Shape;656;p64"/>
          <p:cNvSpPr txBox="1"/>
          <p:nvPr/>
        </p:nvSpPr>
        <p:spPr>
          <a:xfrm>
            <a:off x="2642975" y="3760950"/>
            <a:ext cx="4614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數值設定正的，輪胎順時針轉會往前走，</a:t>
            </a:r>
            <a:endParaRPr b="1"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數值設定負的，輪胎逆時針轉會往後走</a:t>
            </a:r>
            <a:endParaRPr b="1"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數值高低影響快慢，數值越高輪胎轉動越快</a:t>
            </a:r>
            <a:endParaRPr b="1"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5"/>
          <p:cNvSpPr txBox="1"/>
          <p:nvPr>
            <p:ph idx="12" type="sldNum"/>
          </p:nvPr>
        </p:nvSpPr>
        <p:spPr>
          <a:xfrm>
            <a:off x="8576800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2" name="Google Shape;662;p65"/>
          <p:cNvSpPr txBox="1"/>
          <p:nvPr/>
        </p:nvSpPr>
        <p:spPr>
          <a:xfrm>
            <a:off x="843050" y="2096075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程式完成，請將microb:bit連接電腦</a:t>
            </a:r>
            <a:endParaRPr b="1" sz="36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6"/>
          <p:cNvSpPr txBox="1"/>
          <p:nvPr>
            <p:ph idx="12" type="sldNum"/>
          </p:nvPr>
        </p:nvSpPr>
        <p:spPr>
          <a:xfrm>
            <a:off x="8593225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8" name="Google Shape;668;p66"/>
          <p:cNvSpPr/>
          <p:nvPr/>
        </p:nvSpPr>
        <p:spPr>
          <a:xfrm>
            <a:off x="0" y="0"/>
            <a:ext cx="2898000" cy="5143500"/>
          </a:xfrm>
          <a:prstGeom prst="rect">
            <a:avLst/>
          </a:prstGeom>
          <a:solidFill>
            <a:srgbClr val="65BB48">
              <a:alpha val="8667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66"/>
          <p:cNvSpPr txBox="1"/>
          <p:nvPr/>
        </p:nvSpPr>
        <p:spPr>
          <a:xfrm>
            <a:off x="0" y="1856675"/>
            <a:ext cx="3026700" cy="5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icrosoft JhengHei"/>
              <a:buAutoNum type="arabicPeriod"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b="1" lang="en" sz="2300">
                <a:latin typeface="Microsoft JhengHei"/>
                <a:ea typeface="Microsoft JhengHei"/>
                <a:cs typeface="Microsoft JhengHei"/>
                <a:sym typeface="Microsoft JhengHei"/>
              </a:rPr>
              <a:t>下載</a:t>
            </a:r>
            <a:endParaRPr sz="1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70" name="Google Shape;67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1700" y="152400"/>
            <a:ext cx="4347816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67"/>
          <p:cNvSpPr txBox="1"/>
          <p:nvPr>
            <p:ph idx="12" type="sldNum"/>
          </p:nvPr>
        </p:nvSpPr>
        <p:spPr>
          <a:xfrm>
            <a:off x="8593200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6" name="Google Shape;676;p67"/>
          <p:cNvSpPr/>
          <p:nvPr/>
        </p:nvSpPr>
        <p:spPr>
          <a:xfrm flipH="1">
            <a:off x="2717750" y="1156900"/>
            <a:ext cx="5209500" cy="2671800"/>
          </a:xfrm>
          <a:prstGeom prst="wedgeEllipseCallout">
            <a:avLst>
              <a:gd fmla="val 57006" name="adj1"/>
              <a:gd fmla="val 18195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7" name="Google Shape;677;p67"/>
          <p:cNvPicPr preferRelativeResize="0"/>
          <p:nvPr/>
        </p:nvPicPr>
        <p:blipFill rotWithShape="1">
          <a:blip r:embed="rId3">
            <a:alphaModFix/>
          </a:blip>
          <a:srcRect b="0" l="0" r="5437" t="0"/>
          <a:stretch/>
        </p:blipFill>
        <p:spPr>
          <a:xfrm flipH="1">
            <a:off x="738125" y="1738150"/>
            <a:ext cx="1711525" cy="29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67"/>
          <p:cNvSpPr txBox="1"/>
          <p:nvPr/>
        </p:nvSpPr>
        <p:spPr>
          <a:xfrm>
            <a:off x="3073625" y="1907950"/>
            <a:ext cx="46041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200"/>
              <a:t>小朋友~試試看讓掃地機器人轉彎走圓形路線吧~</a:t>
            </a:r>
            <a:endParaRPr b="0" i="0" sz="3300" u="none" cap="none" strike="noStrike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79" name="Google Shape;679;p67"/>
          <p:cNvSpPr txBox="1"/>
          <p:nvPr/>
        </p:nvSpPr>
        <p:spPr>
          <a:xfrm>
            <a:off x="1244925" y="402075"/>
            <a:ext cx="1893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200"/>
              <a:t>牛刀小試</a:t>
            </a:r>
            <a:endParaRPr b="0" i="0" sz="3300" u="none" cap="none" strike="noStrike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Google Shape;684;p68"/>
          <p:cNvPicPr preferRelativeResize="0"/>
          <p:nvPr/>
        </p:nvPicPr>
        <p:blipFill rotWithShape="1">
          <a:blip r:embed="rId3">
            <a:alphaModFix/>
          </a:blip>
          <a:srcRect b="0" l="0" r="5437" t="0"/>
          <a:stretch/>
        </p:blipFill>
        <p:spPr>
          <a:xfrm flipH="1">
            <a:off x="393075" y="1822200"/>
            <a:ext cx="1711525" cy="29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68"/>
          <p:cNvSpPr txBox="1"/>
          <p:nvPr>
            <p:ph idx="12" type="sldNum"/>
          </p:nvPr>
        </p:nvSpPr>
        <p:spPr>
          <a:xfrm>
            <a:off x="8593200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6" name="Google Shape;686;p68"/>
          <p:cNvSpPr/>
          <p:nvPr/>
        </p:nvSpPr>
        <p:spPr>
          <a:xfrm flipH="1">
            <a:off x="2426400" y="752575"/>
            <a:ext cx="6166800" cy="3105600"/>
          </a:xfrm>
          <a:prstGeom prst="wedgeEllipseCallout">
            <a:avLst>
              <a:gd fmla="val 57006" name="adj1"/>
              <a:gd fmla="val 18195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8"/>
          <p:cNvSpPr txBox="1"/>
          <p:nvPr/>
        </p:nvSpPr>
        <p:spPr>
          <a:xfrm>
            <a:off x="3073600" y="1260975"/>
            <a:ext cx="53697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200"/>
              <a:t>小朋友，恭喜你</a:t>
            </a:r>
            <a:r>
              <a:rPr b="1" lang="en" sz="3300"/>
              <a:t>已經完成這一個單元，現在你已經可以讓掃地機器人</a:t>
            </a:r>
            <a:r>
              <a:rPr b="1" lang="en" sz="3200"/>
              <a:t>往前移動、往後移動、轉彎程式了</a:t>
            </a:r>
            <a:r>
              <a:rPr b="1" lang="en" sz="3300"/>
              <a:t>！</a:t>
            </a:r>
            <a:endParaRPr b="1" sz="3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8"/>
          <p:cNvSpPr txBox="1"/>
          <p:nvPr>
            <p:ph idx="12" type="sldNum"/>
          </p:nvPr>
        </p:nvSpPr>
        <p:spPr>
          <a:xfrm>
            <a:off x="8609650" y="47845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3" name="Google Shape;273;p18"/>
          <p:cNvPicPr preferRelativeResize="0"/>
          <p:nvPr/>
        </p:nvPicPr>
        <p:blipFill rotWithShape="1">
          <a:blip r:embed="rId3">
            <a:alphaModFix/>
          </a:blip>
          <a:srcRect b="-9613" l="3067" r="19867" t="14898"/>
          <a:stretch/>
        </p:blipFill>
        <p:spPr>
          <a:xfrm>
            <a:off x="4349425" y="745651"/>
            <a:ext cx="4152050" cy="382794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8"/>
          <p:cNvSpPr txBox="1"/>
          <p:nvPr/>
        </p:nvSpPr>
        <p:spPr>
          <a:xfrm>
            <a:off x="880800" y="1045525"/>
            <a:ext cx="45063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1.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拿2個TT馬達、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2個L型鐵片、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4個中螺絲、螺帽組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9"/>
          <p:cNvSpPr txBox="1"/>
          <p:nvPr>
            <p:ph idx="12" type="sldNum"/>
          </p:nvPr>
        </p:nvSpPr>
        <p:spPr>
          <a:xfrm>
            <a:off x="8609650" y="47794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0" name="Google Shape;280;p19"/>
          <p:cNvPicPr preferRelativeResize="0"/>
          <p:nvPr/>
        </p:nvPicPr>
        <p:blipFill rotWithShape="1">
          <a:blip r:embed="rId3">
            <a:alphaModFix/>
          </a:blip>
          <a:srcRect b="10849" l="13050" r="17826" t="27437"/>
          <a:stretch/>
        </p:blipFill>
        <p:spPr>
          <a:xfrm>
            <a:off x="4086975" y="1777750"/>
            <a:ext cx="4354251" cy="291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9"/>
          <p:cNvSpPr txBox="1"/>
          <p:nvPr/>
        </p:nvSpPr>
        <p:spPr>
          <a:xfrm>
            <a:off x="1034175" y="645675"/>
            <a:ext cx="45063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.將TT馬達與L型鐵片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對齊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2" name="Google Shape;282;p19"/>
          <p:cNvSpPr txBox="1"/>
          <p:nvPr/>
        </p:nvSpPr>
        <p:spPr>
          <a:xfrm>
            <a:off x="1405700" y="1351275"/>
            <a:ext cx="27795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(方向需與圖片相同)</a:t>
            </a:r>
            <a:endParaRPr b="1" sz="2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3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0"/>
          <p:cNvPicPr preferRelativeResize="0"/>
          <p:nvPr/>
        </p:nvPicPr>
        <p:blipFill rotWithShape="1">
          <a:blip r:embed="rId3">
            <a:alphaModFix/>
          </a:blip>
          <a:srcRect b="15162" l="13696" r="5449" t="12289"/>
          <a:stretch/>
        </p:blipFill>
        <p:spPr>
          <a:xfrm>
            <a:off x="3833375" y="1424200"/>
            <a:ext cx="4716024" cy="317452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0"/>
          <p:cNvSpPr txBox="1"/>
          <p:nvPr>
            <p:ph idx="12" type="sldNum"/>
          </p:nvPr>
        </p:nvSpPr>
        <p:spPr>
          <a:xfrm>
            <a:off x="8609650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9" name="Google Shape;289;p20"/>
          <p:cNvSpPr txBox="1"/>
          <p:nvPr/>
        </p:nvSpPr>
        <p:spPr>
          <a:xfrm>
            <a:off x="1034175" y="645675"/>
            <a:ext cx="6087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.將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螺絲穿過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TT馬達與L型鐵片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0" name="Google Shape;290;p20"/>
          <p:cNvSpPr txBox="1"/>
          <p:nvPr/>
        </p:nvSpPr>
        <p:spPr>
          <a:xfrm>
            <a:off x="863425" y="1303700"/>
            <a:ext cx="27795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(方向需與圖片相同)</a:t>
            </a:r>
            <a:endParaRPr b="1" sz="2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3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"/>
          <p:cNvSpPr txBox="1"/>
          <p:nvPr>
            <p:ph idx="12" type="sldNum"/>
          </p:nvPr>
        </p:nvSpPr>
        <p:spPr>
          <a:xfrm>
            <a:off x="8593225" y="47845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6" name="Google Shape;296;p21"/>
          <p:cNvPicPr preferRelativeResize="0"/>
          <p:nvPr/>
        </p:nvPicPr>
        <p:blipFill rotWithShape="1">
          <a:blip r:embed="rId3">
            <a:alphaModFix/>
          </a:blip>
          <a:srcRect b="17507" l="13139" r="20701" t="21150"/>
          <a:stretch/>
        </p:blipFill>
        <p:spPr>
          <a:xfrm>
            <a:off x="3462025" y="791775"/>
            <a:ext cx="4914326" cy="341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1"/>
          <p:cNvSpPr txBox="1"/>
          <p:nvPr/>
        </p:nvSpPr>
        <p:spPr>
          <a:xfrm>
            <a:off x="1236875" y="758900"/>
            <a:ext cx="6087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.將螺帽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拴緊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uck template">
  <a:themeElements>
    <a:clrScheme name="Custom 347">
      <a:dk1>
        <a:srgbClr val="212A2E"/>
      </a:dk1>
      <a:lt1>
        <a:srgbClr val="FFFFFF"/>
      </a:lt1>
      <a:dk2>
        <a:srgbClr val="617A86"/>
      </a:dk2>
      <a:lt2>
        <a:srgbClr val="A1BECC"/>
      </a:lt2>
      <a:accent1>
        <a:srgbClr val="00D1C6"/>
      </a:accent1>
      <a:accent2>
        <a:srgbClr val="00ACC3"/>
      </a:accent2>
      <a:accent3>
        <a:srgbClr val="BBCD00"/>
      </a:accent3>
      <a:accent4>
        <a:srgbClr val="65BB48"/>
      </a:accent4>
      <a:accent5>
        <a:srgbClr val="F8BB00"/>
      </a:accent5>
      <a:accent6>
        <a:srgbClr val="EF6222"/>
      </a:accent6>
      <a:hlink>
        <a:srgbClr val="617A8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