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y="5143500" cx="9144000"/>
  <p:notesSz cx="6858000" cy="9144000"/>
  <p:embeddedFontLst>
    <p:embeddedFont>
      <p:font typeface="Nixie One"/>
      <p:regular r:id="rId61"/>
    </p:embeddedFont>
    <p:embeddedFont>
      <p:font typeface="Playfair Display"/>
      <p:regular r:id="rId62"/>
      <p:bold r:id="rId63"/>
      <p:italic r:id="rId64"/>
      <p:boldItalic r:id="rId65"/>
    </p:embeddedFont>
    <p:embeddedFont>
      <p:font typeface="Lato"/>
      <p:regular r:id="rId66"/>
      <p:bold r:id="rId67"/>
      <p:italic r:id="rId68"/>
      <p:boldItalic r:id="rId69"/>
    </p:embeddedFont>
    <p:embeddedFont>
      <p:font typeface="Varela Round"/>
      <p:regular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0" Type="http://schemas.openxmlformats.org/officeDocument/2006/relationships/font" Target="fonts/VarelaRound-regular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PlayfairDisplay-regular.fntdata"/><Relationship Id="rId61" Type="http://schemas.openxmlformats.org/officeDocument/2006/relationships/font" Target="fonts/NixieOne-regular.fntdata"/><Relationship Id="rId20" Type="http://schemas.openxmlformats.org/officeDocument/2006/relationships/slide" Target="slides/slide16.xml"/><Relationship Id="rId64" Type="http://schemas.openxmlformats.org/officeDocument/2006/relationships/font" Target="fonts/PlayfairDisplay-italic.fntdata"/><Relationship Id="rId63" Type="http://schemas.openxmlformats.org/officeDocument/2006/relationships/font" Target="fonts/PlayfairDisplay-bold.fntdata"/><Relationship Id="rId22" Type="http://schemas.openxmlformats.org/officeDocument/2006/relationships/slide" Target="slides/slide18.xml"/><Relationship Id="rId66" Type="http://schemas.openxmlformats.org/officeDocument/2006/relationships/font" Target="fonts/Lato-regular.fntdata"/><Relationship Id="rId21" Type="http://schemas.openxmlformats.org/officeDocument/2006/relationships/slide" Target="slides/slide17.xml"/><Relationship Id="rId65" Type="http://schemas.openxmlformats.org/officeDocument/2006/relationships/font" Target="fonts/PlayfairDisplay-boldItalic.fntdata"/><Relationship Id="rId24" Type="http://schemas.openxmlformats.org/officeDocument/2006/relationships/slide" Target="slides/slide20.xml"/><Relationship Id="rId68" Type="http://schemas.openxmlformats.org/officeDocument/2006/relationships/font" Target="fonts/Lato-italic.fntdata"/><Relationship Id="rId23" Type="http://schemas.openxmlformats.org/officeDocument/2006/relationships/slide" Target="slides/slide19.xml"/><Relationship Id="rId67" Type="http://schemas.openxmlformats.org/officeDocument/2006/relationships/font" Target="fonts/Lato-bold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Lato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d80e435dd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10d80e435d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d80e435dd_0_20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10d80e435dd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0d80e435dd_0_2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10d80e435dd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0d80e435dd_0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10d80e435d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d80e435dd_0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10d80e435d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d80e435dd_0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10d80e435d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0d80e435dd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g10d80e435d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ada1c8157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10ada1c815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0d80e435dd_0_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10d80e435d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d80e435dd_0_9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10d80e435d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d80e435dd_0_10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10d80e435d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0d80e435dd_0_1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10d80e435d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0d80e435dd_0_1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g10d80e435d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0d80e435dd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10d80e435d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0d80e435dd_0_1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10d80e435dd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0d80e435dd_0_1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10d80e435d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0d80e435dd_0_2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10d80e435dd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90e7b4383_0_3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90e7b4383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2" name="Google Shape;55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0c8883b0ac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1" name="Google Shape;671;g10c8883b0a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57" name="Google Shape;157;p11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fmla="val 43200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6129" name="adj"/>
            </a:avLst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fmla="val 18608" name="adj"/>
            </a:avLst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2"/>
          <p:cNvSpPr txBox="1"/>
          <p:nvPr>
            <p:ph idx="1" type="body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  <p:sp>
        <p:nvSpPr>
          <p:cNvPr id="176" name="Google Shape;176;p12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fmla="val 18608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fmla="val 37879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2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2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fmla="val 875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2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2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fmla="val 39163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fmla="val 30568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2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2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fmla="val 18608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fmla="val 37879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fmla="val 30568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3058200" y="-295450"/>
            <a:ext cx="3027600" cy="30279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4"/>
          <p:cNvSpPr txBox="1"/>
          <p:nvPr>
            <p:ph type="ctrTitle"/>
          </p:nvPr>
        </p:nvSpPr>
        <p:spPr>
          <a:xfrm>
            <a:off x="1773750" y="2421550"/>
            <a:ext cx="55965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6" name="Google Shape;46;p4"/>
          <p:cNvSpPr txBox="1"/>
          <p:nvPr>
            <p:ph idx="1" type="subTitle"/>
          </p:nvPr>
        </p:nvSpPr>
        <p:spPr>
          <a:xfrm>
            <a:off x="1773750" y="3449654"/>
            <a:ext cx="5596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None/>
              <a:defRPr b="1">
                <a:solidFill>
                  <a:srgbClr val="A1BEC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3000"/>
              <a:buNone/>
              <a:defRPr b="1" sz="3000">
                <a:solidFill>
                  <a:srgbClr val="A1BECC"/>
                </a:solidFill>
              </a:defRPr>
            </a:lvl9pPr>
          </a:lstStyle>
          <a:p/>
        </p:txBody>
      </p:sp>
      <p:sp>
        <p:nvSpPr>
          <p:cNvPr id="47" name="Google Shape;47;p4"/>
          <p:cNvSpPr/>
          <p:nvPr/>
        </p:nvSpPr>
        <p:spPr>
          <a:xfrm>
            <a:off x="1414538" y="3988225"/>
            <a:ext cx="206100" cy="2061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7630150" y="2469625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>
            <a:off x="376550" y="1139200"/>
            <a:ext cx="978600" cy="9786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/>
          <p:nvPr/>
        </p:nvSpPr>
        <p:spPr>
          <a:xfrm>
            <a:off x="7240275" y="4662700"/>
            <a:ext cx="657600" cy="6576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231175" y="-571700"/>
            <a:ext cx="2284200" cy="2284200"/>
          </a:xfrm>
          <a:prstGeom prst="donut">
            <a:avLst>
              <a:gd fmla="val 11909" name="adj"/>
            </a:avLst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7507625" y="917475"/>
            <a:ext cx="657600" cy="6576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8065925" y="-295450"/>
            <a:ext cx="1207800" cy="1207800"/>
          </a:xfrm>
          <a:prstGeom prst="donut">
            <a:avLst>
              <a:gd fmla="val 42915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417200" y="2052650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246046" y="3365546"/>
            <a:ext cx="456000" cy="4560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7072325" y="4494725"/>
            <a:ext cx="993600" cy="9933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7370250" y="780100"/>
            <a:ext cx="932400" cy="9324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80500" y="3300000"/>
            <a:ext cx="586800" cy="5868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7733375" y="467300"/>
            <a:ext cx="206100" cy="2061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598175" y="-204700"/>
            <a:ext cx="1550100" cy="15501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cap="flat" cmpd="sng" w="9525">
            <a:solidFill>
              <a:srgbClr val="A1BE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6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6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fmla="val 17100" name="adj"/>
            </a:avLst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6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"/>
          <p:cNvSpPr txBox="1"/>
          <p:nvPr>
            <p:ph idx="1" type="body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indent="-3810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2" name="Google Shape;72;p6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b="0" i="0" sz="9600" u="none" cap="none" strike="noStrike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fmla="val 10084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fmla="val 3727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fmla="val 5022" name="adj"/>
            </a:avLst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6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fmla="val 43984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7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88" name="Google Shape;88;p7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fmla="val 29778" name="adj"/>
            </a:avLst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fmla="val 22275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fmla="val 42915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fmla="val 31897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7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+ image">
  <p:cSld name="TITLE_AND_BODY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4" name="Google Shape;104;p8"/>
          <p:cNvSpPr txBox="1"/>
          <p:nvPr>
            <p:ph idx="1" type="body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05" name="Google Shape;105;p8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fmla="val 39527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fmla="val 29951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cap="flat" cmpd="sng" w="9525">
            <a:solidFill>
              <a:srgbClr val="00ACC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7" name="Google Shape;117;p9"/>
          <p:cNvSpPr txBox="1"/>
          <p:nvPr>
            <p:ph idx="1" type="body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8" name="Google Shape;118;p9"/>
          <p:cNvSpPr txBox="1"/>
          <p:nvPr>
            <p:ph idx="2" type="body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9" name="Google Shape;119;p9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fmla="val 36789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9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8004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9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fmla="val 22275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fmla="val 18606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fmla="val 30568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9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fmla="val 8064" name="adj"/>
            </a:avLst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cap="flat" cmpd="sng" w="9525">
            <a:solidFill>
              <a:srgbClr val="65BB4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9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cap="flat" cmpd="sng" w="9525">
            <a:solidFill>
              <a:srgbClr val="F8BB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ED4A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0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8" name="Google Shape;138;p10"/>
          <p:cNvSpPr txBox="1"/>
          <p:nvPr>
            <p:ph idx="1" type="body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39" name="Google Shape;139;p10"/>
          <p:cNvSpPr txBox="1"/>
          <p:nvPr>
            <p:ph idx="2" type="body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40" name="Google Shape;140;p10"/>
          <p:cNvSpPr txBox="1"/>
          <p:nvPr>
            <p:ph idx="3" type="body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41" name="Google Shape;141;p10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cap="flat" cmpd="sng" w="9525">
            <a:solidFill>
              <a:srgbClr val="00D1C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fmla="val 43200" name="adj"/>
            </a:avLst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fmla="val 9905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0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fmla="val 8754" name="adj"/>
            </a:avLst>
          </a:prstGeom>
          <a:solidFill>
            <a:srgbClr val="65BB48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fmla="val 39163" name="adj"/>
            </a:avLst>
          </a:prstGeom>
          <a:solidFill>
            <a:srgbClr val="BBCD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0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fmla="val 21094" name="adj"/>
            </a:avLst>
          </a:prstGeom>
          <a:solidFill>
            <a:srgbClr val="F8BB00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0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0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cap="flat" cmpd="sng" w="9525">
            <a:solidFill>
              <a:srgbClr val="BBCD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0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sz="1800" u="none" cap="none" strike="noStrik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b="0" i="0" sz="2400" u="none" cap="none" strike="noStrike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6.xml"/><Relationship Id="rId5" Type="http://schemas.openxmlformats.org/officeDocument/2006/relationships/slide" Target="/ppt/slides/slide15.xml"/><Relationship Id="rId6" Type="http://schemas.openxmlformats.org/officeDocument/2006/relationships/slide" Target="/ppt/slides/slide15.xml"/><Relationship Id="rId7" Type="http://schemas.openxmlformats.org/officeDocument/2006/relationships/slide" Target="/ppt/slides/slide27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rive.google.com/file/d/1DhiUEzqaySqHu0R9necvCtAWOJrpfX9Y/view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hyperlink" Target="https://research.sinica.edu.tw/tuanmu-mao-ning-soundscape-ecology-bat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hyperlink" Target="https://www.shs.edu.tw/works/essay/2009/11/2009111508282978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/>
          <p:nvPr>
            <p:ph type="ctrTitle"/>
          </p:nvPr>
        </p:nvSpPr>
        <p:spPr>
          <a:xfrm>
            <a:off x="1806950" y="1502900"/>
            <a:ext cx="56811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">
                <a:latin typeface="Microsoft JhengHei"/>
                <a:ea typeface="Microsoft JhengHei"/>
                <a:cs typeface="Microsoft JhengHei"/>
                <a:sym typeface="Microsoft JhengHei"/>
              </a:rPr>
              <a:t>掃地機器人 </a:t>
            </a:r>
            <a:r>
              <a:rPr b="1" lang="en">
                <a:latin typeface="Microsoft JhengHei"/>
                <a:ea typeface="Microsoft JhengHei"/>
                <a:cs typeface="Microsoft JhengHei"/>
                <a:sym typeface="Microsoft JhengHei"/>
              </a:rPr>
              <a:t>單元一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6" name="Google Shape;196;p13"/>
          <p:cNvSpPr txBox="1"/>
          <p:nvPr/>
        </p:nvSpPr>
        <p:spPr>
          <a:xfrm>
            <a:off x="2255400" y="3027825"/>
            <a:ext cx="45243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設計：陳願慈、胡敬依、</a:t>
            </a:r>
            <a:r>
              <a:rPr b="1" lang="en" sz="1700">
                <a:latin typeface="Microsoft JhengHei"/>
                <a:ea typeface="Microsoft JhengHei"/>
                <a:cs typeface="Microsoft JhengHei"/>
                <a:sym typeface="Microsoft JhengHei"/>
              </a:rPr>
              <a:t>江涵溱、蘇佳伶</a:t>
            </a:r>
            <a:endParaRPr b="1" sz="17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指導：許衷源</a:t>
            </a:r>
            <a:r>
              <a:rPr b="1" lang="en" sz="1700">
                <a:latin typeface="Microsoft JhengHei"/>
                <a:ea typeface="Microsoft JhengHei"/>
                <a:cs typeface="Microsoft JhengHei"/>
                <a:sym typeface="Microsoft JhengHei"/>
              </a:rPr>
              <a:t> 老師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"/>
          <p:cNvSpPr txBox="1"/>
          <p:nvPr/>
        </p:nvSpPr>
        <p:spPr>
          <a:xfrm>
            <a:off x="2314125" y="4148175"/>
            <a:ext cx="4189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計畫補助單位：科技部  </a:t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計畫編號：MOST 109-2628-H-020 -001 -MY3  </a:t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執行單位：屏東科技大學幼保系 許衷源教授</a:t>
            </a:r>
            <a:endParaRPr b="1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22"/>
          <p:cNvSpPr txBox="1"/>
          <p:nvPr/>
        </p:nvSpPr>
        <p:spPr>
          <a:xfrm>
            <a:off x="1073350" y="485375"/>
            <a:ext cx="58569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5"/>
              <a:buFont typeface="Arial"/>
              <a:buNone/>
            </a:pP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超音波</a:t>
            </a:r>
            <a:r>
              <a:rPr b="1" lang="en" sz="3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介紹-</a:t>
            </a: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注意事項</a:t>
            </a:r>
            <a:endParaRPr b="1" i="0" sz="32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7" name="Google Shape;277;p22"/>
          <p:cNvSpPr txBox="1"/>
          <p:nvPr/>
        </p:nvSpPr>
        <p:spPr>
          <a:xfrm>
            <a:off x="687825" y="1223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5E696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b="1" i="0" lang="en" sz="24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超音波感測器距離測量物體不可以太遠，需</a:t>
            </a:r>
            <a:r>
              <a:rPr b="1" i="0" lang="en" sz="24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小於2公尺</a:t>
            </a:r>
            <a:endParaRPr b="1" i="0" sz="2400" u="none" cap="none" strike="noStrike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22"/>
          <p:cNvSpPr txBox="1"/>
          <p:nvPr/>
        </p:nvSpPr>
        <p:spPr>
          <a:xfrm>
            <a:off x="1016000" y="3921075"/>
            <a:ext cx="71457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HC-SR04這種常見的感測器，最遠偵測大概是2公尺左右，超過2公尺能不能偵測到就是看被測物體跟運氣了。</a:t>
            </a:r>
            <a:endParaRPr b="1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9" name="Google Shape;279;p22"/>
          <p:cNvPicPr preferRelativeResize="0"/>
          <p:nvPr/>
        </p:nvPicPr>
        <p:blipFill rotWithShape="1">
          <a:blip r:embed="rId3">
            <a:alphaModFix/>
          </a:blip>
          <a:srcRect b="16874" l="11812" r="12410" t="38388"/>
          <a:stretch/>
        </p:blipFill>
        <p:spPr>
          <a:xfrm>
            <a:off x="1758750" y="1645536"/>
            <a:ext cx="5340950" cy="22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23"/>
          <p:cNvSpPr txBox="1"/>
          <p:nvPr/>
        </p:nvSpPr>
        <p:spPr>
          <a:xfrm>
            <a:off x="1167375" y="343625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超音波</a:t>
            </a:r>
            <a:r>
              <a:rPr b="1" lang="en" sz="3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介紹-</a:t>
            </a: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注意事項</a:t>
            </a:r>
            <a:endParaRPr b="1" i="0" sz="32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6" name="Google Shape;286;p23"/>
          <p:cNvSpPr txBox="1"/>
          <p:nvPr/>
        </p:nvSpPr>
        <p:spPr>
          <a:xfrm>
            <a:off x="706625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5E696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b="1" i="0" lang="en" sz="24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超音波感測器不可用於會吸收聲音的材質</a:t>
            </a:r>
            <a:endParaRPr b="1" i="0" sz="2400" u="none" cap="none" strike="noStrike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7" name="Google Shape;287;p23"/>
          <p:cNvSpPr txBox="1"/>
          <p:nvPr/>
        </p:nvSpPr>
        <p:spPr>
          <a:xfrm>
            <a:off x="1302750" y="3930475"/>
            <a:ext cx="62574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超音波感測器需藉由聲波反彈回來，所以會吸收聲音的材質就不太適合作為目標物了</a:t>
            </a:r>
            <a:endParaRPr b="1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8" name="Google Shape;288;p23"/>
          <p:cNvPicPr preferRelativeResize="0"/>
          <p:nvPr/>
        </p:nvPicPr>
        <p:blipFill rotWithShape="1">
          <a:blip r:embed="rId3">
            <a:alphaModFix/>
          </a:blip>
          <a:srcRect b="16308" l="12222" r="13206" t="38389"/>
          <a:stretch/>
        </p:blipFill>
        <p:spPr>
          <a:xfrm>
            <a:off x="2038363" y="1704075"/>
            <a:ext cx="4786176" cy="20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4" name="Google Shape;294;p24"/>
          <p:cNvSpPr txBox="1"/>
          <p:nvPr/>
        </p:nvSpPr>
        <p:spPr>
          <a:xfrm>
            <a:off x="1195600" y="4101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超音波</a:t>
            </a:r>
            <a:r>
              <a:rPr b="1" lang="en" sz="3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介紹-</a:t>
            </a: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注意事項</a:t>
            </a:r>
            <a:endParaRPr b="1" i="0" sz="32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687825" y="1185738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5E696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</a:t>
            </a:r>
            <a:r>
              <a:rPr b="1" i="0" lang="en" sz="24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超音波感測器每次間隔需</a:t>
            </a:r>
            <a:r>
              <a:rPr b="1" i="0" lang="en" sz="24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延遲約100毫秒</a:t>
            </a:r>
            <a:endParaRPr b="1" i="0" sz="2400" u="none" cap="none" strike="noStrike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24"/>
          <p:cNvSpPr txBox="1"/>
          <p:nvPr/>
        </p:nvSpPr>
        <p:spPr>
          <a:xfrm>
            <a:off x="949650" y="3780050"/>
            <a:ext cx="7244700" cy="1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超音波感測器的聲波發射到接收需要時間，如在等待接收聲波的時間內又發射一次訊號，會導致接受訊號錯誤，故建議每發出一次聲波後，</a:t>
            </a:r>
            <a:r>
              <a:rPr b="1" i="0" lang="en" sz="1900" u="none" cap="none" strike="noStrik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延遲delay約100毫秒</a:t>
            </a:r>
            <a:r>
              <a:rPr b="1" i="0" lang="en" sz="18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，可以讓超音波感測器更為穩定</a:t>
            </a:r>
            <a:endParaRPr b="1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7" name="Google Shape;297;p24"/>
          <p:cNvPicPr preferRelativeResize="0"/>
          <p:nvPr/>
        </p:nvPicPr>
        <p:blipFill rotWithShape="1">
          <a:blip r:embed="rId3">
            <a:alphaModFix/>
          </a:blip>
          <a:srcRect b="17813" l="12620" r="15342" t="40093"/>
          <a:stretch/>
        </p:blipFill>
        <p:spPr>
          <a:xfrm>
            <a:off x="2033163" y="1645524"/>
            <a:ext cx="5077675" cy="209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3" name="Google Shape;303;p25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 flipH="1">
            <a:off x="470125" y="2397000"/>
            <a:ext cx="1472400" cy="25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5"/>
          <p:cNvSpPr/>
          <p:nvPr/>
        </p:nvSpPr>
        <p:spPr>
          <a:xfrm flipH="1">
            <a:off x="2365675" y="300925"/>
            <a:ext cx="5851800" cy="3507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5"/>
          <p:cNvSpPr txBox="1"/>
          <p:nvPr/>
        </p:nvSpPr>
        <p:spPr>
          <a:xfrm>
            <a:off x="2732175" y="1633675"/>
            <a:ext cx="5344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小朋友~</a:t>
            </a:r>
            <a:r>
              <a:rPr b="1" lang="en" sz="3900"/>
              <a:t>知道了超音波原理後，我們開始來試試看超音波的功能吧！</a:t>
            </a:r>
            <a:endParaRPr b="1" baseline="-2500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1" name="Google Shape;311;p26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745075" y="2397000"/>
            <a:ext cx="1472400" cy="25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/>
          <p:nvPr/>
        </p:nvSpPr>
        <p:spPr>
          <a:xfrm>
            <a:off x="470125" y="300925"/>
            <a:ext cx="5851800" cy="3507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817800" y="1633675"/>
            <a:ext cx="5344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lang="en" sz="3900"/>
              <a:t>小朋友~這單元我們要使用超音波感測器來偵測物體的距離喔~</a:t>
            </a:r>
            <a:endParaRPr b="1" baseline="-2500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27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 flipH="1">
            <a:off x="470125" y="2397000"/>
            <a:ext cx="1472400" cy="25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7"/>
          <p:cNvSpPr/>
          <p:nvPr/>
        </p:nvSpPr>
        <p:spPr>
          <a:xfrm flipH="1">
            <a:off x="2365675" y="300925"/>
            <a:ext cx="5851800" cy="3507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7"/>
          <p:cNvSpPr txBox="1"/>
          <p:nvPr/>
        </p:nvSpPr>
        <p:spPr>
          <a:xfrm>
            <a:off x="2732175" y="1633675"/>
            <a:ext cx="5344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lang="en" sz="3900"/>
              <a:t>第一步驟</a:t>
            </a:r>
            <a:endParaRPr b="1" sz="39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lang="en" sz="3900"/>
              <a:t>先組裝超音波感測器</a:t>
            </a:r>
            <a:endParaRPr b="1" baseline="-2500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/>
          <p:nvPr>
            <p:ph type="ctrTitle"/>
          </p:nvPr>
        </p:nvSpPr>
        <p:spPr>
          <a:xfrm>
            <a:off x="1820775" y="606725"/>
            <a:ext cx="55965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4300">
                <a:solidFill>
                  <a:srgbClr val="00D1C6"/>
                </a:solidFill>
              </a:rPr>
              <a:t>組裝超音波</a:t>
            </a:r>
            <a:endParaRPr b="1" sz="4300">
              <a:solidFill>
                <a:srgbClr val="00D1C6"/>
              </a:solidFill>
            </a:endParaRPr>
          </a:p>
        </p:txBody>
      </p:sp>
      <p:sp>
        <p:nvSpPr>
          <p:cNvPr id="327" name="Google Shape;327;p28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28"/>
          <p:cNvSpPr/>
          <p:nvPr/>
        </p:nvSpPr>
        <p:spPr>
          <a:xfrm>
            <a:off x="-2625" y="2385250"/>
            <a:ext cx="9144000" cy="1159800"/>
          </a:xfrm>
          <a:prstGeom prst="rect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8"/>
          <p:cNvSpPr txBox="1"/>
          <p:nvPr/>
        </p:nvSpPr>
        <p:spPr>
          <a:xfrm>
            <a:off x="1031750" y="2626600"/>
            <a:ext cx="73062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使用超音波感測器偵測物體的距離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p29"/>
          <p:cNvSpPr txBox="1"/>
          <p:nvPr/>
        </p:nvSpPr>
        <p:spPr>
          <a:xfrm>
            <a:off x="535750" y="1664475"/>
            <a:ext cx="45063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1.準備一個超音波感測器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6" name="Google Shape;336;p29"/>
          <p:cNvPicPr preferRelativeResize="0"/>
          <p:nvPr/>
        </p:nvPicPr>
        <p:blipFill rotWithShape="1">
          <a:blip r:embed="rId3">
            <a:alphaModFix/>
          </a:blip>
          <a:srcRect b="4027" l="9464" r="16185" t="16055"/>
          <a:stretch/>
        </p:blipFill>
        <p:spPr>
          <a:xfrm>
            <a:off x="5160400" y="1436275"/>
            <a:ext cx="3198700" cy="193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2" name="Google Shape;342;p30"/>
          <p:cNvPicPr preferRelativeResize="0"/>
          <p:nvPr/>
        </p:nvPicPr>
        <p:blipFill rotWithShape="1">
          <a:blip r:embed="rId3">
            <a:alphaModFix/>
          </a:blip>
          <a:srcRect b="16369" l="11290" r="22374" t="17035"/>
          <a:stretch/>
        </p:blipFill>
        <p:spPr>
          <a:xfrm>
            <a:off x="4753870" y="876225"/>
            <a:ext cx="4390129" cy="33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0"/>
          <p:cNvSpPr txBox="1"/>
          <p:nvPr/>
        </p:nvSpPr>
        <p:spPr>
          <a:xfrm>
            <a:off x="608025" y="1577275"/>
            <a:ext cx="401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.準備一塊Robotbit</a:t>
            </a:r>
            <a:endParaRPr b="1"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1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31"/>
          <p:cNvSpPr txBox="1"/>
          <p:nvPr/>
        </p:nvSpPr>
        <p:spPr>
          <a:xfrm>
            <a:off x="783500" y="1129350"/>
            <a:ext cx="42972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3.準備4條母母杜邦線</a:t>
            </a:r>
            <a:endParaRPr/>
          </a:p>
        </p:txBody>
      </p:sp>
      <p:pic>
        <p:nvPicPr>
          <p:cNvPr id="350" name="Google Shape;350;p31"/>
          <p:cNvPicPr preferRelativeResize="0"/>
          <p:nvPr/>
        </p:nvPicPr>
        <p:blipFill rotWithShape="1">
          <a:blip r:embed="rId3">
            <a:alphaModFix/>
          </a:blip>
          <a:srcRect b="13076" l="74400" r="11733" t="18138"/>
          <a:stretch/>
        </p:blipFill>
        <p:spPr>
          <a:xfrm rot="-5400000">
            <a:off x="3844849" y="74849"/>
            <a:ext cx="1589776" cy="591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902300" y="873875"/>
            <a:ext cx="7541100" cy="32016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單元一</a:t>
            </a:r>
            <a:endParaRPr b="1" sz="28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1.作品欣賞</a:t>
            </a:r>
            <a:endParaRPr sz="28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2.超音波介紹</a:t>
            </a:r>
            <a:endParaRPr sz="28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3.</a:t>
            </a:r>
            <a:r>
              <a:rPr lang="en" sz="28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組裝超音波感測器</a:t>
            </a:r>
            <a:endParaRPr sz="28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666666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4.程式撰寫-使用超音波感測器偵測物體的距離</a:t>
            </a:r>
            <a:endParaRPr sz="2800">
              <a:solidFill>
                <a:srgbClr val="66666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4" name="Google Shape;204;p14"/>
          <p:cNvSpPr txBox="1"/>
          <p:nvPr/>
        </p:nvSpPr>
        <p:spPr>
          <a:xfrm>
            <a:off x="3776425" y="105725"/>
            <a:ext cx="140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目錄</a:t>
            </a:r>
            <a:endParaRPr b="1" sz="3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2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32"/>
          <p:cNvSpPr txBox="1"/>
          <p:nvPr/>
        </p:nvSpPr>
        <p:spPr>
          <a:xfrm>
            <a:off x="883350" y="728200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.1條母母杜邦線，連接超音波感測器Robotbit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57" name="Google Shape;357;p32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358" name="Google Shape;358;p32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32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0" name="Google Shape;360;p32"/>
            <p:cNvCxnSpPr/>
            <p:nvPr/>
          </p:nvCxnSpPr>
          <p:spPr>
            <a:xfrm rot="5400000">
              <a:off x="2603625" y="2327900"/>
              <a:ext cx="1047000" cy="8190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B45F0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61" name="Google Shape;361;p32"/>
          <p:cNvSpPr/>
          <p:nvPr/>
        </p:nvSpPr>
        <p:spPr>
          <a:xfrm>
            <a:off x="883350" y="2099075"/>
            <a:ext cx="2849705" cy="580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B45F06"/>
                </a:solidFill>
                <a:latin typeface="Roboto Mono"/>
              </a:rPr>
              <a:t>VCC----5V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67" name="Google Shape;367;p33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368" name="Google Shape;368;p33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3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0" name="Google Shape;370;p33"/>
            <p:cNvCxnSpPr/>
            <p:nvPr/>
          </p:nvCxnSpPr>
          <p:spPr>
            <a:xfrm flipH="1" rot="-5400000">
              <a:off x="3336129" y="2581399"/>
              <a:ext cx="969900" cy="3288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71" name="Google Shape;371;p33"/>
          <p:cNvSpPr/>
          <p:nvPr/>
        </p:nvSpPr>
        <p:spPr>
          <a:xfrm>
            <a:off x="913900" y="2259384"/>
            <a:ext cx="2743895" cy="712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Roboto Mono"/>
              </a:rPr>
              <a:t>Trig----P8</a:t>
            </a:r>
          </a:p>
        </p:txBody>
      </p:sp>
      <p:sp>
        <p:nvSpPr>
          <p:cNvPr id="372" name="Google Shape;372;p33"/>
          <p:cNvSpPr txBox="1"/>
          <p:nvPr/>
        </p:nvSpPr>
        <p:spPr>
          <a:xfrm>
            <a:off x="789300" y="747025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1條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8" name="Google Shape;378;p34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379" name="Google Shape;379;p34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34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1" name="Google Shape;381;p34"/>
            <p:cNvCxnSpPr/>
            <p:nvPr/>
          </p:nvCxnSpPr>
          <p:spPr>
            <a:xfrm rot="5400000">
              <a:off x="2883916" y="2385799"/>
              <a:ext cx="1008000" cy="758100"/>
            </a:xfrm>
            <a:prstGeom prst="bentConnector3">
              <a:avLst>
                <a:gd fmla="val 21077" name="adj1"/>
              </a:avLst>
            </a:prstGeom>
            <a:noFill/>
            <a:ln cap="flat" cmpd="sng" w="762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82" name="Google Shape;382;p34"/>
          <p:cNvSpPr/>
          <p:nvPr/>
        </p:nvSpPr>
        <p:spPr>
          <a:xfrm>
            <a:off x="723475" y="2281350"/>
            <a:ext cx="3027625" cy="580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Roboto Mono"/>
              </a:rPr>
              <a:t>Echo----P15</a:t>
            </a:r>
          </a:p>
        </p:txBody>
      </p:sp>
      <p:sp>
        <p:nvSpPr>
          <p:cNvPr id="383" name="Google Shape;383;p34"/>
          <p:cNvSpPr txBox="1"/>
          <p:nvPr/>
        </p:nvSpPr>
        <p:spPr>
          <a:xfrm>
            <a:off x="789300" y="747025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1條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9" name="Google Shape;389;p35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390" name="Google Shape;390;p35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35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2" name="Google Shape;392;p35"/>
            <p:cNvSpPr/>
            <p:nvPr/>
          </p:nvSpPr>
          <p:spPr>
            <a:xfrm>
              <a:off x="2379638" y="2260850"/>
              <a:ext cx="1906425" cy="1754625"/>
            </a:xfrm>
            <a:custGeom>
              <a:rect b="b" l="l" r="r" t="t"/>
              <a:pathLst>
                <a:path extrusionOk="0" h="70185" w="76257">
                  <a:moveTo>
                    <a:pt x="58288" y="0"/>
                  </a:moveTo>
                  <a:cubicBezTo>
                    <a:pt x="63786" y="0"/>
                    <a:pt x="71448" y="2542"/>
                    <a:pt x="72781" y="7876"/>
                  </a:cubicBezTo>
                  <a:cubicBezTo>
                    <a:pt x="75115" y="17216"/>
                    <a:pt x="76247" y="26921"/>
                    <a:pt x="76247" y="36548"/>
                  </a:cubicBezTo>
                  <a:cubicBezTo>
                    <a:pt x="76247" y="46304"/>
                    <a:pt x="76409" y="58557"/>
                    <a:pt x="69000" y="64904"/>
                  </a:cubicBezTo>
                  <a:cubicBezTo>
                    <a:pt x="62444" y="70521"/>
                    <a:pt x="52113" y="69315"/>
                    <a:pt x="43480" y="69315"/>
                  </a:cubicBezTo>
                  <a:cubicBezTo>
                    <a:pt x="36017" y="69315"/>
                    <a:pt x="27785" y="71708"/>
                    <a:pt x="21110" y="68370"/>
                  </a:cubicBezTo>
                  <a:cubicBezTo>
                    <a:pt x="11308" y="63469"/>
                    <a:pt x="3466" y="53561"/>
                    <a:pt x="0" y="43164"/>
                  </a:cubicBezTo>
                </a:path>
              </a:pathLst>
            </a:custGeom>
            <a:noFill/>
            <a:ln cap="flat" cmpd="sng" w="762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93" name="Google Shape;393;p35"/>
          <p:cNvSpPr txBox="1"/>
          <p:nvPr/>
        </p:nvSpPr>
        <p:spPr>
          <a:xfrm>
            <a:off x="789300" y="747025"/>
            <a:ext cx="7720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1條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母母杜邦線，連接超音波感測器Robotbit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4" name="Google Shape;394;p35"/>
          <p:cNvSpPr/>
          <p:nvPr/>
        </p:nvSpPr>
        <p:spPr>
          <a:xfrm>
            <a:off x="928825" y="2281350"/>
            <a:ext cx="2859904" cy="5808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141414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Roboto Mono"/>
              </a:rPr>
              <a:t>Gnd----Gnd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0" name="Google Shape;400;p36"/>
          <p:cNvSpPr txBox="1"/>
          <p:nvPr/>
        </p:nvSpPr>
        <p:spPr>
          <a:xfrm>
            <a:off x="1079075" y="615350"/>
            <a:ext cx="71739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8.完成圖如下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b="1" sz="2800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1" name="Google Shape;401;p36"/>
          <p:cNvGrpSpPr/>
          <p:nvPr/>
        </p:nvGrpSpPr>
        <p:grpSpPr>
          <a:xfrm>
            <a:off x="3751100" y="1624663"/>
            <a:ext cx="4333501" cy="3126974"/>
            <a:chOff x="1086950" y="1143400"/>
            <a:chExt cx="4333501" cy="3126974"/>
          </a:xfrm>
        </p:grpSpPr>
        <p:pic>
          <p:nvPicPr>
            <p:cNvPr id="402" name="Google Shape;402;p36"/>
            <p:cNvPicPr preferRelativeResize="0"/>
            <p:nvPr/>
          </p:nvPicPr>
          <p:blipFill rotWithShape="1">
            <a:blip r:embed="rId3">
              <a:alphaModFix/>
            </a:blip>
            <a:srcRect b="4027" l="9464" r="16185" t="16055"/>
            <a:stretch/>
          </p:blipFill>
          <p:spPr>
            <a:xfrm>
              <a:off x="2610450" y="1143400"/>
              <a:ext cx="2171208" cy="1311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6"/>
            <p:cNvPicPr preferRelativeResize="0"/>
            <p:nvPr/>
          </p:nvPicPr>
          <p:blipFill rotWithShape="1">
            <a:blip r:embed="rId4">
              <a:alphaModFix/>
            </a:blip>
            <a:srcRect b="14688" l="43508" r="6075" t="62427"/>
            <a:stretch/>
          </p:blipFill>
          <p:spPr>
            <a:xfrm>
              <a:off x="1086950" y="2795050"/>
              <a:ext cx="4333501" cy="14753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4" name="Google Shape;404;p36"/>
            <p:cNvCxnSpPr/>
            <p:nvPr/>
          </p:nvCxnSpPr>
          <p:spPr>
            <a:xfrm rot="5400000">
              <a:off x="2883916" y="2385799"/>
              <a:ext cx="1008000" cy="758100"/>
            </a:xfrm>
            <a:prstGeom prst="bentConnector3">
              <a:avLst>
                <a:gd fmla="val 21077" name="adj1"/>
              </a:avLst>
            </a:prstGeom>
            <a:noFill/>
            <a:ln cap="flat" cmpd="sng" w="76200">
              <a:solidFill>
                <a:srgbClr val="FF99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5" name="Google Shape;405;p36"/>
            <p:cNvCxnSpPr/>
            <p:nvPr/>
          </p:nvCxnSpPr>
          <p:spPr>
            <a:xfrm flipH="1" rot="-5400000">
              <a:off x="3336129" y="2581399"/>
              <a:ext cx="969900" cy="3288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06" name="Google Shape;406;p36"/>
            <p:cNvCxnSpPr/>
            <p:nvPr/>
          </p:nvCxnSpPr>
          <p:spPr>
            <a:xfrm rot="5400000">
              <a:off x="2603625" y="2327900"/>
              <a:ext cx="1047000" cy="819000"/>
            </a:xfrm>
            <a:prstGeom prst="bentConnector3">
              <a:avLst>
                <a:gd fmla="val 50000" name="adj1"/>
              </a:avLst>
            </a:prstGeom>
            <a:noFill/>
            <a:ln cap="flat" cmpd="sng" w="76200">
              <a:solidFill>
                <a:srgbClr val="B45F0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07" name="Google Shape;407;p36"/>
            <p:cNvSpPr/>
            <p:nvPr/>
          </p:nvSpPr>
          <p:spPr>
            <a:xfrm>
              <a:off x="2379638" y="2260850"/>
              <a:ext cx="1906425" cy="1754625"/>
            </a:xfrm>
            <a:custGeom>
              <a:rect b="b" l="l" r="r" t="t"/>
              <a:pathLst>
                <a:path extrusionOk="0" h="70185" w="76257">
                  <a:moveTo>
                    <a:pt x="58288" y="0"/>
                  </a:moveTo>
                  <a:cubicBezTo>
                    <a:pt x="63786" y="0"/>
                    <a:pt x="71448" y="2542"/>
                    <a:pt x="72781" y="7876"/>
                  </a:cubicBezTo>
                  <a:cubicBezTo>
                    <a:pt x="75115" y="17216"/>
                    <a:pt x="76247" y="26921"/>
                    <a:pt x="76247" y="36548"/>
                  </a:cubicBezTo>
                  <a:cubicBezTo>
                    <a:pt x="76247" y="46304"/>
                    <a:pt x="76409" y="58557"/>
                    <a:pt x="69000" y="64904"/>
                  </a:cubicBezTo>
                  <a:cubicBezTo>
                    <a:pt x="62444" y="70521"/>
                    <a:pt x="52113" y="69315"/>
                    <a:pt x="43480" y="69315"/>
                  </a:cubicBezTo>
                  <a:cubicBezTo>
                    <a:pt x="36017" y="69315"/>
                    <a:pt x="27785" y="71708"/>
                    <a:pt x="21110" y="68370"/>
                  </a:cubicBezTo>
                  <a:cubicBezTo>
                    <a:pt x="11308" y="63469"/>
                    <a:pt x="3466" y="53561"/>
                    <a:pt x="0" y="43164"/>
                  </a:cubicBezTo>
                </a:path>
              </a:pathLst>
            </a:custGeom>
            <a:noFill/>
            <a:ln cap="flat" cmpd="sng" w="76200">
              <a:solidFill>
                <a:srgbClr val="FFFF00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grpSp>
        <p:nvGrpSpPr>
          <p:cNvPr id="408" name="Google Shape;408;p36"/>
          <p:cNvGrpSpPr/>
          <p:nvPr/>
        </p:nvGrpSpPr>
        <p:grpSpPr>
          <a:xfrm>
            <a:off x="1079062" y="1744338"/>
            <a:ext cx="2248464" cy="1654813"/>
            <a:chOff x="5858763" y="3268838"/>
            <a:chExt cx="2248464" cy="1654813"/>
          </a:xfrm>
        </p:grpSpPr>
        <p:sp>
          <p:nvSpPr>
            <p:cNvPr id="409" name="Google Shape;409;p36"/>
            <p:cNvSpPr/>
            <p:nvPr/>
          </p:nvSpPr>
          <p:spPr>
            <a:xfrm>
              <a:off x="5885363" y="4590425"/>
              <a:ext cx="2028522" cy="333226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FF00"/>
                  </a:solidFill>
                  <a:latin typeface="Roboto Mono"/>
                </a:rPr>
                <a:t>Gnd----Gnd</a:t>
              </a:r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5879850" y="4191975"/>
              <a:ext cx="2227376" cy="333226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9900"/>
                  </a:solidFill>
                  <a:latin typeface="Roboto Mono"/>
                </a:rPr>
                <a:t>Echo----P15</a:t>
              </a:r>
            </a:p>
          </p:txBody>
        </p:sp>
        <p:sp>
          <p:nvSpPr>
            <p:cNvPr id="411" name="Google Shape;411;p36"/>
            <p:cNvSpPr/>
            <p:nvPr/>
          </p:nvSpPr>
          <p:spPr>
            <a:xfrm>
              <a:off x="5879850" y="3712838"/>
              <a:ext cx="2039550" cy="413902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FF0000"/>
                  </a:solidFill>
                  <a:latin typeface="Roboto Mono"/>
                </a:rPr>
                <a:t>Trig----P8</a:t>
              </a:r>
            </a:p>
          </p:txBody>
        </p:sp>
        <p:sp>
          <p:nvSpPr>
            <p:cNvPr id="412" name="Google Shape;412;p36"/>
            <p:cNvSpPr/>
            <p:nvPr/>
          </p:nvSpPr>
          <p:spPr>
            <a:xfrm>
              <a:off x="5858762" y="3268838"/>
              <a:ext cx="1851035" cy="320511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1" i="0">
                  <a:ln cap="flat" cmpd="sng" w="9525">
                    <a:solidFill>
                      <a:srgbClr val="141414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B45F06"/>
                  </a:solidFill>
                  <a:latin typeface="Roboto Mono"/>
                </a:rPr>
                <a:t>VCC----5V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8" name="Google Shape;418;p37"/>
          <p:cNvPicPr preferRelativeResize="0"/>
          <p:nvPr/>
        </p:nvPicPr>
        <p:blipFill rotWithShape="1">
          <a:blip r:embed="rId3">
            <a:alphaModFix/>
          </a:blip>
          <a:srcRect b="14027" l="7780" r="18046" t="17745"/>
          <a:stretch/>
        </p:blipFill>
        <p:spPr>
          <a:xfrm>
            <a:off x="3635000" y="1890049"/>
            <a:ext cx="4620175" cy="318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7"/>
          <p:cNvSpPr txBox="1"/>
          <p:nvPr/>
        </p:nvSpPr>
        <p:spPr>
          <a:xfrm>
            <a:off x="466975" y="1436225"/>
            <a:ext cx="40185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9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.裝上18650鋰電池</a:t>
            </a:r>
            <a:endParaRPr b="1" sz="2800"/>
          </a:p>
        </p:txBody>
      </p:sp>
      <p:sp>
        <p:nvSpPr>
          <p:cNvPr id="420" name="Google Shape;420;p37"/>
          <p:cNvSpPr txBox="1"/>
          <p:nvPr/>
        </p:nvSpPr>
        <p:spPr>
          <a:xfrm>
            <a:off x="387250" y="2359800"/>
            <a:ext cx="3558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電池槽有標示正負極位置，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請依照標示位置安裝電池</a:t>
            </a:r>
            <a:endParaRPr b="1" sz="1800">
              <a:solidFill>
                <a:srgbClr val="FF0000"/>
              </a:solidFill>
            </a:endParaRPr>
          </a:p>
        </p:txBody>
      </p:sp>
      <p:grpSp>
        <p:nvGrpSpPr>
          <p:cNvPr id="421" name="Google Shape;421;p37"/>
          <p:cNvGrpSpPr/>
          <p:nvPr/>
        </p:nvGrpSpPr>
        <p:grpSpPr>
          <a:xfrm>
            <a:off x="4635926" y="0"/>
            <a:ext cx="2715576" cy="2044673"/>
            <a:chOff x="5451551" y="0"/>
            <a:chExt cx="2715576" cy="2044673"/>
          </a:xfrm>
        </p:grpSpPr>
        <p:pic>
          <p:nvPicPr>
            <p:cNvPr id="422" name="Google Shape;422;p37"/>
            <p:cNvPicPr preferRelativeResize="0"/>
            <p:nvPr/>
          </p:nvPicPr>
          <p:blipFill rotWithShape="1">
            <a:blip r:embed="rId4">
              <a:alphaModFix/>
            </a:blip>
            <a:srcRect b="16369" l="11290" r="22374" t="17035"/>
            <a:stretch/>
          </p:blipFill>
          <p:spPr>
            <a:xfrm>
              <a:off x="5451551" y="0"/>
              <a:ext cx="2715576" cy="204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37"/>
            <p:cNvSpPr/>
            <p:nvPr/>
          </p:nvSpPr>
          <p:spPr>
            <a:xfrm>
              <a:off x="5914675" y="771175"/>
              <a:ext cx="424500" cy="396300"/>
            </a:xfrm>
            <a:prstGeom prst="ellipse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26975" y="332513"/>
              <a:ext cx="399900" cy="396300"/>
            </a:xfrm>
            <a:prstGeom prst="mathPlus">
              <a:avLst>
                <a:gd fmla="val 23520" name="adj1"/>
              </a:avLst>
            </a:prstGeom>
            <a:solidFill>
              <a:srgbClr val="FF0000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7255675" y="771175"/>
              <a:ext cx="424500" cy="396300"/>
            </a:xfrm>
            <a:prstGeom prst="ellipse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267975" y="371525"/>
              <a:ext cx="399900" cy="318300"/>
            </a:xfrm>
            <a:prstGeom prst="mathMinus">
              <a:avLst>
                <a:gd fmla="val 23520" name="adj1"/>
              </a:avLst>
            </a:prstGeom>
            <a:solidFill>
              <a:srgbClr val="FF0000"/>
            </a:solidFill>
            <a:ln cap="flat" cmpd="sng" w="28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8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2" name="Google Shape;432;p38"/>
          <p:cNvPicPr preferRelativeResize="0"/>
          <p:nvPr/>
        </p:nvPicPr>
        <p:blipFill rotWithShape="1">
          <a:blip r:embed="rId3">
            <a:alphaModFix/>
          </a:blip>
          <a:srcRect b="15262" l="3242" r="16494" t="6746"/>
          <a:stretch/>
        </p:blipFill>
        <p:spPr>
          <a:xfrm>
            <a:off x="3584650" y="1691925"/>
            <a:ext cx="4523725" cy="32968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8"/>
          <p:cNvSpPr txBox="1"/>
          <p:nvPr/>
        </p:nvSpPr>
        <p:spPr>
          <a:xfrm>
            <a:off x="788400" y="1502050"/>
            <a:ext cx="401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r>
              <a:rPr b="1" lang="en" sz="2800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.裝上micro:bit</a:t>
            </a:r>
            <a:endParaRPr b="1" sz="2800"/>
          </a:p>
        </p:txBody>
      </p:sp>
      <p:pic>
        <p:nvPicPr>
          <p:cNvPr id="434" name="Google Shape;43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3100" y="290775"/>
            <a:ext cx="3345424" cy="15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8"/>
          <p:cNvSpPr/>
          <p:nvPr/>
        </p:nvSpPr>
        <p:spPr>
          <a:xfrm>
            <a:off x="4630498" y="770826"/>
            <a:ext cx="498125" cy="572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A</a:t>
            </a:r>
          </a:p>
        </p:txBody>
      </p:sp>
      <p:sp>
        <p:nvSpPr>
          <p:cNvPr id="436" name="Google Shape;436;p38"/>
          <p:cNvSpPr/>
          <p:nvPr/>
        </p:nvSpPr>
        <p:spPr>
          <a:xfrm>
            <a:off x="6175801" y="770825"/>
            <a:ext cx="359925" cy="572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FF00"/>
                </a:solidFill>
                <a:latin typeface="Arial"/>
              </a:rPr>
              <a:t>B</a:t>
            </a:r>
          </a:p>
        </p:txBody>
      </p:sp>
      <p:sp>
        <p:nvSpPr>
          <p:cNvPr id="437" name="Google Shape;437;p38"/>
          <p:cNvSpPr txBox="1"/>
          <p:nvPr/>
        </p:nvSpPr>
        <p:spPr>
          <a:xfrm>
            <a:off x="970250" y="2265775"/>
            <a:ext cx="268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micro:bit放置方向，A面(有按鈕)朝外，B面靠近電池</a:t>
            </a:r>
            <a:endParaRPr b="1"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9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3" name="Google Shape;443;p39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745075" y="2397000"/>
            <a:ext cx="1472400" cy="25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9"/>
          <p:cNvSpPr/>
          <p:nvPr/>
        </p:nvSpPr>
        <p:spPr>
          <a:xfrm>
            <a:off x="470125" y="300925"/>
            <a:ext cx="5851800" cy="3507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9"/>
          <p:cNvSpPr txBox="1"/>
          <p:nvPr/>
        </p:nvSpPr>
        <p:spPr>
          <a:xfrm flipH="1">
            <a:off x="817800" y="1633675"/>
            <a:ext cx="5344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" sz="3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小朋友~</a:t>
            </a:r>
            <a:r>
              <a:rPr b="1" lang="en" sz="3900"/>
              <a:t>組裝好</a:t>
            </a:r>
            <a:r>
              <a:rPr b="1" lang="en" sz="3900"/>
              <a:t>超音波</a:t>
            </a:r>
            <a:r>
              <a:rPr b="1" lang="en" sz="3900"/>
              <a:t>感測器</a:t>
            </a:r>
            <a:r>
              <a:rPr b="1" lang="en" sz="3900"/>
              <a:t>後，我們開始來寫超音波的</a:t>
            </a:r>
            <a:r>
              <a:rPr b="1" lang="en" sz="3900"/>
              <a:t>程式</a:t>
            </a:r>
            <a:r>
              <a:rPr b="1" lang="en" sz="3900"/>
              <a:t>吧！</a:t>
            </a:r>
            <a:endParaRPr b="1" baseline="-2500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 txBox="1"/>
          <p:nvPr>
            <p:ph type="ctrTitle"/>
          </p:nvPr>
        </p:nvSpPr>
        <p:spPr>
          <a:xfrm>
            <a:off x="1820775" y="606725"/>
            <a:ext cx="55965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4300">
                <a:solidFill>
                  <a:srgbClr val="00D1C6"/>
                </a:solidFill>
              </a:rPr>
              <a:t>程式撰寫</a:t>
            </a:r>
            <a:endParaRPr b="1" sz="4300">
              <a:solidFill>
                <a:srgbClr val="00D1C6"/>
              </a:solidFill>
            </a:endParaRPr>
          </a:p>
        </p:txBody>
      </p:sp>
      <p:sp>
        <p:nvSpPr>
          <p:cNvPr id="451" name="Google Shape;451;p40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40"/>
          <p:cNvSpPr/>
          <p:nvPr/>
        </p:nvSpPr>
        <p:spPr>
          <a:xfrm>
            <a:off x="-2625" y="2385250"/>
            <a:ext cx="9144000" cy="1159800"/>
          </a:xfrm>
          <a:prstGeom prst="rect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40"/>
          <p:cNvSpPr txBox="1"/>
          <p:nvPr/>
        </p:nvSpPr>
        <p:spPr>
          <a:xfrm>
            <a:off x="1031750" y="2626600"/>
            <a:ext cx="73062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使用超音波感測器偵測物體的距離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1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9" name="Google Shape;459;p41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 flipH="1">
            <a:off x="470125" y="2397000"/>
            <a:ext cx="1472400" cy="25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1"/>
          <p:cNvSpPr/>
          <p:nvPr/>
        </p:nvSpPr>
        <p:spPr>
          <a:xfrm flipH="1">
            <a:off x="2365675" y="300925"/>
            <a:ext cx="5851800" cy="3507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1"/>
          <p:cNvSpPr txBox="1"/>
          <p:nvPr/>
        </p:nvSpPr>
        <p:spPr>
          <a:xfrm>
            <a:off x="2732175" y="1633675"/>
            <a:ext cx="5344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lang="en" sz="3900"/>
              <a:t>第一步驟</a:t>
            </a:r>
            <a:endParaRPr b="1" sz="39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lang="en" sz="3900"/>
              <a:t>先</a:t>
            </a:r>
            <a:r>
              <a:rPr b="1" lang="en" sz="3900"/>
              <a:t>增加</a:t>
            </a:r>
            <a:r>
              <a:rPr b="1" lang="en" sz="3900"/>
              <a:t>超音波感測</a:t>
            </a:r>
            <a:r>
              <a:rPr b="1" lang="en" sz="3900"/>
              <a:t>積木</a:t>
            </a:r>
            <a:endParaRPr b="1" baseline="-2500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0" name="Google Shape;210;p15" title="VID_2022012318105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9513" y="738900"/>
            <a:ext cx="5527424" cy="414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 txBox="1"/>
          <p:nvPr/>
        </p:nvSpPr>
        <p:spPr>
          <a:xfrm>
            <a:off x="3183225" y="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97A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作品欣賞</a:t>
            </a:r>
            <a:endParaRPr sz="3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"/>
          <p:cNvSpPr/>
          <p:nvPr/>
        </p:nvSpPr>
        <p:spPr>
          <a:xfrm>
            <a:off x="0" y="0"/>
            <a:ext cx="31662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2"/>
          <p:cNvSpPr txBox="1"/>
          <p:nvPr/>
        </p:nvSpPr>
        <p:spPr>
          <a:xfrm>
            <a:off x="-47000" y="1824200"/>
            <a:ext cx="35451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</a:t>
            </a:r>
            <a:r>
              <a:rPr b="1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Microsoft MakeCode</a:t>
            </a:r>
            <a:endParaRPr b="1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並選取新增專案</a:t>
            </a:r>
            <a:endParaRPr b="0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8" name="Google Shape;468;p42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9" name="Google Shape;469;p42"/>
          <p:cNvPicPr preferRelativeResize="0"/>
          <p:nvPr/>
        </p:nvPicPr>
        <p:blipFill rotWithShape="1">
          <a:blip r:embed="rId3">
            <a:alphaModFix/>
          </a:blip>
          <a:srcRect b="0" l="0" r="0" t="9461"/>
          <a:stretch/>
        </p:blipFill>
        <p:spPr>
          <a:xfrm>
            <a:off x="3270775" y="404338"/>
            <a:ext cx="5713375" cy="433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3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5" name="Google Shape;475;p43"/>
          <p:cNvSpPr/>
          <p:nvPr/>
        </p:nvSpPr>
        <p:spPr>
          <a:xfrm>
            <a:off x="0" y="0"/>
            <a:ext cx="31662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3"/>
          <p:cNvSpPr txBox="1"/>
          <p:nvPr/>
        </p:nvSpPr>
        <p:spPr>
          <a:xfrm>
            <a:off x="38100" y="1632900"/>
            <a:ext cx="3090000" cy="1877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D1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1.輸入專案名稱-</a:t>
            </a:r>
            <a:r>
              <a:rPr b="1" i="0" lang="en" sz="2000" u="none" cap="none" strike="noStrike">
                <a:solidFill>
                  <a:srgbClr val="4A86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自動掃地機器人</a:t>
            </a:r>
            <a:endParaRPr b="0" i="0" sz="2000" u="none" cap="none" strike="noStrike">
              <a:solidFill>
                <a:srgbClr val="4A86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2.按下</a:t>
            </a:r>
            <a:r>
              <a:rPr b="1" i="0" lang="en" sz="2000" u="none" cap="none" strike="noStrike">
                <a:solidFill>
                  <a:schemeClr val="lt1"/>
                </a:solidFill>
                <a:highlight>
                  <a:srgbClr val="65BB48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創建</a:t>
            </a:r>
            <a:r>
              <a:rPr b="0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b="0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即完成專案建立</a:t>
            </a:r>
            <a:endParaRPr b="0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77" name="Google Shape;47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6200" y="1135688"/>
            <a:ext cx="5400675" cy="32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4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4" name="Google Shape;48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2050" y="152400"/>
            <a:ext cx="382197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4"/>
          <p:cNvSpPr txBox="1"/>
          <p:nvPr/>
        </p:nvSpPr>
        <p:spPr>
          <a:xfrm>
            <a:off x="28200" y="1098425"/>
            <a:ext cx="3159600" cy="219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增加超音波感測器積木</a:t>
            </a:r>
            <a:endParaRPr b="1" sz="23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點選</a:t>
            </a:r>
            <a:r>
              <a:rPr b="1" i="0" lang="en" sz="26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endParaRPr b="1" i="0" sz="3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點選</a:t>
            </a:r>
            <a:r>
              <a:rPr b="1" i="0" lang="en" sz="26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擴展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5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7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2" name="Google Shape;49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5200" y="758613"/>
            <a:ext cx="5732100" cy="3626276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5"/>
          <p:cNvSpPr txBox="1"/>
          <p:nvPr/>
        </p:nvSpPr>
        <p:spPr>
          <a:xfrm>
            <a:off x="19500" y="1436925"/>
            <a:ext cx="3177000" cy="16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輸入</a:t>
            </a:r>
            <a:r>
              <a:rPr b="1" i="0" lang="en" sz="26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Sonar</a:t>
            </a:r>
            <a:endParaRPr b="1" i="0" sz="3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點下搜尋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點選</a:t>
            </a:r>
            <a:r>
              <a:rPr b="1" i="0" lang="en" sz="26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Sonar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9" name="Google Shape;49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4075" y="1006150"/>
            <a:ext cx="5761051" cy="33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6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6"/>
          <p:cNvSpPr txBox="1"/>
          <p:nvPr/>
        </p:nvSpPr>
        <p:spPr>
          <a:xfrm>
            <a:off x="61500" y="2255000"/>
            <a:ext cx="3093000" cy="8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增加超音波積木，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7" name="Google Shape;507;p47"/>
          <p:cNvSpPr/>
          <p:nvPr/>
        </p:nvSpPr>
        <p:spPr>
          <a:xfrm>
            <a:off x="659975" y="441950"/>
            <a:ext cx="5978700" cy="32559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47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7070675" y="1821825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7"/>
          <p:cNvSpPr txBox="1"/>
          <p:nvPr/>
        </p:nvSpPr>
        <p:spPr>
          <a:xfrm>
            <a:off x="1169200" y="965700"/>
            <a:ext cx="52884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Varela Round"/>
                <a:ea typeface="Varela Round"/>
                <a:cs typeface="Varela Round"/>
                <a:sym typeface="Varela Round"/>
              </a:rPr>
              <a:t>第二步驟</a:t>
            </a:r>
            <a:endParaRPr b="1" sz="3300"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Varela Round"/>
                <a:ea typeface="Varela Round"/>
                <a:cs typeface="Varela Round"/>
                <a:sym typeface="Varela Round"/>
              </a:rPr>
              <a:t>撰寫讀取超音波感測器數值的程式，這樣才能利用超音波感測器測量物體的距離</a:t>
            </a:r>
            <a:endParaRPr b="1" sz="3300"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8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6" name="Google Shape;516;p48"/>
          <p:cNvPicPr preferRelativeResize="0"/>
          <p:nvPr/>
        </p:nvPicPr>
        <p:blipFill rotWithShape="1">
          <a:blip r:embed="rId3">
            <a:alphaModFix/>
          </a:blip>
          <a:srcRect b="0" l="0" r="3641" t="0"/>
          <a:stretch/>
        </p:blipFill>
        <p:spPr>
          <a:xfrm>
            <a:off x="3460625" y="1898375"/>
            <a:ext cx="5523525" cy="19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8"/>
          <p:cNvSpPr txBox="1"/>
          <p:nvPr/>
        </p:nvSpPr>
        <p:spPr>
          <a:xfrm>
            <a:off x="33000" y="1230300"/>
            <a:ext cx="3130500" cy="217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點選</a:t>
            </a:r>
            <a:r>
              <a:rPr b="1" i="0" lang="en" sz="2500" u="none" cap="none" strike="noStrike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</a:t>
            </a:r>
            <a:endParaRPr b="1" i="0" sz="21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將</a:t>
            </a:r>
            <a:r>
              <a:rPr b="1" i="0" lang="en" sz="2500" u="none" cap="none" strike="noStrike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序列重新導向至USB</a:t>
            </a:r>
            <a:r>
              <a:rPr b="0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拖至</a:t>
            </a:r>
            <a:r>
              <a:rPr b="1" i="0" lang="en" sz="2500" u="none" cap="none" strike="noStrike">
                <a:solidFill>
                  <a:srgbClr val="3C7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當啟動時</a:t>
            </a:r>
            <a:r>
              <a:rPr b="0" i="0" lang="en" sz="17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積木中</a:t>
            </a:r>
            <a:endParaRPr b="0" i="0" sz="17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9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9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4" name="Google Shape;524;p49"/>
          <p:cNvSpPr txBox="1"/>
          <p:nvPr/>
        </p:nvSpPr>
        <p:spPr>
          <a:xfrm>
            <a:off x="23550" y="1314700"/>
            <a:ext cx="3168900" cy="22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點選</a:t>
            </a:r>
            <a:r>
              <a:rPr b="1" i="0" lang="en" sz="2600" u="none" cap="none" strike="noStrike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</a:t>
            </a:r>
            <a:endParaRPr b="1" i="0" sz="3000" u="none" cap="none" strike="noStrike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將</a:t>
            </a:r>
            <a:r>
              <a:rPr b="1" i="0" lang="en" sz="2600" u="none" cap="none" strike="noStrike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序列寫入一行文字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拖至</a:t>
            </a:r>
            <a:r>
              <a:rPr b="1" i="0" lang="en" sz="2600" u="none" cap="none" strike="noStrike">
                <a:solidFill>
                  <a:srgbClr val="3C7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25" name="Google Shape;52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9500" y="797525"/>
            <a:ext cx="5732100" cy="3548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0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1" name="Google Shape;531;p50"/>
          <p:cNvPicPr preferRelativeResize="0"/>
          <p:nvPr/>
        </p:nvPicPr>
        <p:blipFill rotWithShape="1">
          <a:blip r:embed="rId3">
            <a:alphaModFix/>
          </a:blip>
          <a:srcRect b="0" l="0" r="3744" t="0"/>
          <a:stretch/>
        </p:blipFill>
        <p:spPr>
          <a:xfrm>
            <a:off x="3376055" y="1436913"/>
            <a:ext cx="5645719" cy="24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0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50"/>
          <p:cNvSpPr txBox="1"/>
          <p:nvPr/>
        </p:nvSpPr>
        <p:spPr>
          <a:xfrm>
            <a:off x="19500" y="1624975"/>
            <a:ext cx="3177000" cy="17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點選</a:t>
            </a:r>
            <a:r>
              <a:rPr b="1" i="0" lang="en" sz="2600" u="none" cap="none" strike="noStrike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Sonar</a:t>
            </a:r>
            <a:endParaRPr b="0" i="0" sz="1800" u="none" cap="none" strike="noStrike">
              <a:solidFill>
                <a:srgbClr val="1C45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將</a:t>
            </a:r>
            <a:r>
              <a:rPr b="1" i="0" lang="en" sz="2600" u="none" cap="none" strike="noStrike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Sonar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拖至</a:t>
            </a:r>
            <a:r>
              <a:rPr b="1" i="0" lang="en" sz="2600" u="none" cap="none" strike="noStrike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序列寫入一行文字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積木中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1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9" name="Google Shape;539;p51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1"/>
          <p:cNvSpPr txBox="1"/>
          <p:nvPr/>
        </p:nvSpPr>
        <p:spPr>
          <a:xfrm>
            <a:off x="19500" y="1624975"/>
            <a:ext cx="3139800" cy="22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更改</a:t>
            </a:r>
            <a:r>
              <a:rPr b="1" i="0" lang="en" sz="2600" u="none" cap="none" strike="noStrike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Sonar</a:t>
            </a:r>
            <a:r>
              <a:rPr b="1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積木的數值</a:t>
            </a:r>
            <a:endParaRPr b="1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ping trig 改為  </a:t>
            </a:r>
            <a:r>
              <a:rPr b="1" i="0" lang="en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P8</a:t>
            </a:r>
            <a:endParaRPr b="1" i="0" sz="2400" u="none" cap="none" strike="noStrik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echo改為</a:t>
            </a:r>
            <a:r>
              <a:rPr b="1" i="0" lang="en" sz="24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b="1" i="0" lang="en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P15</a:t>
            </a:r>
            <a:endParaRPr b="1" i="0" sz="2400" u="none" cap="none" strike="noStrik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unit改為 </a:t>
            </a:r>
            <a:r>
              <a:rPr b="1" i="0" lang="en" sz="2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cm</a:t>
            </a:r>
            <a:endParaRPr b="1" i="0" sz="2400" u="none" cap="none" strike="noStrik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1" name="Google Shape;54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9575" y="749263"/>
            <a:ext cx="5623200" cy="377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585225" y="2707300"/>
            <a:ext cx="1472400" cy="25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16"/>
          <p:cNvSpPr/>
          <p:nvPr/>
        </p:nvSpPr>
        <p:spPr>
          <a:xfrm>
            <a:off x="343425" y="611025"/>
            <a:ext cx="5851800" cy="29046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6"/>
          <p:cNvSpPr txBox="1"/>
          <p:nvPr/>
        </p:nvSpPr>
        <p:spPr>
          <a:xfrm>
            <a:off x="936750" y="1713550"/>
            <a:ext cx="4993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1" i="0" lang="en" sz="3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小朋友~你們知道掃地機器人為什麼不會碰到牆壁嗎？</a:t>
            </a:r>
            <a:endParaRPr b="1" baseline="-2500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2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7" name="Google Shape;547;p52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2"/>
          <p:cNvSpPr txBox="1"/>
          <p:nvPr/>
        </p:nvSpPr>
        <p:spPr>
          <a:xfrm>
            <a:off x="76200" y="2340900"/>
            <a:ext cx="31770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9" name="Google Shape;54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3650" y="682100"/>
            <a:ext cx="5586000" cy="3779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3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5" name="Google Shape;555;p53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53"/>
          <p:cNvSpPr txBox="1"/>
          <p:nvPr/>
        </p:nvSpPr>
        <p:spPr>
          <a:xfrm>
            <a:off x="19500" y="1436925"/>
            <a:ext cx="3177000" cy="178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點選</a:t>
            </a:r>
            <a:r>
              <a:rPr b="1" i="0" lang="en" sz="2600" u="none" cap="none" strike="noStrike">
                <a:solidFill>
                  <a:srgbClr val="00AC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</a:t>
            </a:r>
            <a:endParaRPr b="1" i="0" sz="3000" u="none" cap="none" strike="noStrike">
              <a:solidFill>
                <a:srgbClr val="00ACC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將</a:t>
            </a:r>
            <a:r>
              <a:rPr b="1" i="0" lang="en" sz="2600" u="none" cap="none" strike="noStrike">
                <a:solidFill>
                  <a:srgbClr val="00AC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暫停100毫秒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拖至</a:t>
            </a:r>
            <a:r>
              <a:rPr b="1" i="0" lang="en" sz="2600" u="none" cap="none" strike="noStrike">
                <a:solidFill>
                  <a:srgbClr val="3C78D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57" name="Google Shape;55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8400" y="773000"/>
            <a:ext cx="5623199" cy="37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4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5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4" name="Google Shape;564;p54"/>
          <p:cNvSpPr txBox="1"/>
          <p:nvPr/>
        </p:nvSpPr>
        <p:spPr>
          <a:xfrm>
            <a:off x="46800" y="1972900"/>
            <a:ext cx="3093000" cy="166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1.將</a:t>
            </a:r>
            <a:r>
              <a:rPr b="1" i="0" lang="en" sz="2600" u="none" cap="none" strike="noStrike">
                <a:solidFill>
                  <a:srgbClr val="00AC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暫停100毫秒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改為</a:t>
            </a:r>
            <a:r>
              <a:rPr b="1" i="0" lang="en" sz="2600" u="none" cap="none" strike="noStrike">
                <a:solidFill>
                  <a:srgbClr val="00ACC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1000毫秒</a:t>
            </a:r>
            <a:endParaRPr b="1" i="0" sz="2600" u="none" cap="none" strike="noStrike">
              <a:solidFill>
                <a:srgbClr val="00ACC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2.程式完成，如右圖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65" name="Google Shape;56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4500" y="557663"/>
            <a:ext cx="5684700" cy="4028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55"/>
          <p:cNvSpPr txBox="1"/>
          <p:nvPr/>
        </p:nvSpPr>
        <p:spPr>
          <a:xfrm>
            <a:off x="537375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程式部份完成，將microb:bit連接電腦</a:t>
            </a:r>
            <a:endParaRPr b="1" i="0" sz="36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7" name="Google Shape;577;p56"/>
          <p:cNvPicPr preferRelativeResize="0"/>
          <p:nvPr/>
        </p:nvPicPr>
        <p:blipFill rotWithShape="1">
          <a:blip r:embed="rId3">
            <a:alphaModFix/>
          </a:blip>
          <a:srcRect b="22051" l="15383" r="0" t="25951"/>
          <a:stretch/>
        </p:blipFill>
        <p:spPr>
          <a:xfrm>
            <a:off x="3943025" y="671825"/>
            <a:ext cx="4637697" cy="37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6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6"/>
          <p:cNvSpPr txBox="1"/>
          <p:nvPr/>
        </p:nvSpPr>
        <p:spPr>
          <a:xfrm>
            <a:off x="38400" y="2021300"/>
            <a:ext cx="31392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將USB線頭的凸出部份，對準micro: bit插孔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7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5" name="Google Shape;585;p57"/>
          <p:cNvPicPr preferRelativeResize="0"/>
          <p:nvPr/>
        </p:nvPicPr>
        <p:blipFill rotWithShape="1">
          <a:blip r:embed="rId3">
            <a:alphaModFix/>
          </a:blip>
          <a:srcRect b="29420" l="0" r="0" t="14313"/>
          <a:stretch/>
        </p:blipFill>
        <p:spPr>
          <a:xfrm>
            <a:off x="4065275" y="877975"/>
            <a:ext cx="4515422" cy="3387545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57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7"/>
          <p:cNvSpPr txBox="1"/>
          <p:nvPr/>
        </p:nvSpPr>
        <p:spPr>
          <a:xfrm>
            <a:off x="38400" y="2021300"/>
            <a:ext cx="3139200" cy="49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對準後插入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8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3" name="Google Shape;593;p58"/>
          <p:cNvPicPr preferRelativeResize="0"/>
          <p:nvPr/>
        </p:nvPicPr>
        <p:blipFill rotWithShape="1">
          <a:blip r:embed="rId3">
            <a:alphaModFix/>
          </a:blip>
          <a:srcRect b="0" l="0" r="18253" t="16638"/>
          <a:stretch/>
        </p:blipFill>
        <p:spPr>
          <a:xfrm>
            <a:off x="3466050" y="554988"/>
            <a:ext cx="5273927" cy="40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8"/>
          <p:cNvSpPr/>
          <p:nvPr/>
        </p:nvSpPr>
        <p:spPr>
          <a:xfrm>
            <a:off x="0" y="0"/>
            <a:ext cx="32160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58"/>
          <p:cNvSpPr txBox="1"/>
          <p:nvPr/>
        </p:nvSpPr>
        <p:spPr>
          <a:xfrm>
            <a:off x="17550" y="1694550"/>
            <a:ext cx="3141900" cy="95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請將USB線的插頭</a:t>
            </a:r>
            <a:endParaRPr b="1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插入電腦的USB插槽</a:t>
            </a:r>
            <a:endParaRPr b="1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9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1" name="Google Shape;601;p59"/>
          <p:cNvSpPr/>
          <p:nvPr/>
        </p:nvSpPr>
        <p:spPr>
          <a:xfrm>
            <a:off x="0" y="0"/>
            <a:ext cx="33288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9"/>
          <p:cNvSpPr txBox="1"/>
          <p:nvPr/>
        </p:nvSpPr>
        <p:spPr>
          <a:xfrm>
            <a:off x="17550" y="1694550"/>
            <a:ext cx="3254700" cy="150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i="0" lang="en" sz="23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 b="1" i="0" sz="23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i="0" lang="en" sz="2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Connect device</a:t>
            </a: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進行配對</a:t>
            </a:r>
            <a:endParaRPr b="1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03" name="Google Shape;603;p59"/>
          <p:cNvPicPr preferRelativeResize="0"/>
          <p:nvPr/>
        </p:nvPicPr>
        <p:blipFill rotWithShape="1">
          <a:blip r:embed="rId3">
            <a:alphaModFix/>
          </a:blip>
          <a:srcRect b="91038" l="91293" r="2749" t="3642"/>
          <a:stretch/>
        </p:blipFill>
        <p:spPr>
          <a:xfrm>
            <a:off x="1687025" y="1779650"/>
            <a:ext cx="344025" cy="2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7000" y="348338"/>
            <a:ext cx="5095517" cy="444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0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0" name="Google Shape;61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9875" y="1241200"/>
            <a:ext cx="5455299" cy="285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0"/>
          <p:cNvSpPr/>
          <p:nvPr/>
        </p:nvSpPr>
        <p:spPr>
          <a:xfrm>
            <a:off x="0" y="0"/>
            <a:ext cx="33288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0"/>
          <p:cNvSpPr txBox="1"/>
          <p:nvPr/>
        </p:nvSpPr>
        <p:spPr>
          <a:xfrm>
            <a:off x="17550" y="1694550"/>
            <a:ext cx="32547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i="0" lang="en" sz="2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</a:t>
            </a:r>
            <a:endParaRPr b="1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1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8" name="Google Shape;61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1625" y="1128375"/>
            <a:ext cx="5350275" cy="309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1"/>
          <p:cNvSpPr/>
          <p:nvPr/>
        </p:nvSpPr>
        <p:spPr>
          <a:xfrm>
            <a:off x="0" y="0"/>
            <a:ext cx="33288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1"/>
          <p:cNvSpPr txBox="1"/>
          <p:nvPr/>
        </p:nvSpPr>
        <p:spPr>
          <a:xfrm>
            <a:off x="17550" y="1694550"/>
            <a:ext cx="3254700" cy="52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i="0" lang="en" sz="2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</a:t>
            </a:r>
            <a:endParaRPr b="1" i="0" sz="20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p17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345200" y="2172425"/>
            <a:ext cx="1472400" cy="25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/>
          <p:nvPr/>
        </p:nvSpPr>
        <p:spPr>
          <a:xfrm>
            <a:off x="1372425" y="817900"/>
            <a:ext cx="4653600" cy="26331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936750" y="1713550"/>
            <a:ext cx="4993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那是因為裝了</a:t>
            </a:r>
            <a:endParaRPr b="1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超音波感測器</a:t>
            </a:r>
            <a:endParaRPr b="1" baseline="-2500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2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6" name="Google Shape;62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4975" y="556725"/>
            <a:ext cx="4410075" cy="4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2"/>
          <p:cNvSpPr/>
          <p:nvPr/>
        </p:nvSpPr>
        <p:spPr>
          <a:xfrm>
            <a:off x="0" y="0"/>
            <a:ext cx="33288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2"/>
          <p:cNvSpPr txBox="1"/>
          <p:nvPr/>
        </p:nvSpPr>
        <p:spPr>
          <a:xfrm>
            <a:off x="37650" y="1504525"/>
            <a:ext cx="3253500" cy="10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i="0" lang="en" sz="23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BBC micro:bit</a:t>
            </a:r>
            <a:endParaRPr b="1" i="0" sz="2300" u="none" cap="none" strike="noStrik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i="0" lang="en" sz="22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3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4" name="Google Shape;63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6300" y="1485671"/>
            <a:ext cx="4687949" cy="26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63"/>
          <p:cNvSpPr/>
          <p:nvPr/>
        </p:nvSpPr>
        <p:spPr>
          <a:xfrm>
            <a:off x="0" y="0"/>
            <a:ext cx="33288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3"/>
          <p:cNvSpPr txBox="1"/>
          <p:nvPr/>
        </p:nvSpPr>
        <p:spPr>
          <a:xfrm>
            <a:off x="75225" y="2256750"/>
            <a:ext cx="32160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i="0" lang="en" sz="23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4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2" name="Google Shape;64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7225" y="412212"/>
            <a:ext cx="6063564" cy="43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4"/>
          <p:cNvSpPr/>
          <p:nvPr/>
        </p:nvSpPr>
        <p:spPr>
          <a:xfrm>
            <a:off x="0" y="0"/>
            <a:ext cx="27645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4"/>
          <p:cNvSpPr txBox="1"/>
          <p:nvPr/>
        </p:nvSpPr>
        <p:spPr>
          <a:xfrm>
            <a:off x="65850" y="1899450"/>
            <a:ext cx="26328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AutoNum type="arabicPeriod"/>
            </a:pPr>
            <a:r>
              <a:rPr b="0" i="0" lang="en" sz="18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i="0" lang="en" sz="23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5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0" name="Google Shape;650;p65"/>
          <p:cNvPicPr preferRelativeResize="0"/>
          <p:nvPr/>
        </p:nvPicPr>
        <p:blipFill rotWithShape="1">
          <a:blip r:embed="rId3">
            <a:alphaModFix/>
          </a:blip>
          <a:srcRect b="0" l="0" r="18098" t="0"/>
          <a:stretch/>
        </p:blipFill>
        <p:spPr>
          <a:xfrm>
            <a:off x="3435625" y="549500"/>
            <a:ext cx="5382985" cy="4164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65"/>
          <p:cNvSpPr/>
          <p:nvPr/>
        </p:nvSpPr>
        <p:spPr>
          <a:xfrm>
            <a:off x="0" y="0"/>
            <a:ext cx="32724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5"/>
          <p:cNvSpPr txBox="1"/>
          <p:nvPr/>
        </p:nvSpPr>
        <p:spPr>
          <a:xfrm>
            <a:off x="47000" y="2068675"/>
            <a:ext cx="31782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i="0" lang="en" sz="23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顯示系統監控 裝置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6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8" name="Google Shape;658;p66"/>
          <p:cNvSpPr/>
          <p:nvPr/>
        </p:nvSpPr>
        <p:spPr>
          <a:xfrm>
            <a:off x="0" y="0"/>
            <a:ext cx="3272400" cy="5143500"/>
          </a:xfrm>
          <a:prstGeom prst="rect">
            <a:avLst/>
          </a:prstGeom>
          <a:solidFill>
            <a:srgbClr val="65BB48">
              <a:alpha val="86666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 txBox="1"/>
          <p:nvPr/>
        </p:nvSpPr>
        <p:spPr>
          <a:xfrm>
            <a:off x="47000" y="2068675"/>
            <a:ext cx="3178200" cy="124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拿一張紙在超音波感測器前後移動，可以看到超音波偵測的數值變化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7150" y="660175"/>
            <a:ext cx="5566800" cy="3927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7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6" name="Google Shape;666;p67"/>
          <p:cNvSpPr/>
          <p:nvPr/>
        </p:nvSpPr>
        <p:spPr>
          <a:xfrm>
            <a:off x="812250" y="303350"/>
            <a:ext cx="5370000" cy="29997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Google Shape;667;p67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458725" y="1966875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7"/>
          <p:cNvSpPr txBox="1"/>
          <p:nvPr/>
        </p:nvSpPr>
        <p:spPr>
          <a:xfrm>
            <a:off x="1029000" y="1202900"/>
            <a:ext cx="4936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300"/>
              <a:t>小朋友，試試看超音波是否能偵測到物體的距離？</a:t>
            </a:r>
            <a:endParaRPr b="1" i="0" sz="2700" u="none" cap="none" strike="noStrike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68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4" name="Google Shape;674;p68"/>
          <p:cNvSpPr/>
          <p:nvPr/>
        </p:nvSpPr>
        <p:spPr>
          <a:xfrm>
            <a:off x="519150" y="590525"/>
            <a:ext cx="5803800" cy="33426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68"/>
          <p:cNvPicPr preferRelativeResize="0"/>
          <p:nvPr/>
        </p:nvPicPr>
        <p:blipFill rotWithShape="1">
          <a:blip r:embed="rId3">
            <a:alphaModFix/>
          </a:blip>
          <a:srcRect b="0" l="0" r="5437" t="0"/>
          <a:stretch/>
        </p:blipFill>
        <p:spPr>
          <a:xfrm>
            <a:off x="6458725" y="1966875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68"/>
          <p:cNvSpPr txBox="1"/>
          <p:nvPr/>
        </p:nvSpPr>
        <p:spPr>
          <a:xfrm>
            <a:off x="1029000" y="1202900"/>
            <a:ext cx="4936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300"/>
              <a:t>小朋友，恭喜你已經完成這一個單元，現在你已經可以使用超音波來偵測物體了！</a:t>
            </a:r>
            <a:endParaRPr b="1" i="0" sz="2700" u="none" cap="none" strike="noStrike">
              <a:solidFill>
                <a:srgbClr val="00000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" name="Google Shape;233;p18"/>
          <p:cNvSpPr txBox="1"/>
          <p:nvPr/>
        </p:nvSpPr>
        <p:spPr>
          <a:xfrm>
            <a:off x="1007538" y="297325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超音波</a:t>
            </a:r>
            <a:r>
              <a:rPr b="1" lang="en" sz="3200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介紹-</a:t>
            </a: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原理</a:t>
            </a:r>
            <a:endParaRPr b="1" i="0" sz="32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957300" y="1008050"/>
            <a:ext cx="72294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141414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超音波感測器有兩個探頭，一邊是傳送音波，另一邊是接收音波，藉由計算發出去到回來的時間差，來推測物體的距離到底是多遠。</a:t>
            </a:r>
            <a:endParaRPr b="0" i="0" sz="2200" u="none" cap="none" strike="noStrike">
              <a:solidFill>
                <a:srgbClr val="5E696C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35" name="Google Shape;235;p18"/>
          <p:cNvGrpSpPr/>
          <p:nvPr/>
        </p:nvGrpSpPr>
        <p:grpSpPr>
          <a:xfrm>
            <a:off x="2862325" y="2340900"/>
            <a:ext cx="4824800" cy="2501645"/>
            <a:chOff x="2862325" y="2340900"/>
            <a:chExt cx="4824800" cy="2501645"/>
          </a:xfrm>
        </p:grpSpPr>
        <p:cxnSp>
          <p:nvCxnSpPr>
            <p:cNvPr id="236" name="Google Shape;236;p18"/>
            <p:cNvCxnSpPr/>
            <p:nvPr/>
          </p:nvCxnSpPr>
          <p:spPr>
            <a:xfrm flipH="1">
              <a:off x="3825813" y="3720688"/>
              <a:ext cx="2272500" cy="548100"/>
            </a:xfrm>
            <a:prstGeom prst="straightConnector1">
              <a:avLst/>
            </a:prstGeom>
            <a:noFill/>
            <a:ln cap="flat" cmpd="sng" w="76200">
              <a:solidFill>
                <a:srgbClr val="00D1C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37" name="Google Shape;237;p18"/>
            <p:cNvCxnSpPr/>
            <p:nvPr/>
          </p:nvCxnSpPr>
          <p:spPr>
            <a:xfrm>
              <a:off x="3825813" y="3044650"/>
              <a:ext cx="2272500" cy="593400"/>
            </a:xfrm>
            <a:prstGeom prst="straightConnector1">
              <a:avLst/>
            </a:prstGeom>
            <a:noFill/>
            <a:ln cap="flat" cmpd="sng" w="76200">
              <a:solidFill>
                <a:srgbClr val="00ACC3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id="238" name="Google Shape;238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5400000">
              <a:off x="2408662" y="3327320"/>
              <a:ext cx="2176475" cy="853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8"/>
            <p:cNvSpPr txBox="1"/>
            <p:nvPr/>
          </p:nvSpPr>
          <p:spPr>
            <a:xfrm>
              <a:off x="4592463" y="2797550"/>
              <a:ext cx="739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傳送</a:t>
              </a:r>
              <a:endParaRPr b="1" i="0" sz="1800" u="none" cap="none" strike="noStrike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0" name="Google Shape;240;p18"/>
            <p:cNvSpPr txBox="1"/>
            <p:nvPr/>
          </p:nvSpPr>
          <p:spPr>
            <a:xfrm>
              <a:off x="4592463" y="4208750"/>
              <a:ext cx="739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接收</a:t>
              </a:r>
              <a:endParaRPr b="1" i="0" sz="1800" u="none" cap="none" strike="noStrike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1" name="Google Shape;241;p18"/>
            <p:cNvSpPr txBox="1"/>
            <p:nvPr/>
          </p:nvSpPr>
          <p:spPr>
            <a:xfrm>
              <a:off x="2862325" y="2340900"/>
              <a:ext cx="1371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HC-SR04</a:t>
              </a:r>
              <a:endParaRPr b="1" i="0" sz="1800" u="none" cap="none" strike="noStrike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2" name="Google Shape;242;p18"/>
            <p:cNvSpPr txBox="1"/>
            <p:nvPr/>
          </p:nvSpPr>
          <p:spPr>
            <a:xfrm>
              <a:off x="6624825" y="3554200"/>
              <a:ext cx="1062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" sz="1800" u="none" cap="none" strike="noStrike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物件</a:t>
              </a:r>
              <a:endParaRPr b="1" i="0" sz="1800" u="none" cap="none" strike="noStrike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6098325" y="3204263"/>
              <a:ext cx="526500" cy="1100100"/>
            </a:xfrm>
            <a:prstGeom prst="roundRect">
              <a:avLst>
                <a:gd fmla="val 16667" name="adj"/>
              </a:avLst>
            </a:prstGeom>
            <a:solidFill>
              <a:srgbClr val="BBCD00">
                <a:alpha val="86666"/>
              </a:srgbClr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19"/>
          <p:cNvSpPr txBox="1"/>
          <p:nvPr/>
        </p:nvSpPr>
        <p:spPr>
          <a:xfrm>
            <a:off x="1574100" y="4293275"/>
            <a:ext cx="6834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27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在生物上有蝙蝠利用超音波追蹤昆蟲</a:t>
            </a:r>
            <a:endParaRPr b="1" i="0" sz="27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0" name="Google Shape;25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4863" y="1271288"/>
            <a:ext cx="4703027" cy="28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9"/>
          <p:cNvSpPr txBox="1"/>
          <p:nvPr/>
        </p:nvSpPr>
        <p:spPr>
          <a:xfrm>
            <a:off x="7229325" y="3470525"/>
            <a:ext cx="102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ACC3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圖片來源</a:t>
            </a:r>
            <a:endParaRPr b="0" i="0" sz="1400" u="none" cap="none" strike="noStrike">
              <a:solidFill>
                <a:srgbClr val="00ACC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19"/>
          <p:cNvSpPr txBox="1"/>
          <p:nvPr/>
        </p:nvSpPr>
        <p:spPr>
          <a:xfrm>
            <a:off x="1196950" y="239650"/>
            <a:ext cx="4906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超音波介紹-</a:t>
            </a:r>
            <a:r>
              <a:rPr b="1" lang="en" sz="3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生活中的例子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663" y="815700"/>
            <a:ext cx="7412824" cy="35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>
            <p:ph idx="12" type="sldNum"/>
          </p:nvPr>
        </p:nvSpPr>
        <p:spPr>
          <a:xfrm>
            <a:off x="8574825" y="4752000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20"/>
          <p:cNvSpPr txBox="1"/>
          <p:nvPr/>
        </p:nvSpPr>
        <p:spPr>
          <a:xfrm>
            <a:off x="1710700" y="4396550"/>
            <a:ext cx="6357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29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在生物上有海豚利用超音波來定位</a:t>
            </a:r>
            <a:endParaRPr b="1" i="0" sz="29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0" name="Google Shape;260;p20"/>
          <p:cNvSpPr txBox="1"/>
          <p:nvPr/>
        </p:nvSpPr>
        <p:spPr>
          <a:xfrm>
            <a:off x="7129900" y="895225"/>
            <a:ext cx="9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D1C6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圖片來源</a:t>
            </a:r>
            <a:endParaRPr b="0" i="0" sz="1400" u="none" cap="none" strike="noStrike">
              <a:solidFill>
                <a:srgbClr val="00D1C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1196950" y="239650"/>
            <a:ext cx="4906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超音波介紹-生活中的例子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idx="12" type="sldNum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21"/>
          <p:cNvSpPr txBox="1"/>
          <p:nvPr/>
        </p:nvSpPr>
        <p:spPr>
          <a:xfrm>
            <a:off x="1176800" y="391350"/>
            <a:ext cx="46248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超音波</a:t>
            </a:r>
            <a:r>
              <a:rPr b="1" lang="en" sz="3200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介紹-</a:t>
            </a:r>
            <a:r>
              <a:rPr b="1" i="0" lang="en" sz="3200" u="none" cap="none" strike="noStrike">
                <a:solidFill>
                  <a:srgbClr val="00D1C6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注意事項</a:t>
            </a:r>
            <a:endParaRPr b="1" i="0" sz="3200" u="none" cap="none" strike="noStrike">
              <a:solidFill>
                <a:srgbClr val="00D1C6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8" name="Google Shape;268;p21"/>
          <p:cNvSpPr txBox="1"/>
          <p:nvPr/>
        </p:nvSpPr>
        <p:spPr>
          <a:xfrm>
            <a:off x="762400" y="10823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5E696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1.超音波感測器距離測量物體不可以太近，需</a:t>
            </a:r>
            <a:r>
              <a:rPr b="1" i="0" lang="en" sz="2400" u="none" cap="none" strike="noStrike">
                <a:solidFill>
                  <a:srgbClr val="ED4A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大於2公分</a:t>
            </a:r>
            <a:endParaRPr b="1" i="0" sz="2400" u="none" cap="none" strike="noStrike">
              <a:solidFill>
                <a:srgbClr val="ED4A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5E696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9" name="Google Shape;269;p21"/>
          <p:cNvSpPr txBox="1"/>
          <p:nvPr/>
        </p:nvSpPr>
        <p:spPr>
          <a:xfrm>
            <a:off x="1307750" y="4125425"/>
            <a:ext cx="71079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rgbClr val="ED4A00"/>
                </a:solidFill>
                <a:latin typeface="Lato"/>
                <a:ea typeface="Lato"/>
                <a:cs typeface="Lato"/>
                <a:sym typeface="Lato"/>
              </a:rPr>
              <a:t>距離太近沒辦法反彈</a:t>
            </a:r>
            <a:r>
              <a:rPr b="1" i="0" lang="en" sz="2200" u="none" cap="none" strike="noStrike">
                <a:solidFill>
                  <a:srgbClr val="5E696C"/>
                </a:solidFill>
                <a:latin typeface="Lato"/>
                <a:ea typeface="Lato"/>
                <a:cs typeface="Lato"/>
                <a:sym typeface="Lato"/>
              </a:rPr>
              <a:t>，超音波根本聽不到回傳的訊號，就會感測錯誤</a:t>
            </a:r>
            <a:endParaRPr b="1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0" name="Google Shape;270;p21"/>
          <p:cNvPicPr preferRelativeResize="0"/>
          <p:nvPr/>
        </p:nvPicPr>
        <p:blipFill rotWithShape="1">
          <a:blip r:embed="rId3">
            <a:alphaModFix/>
          </a:blip>
          <a:srcRect b="15741" l="12483" r="12272" t="38013"/>
          <a:stretch/>
        </p:blipFill>
        <p:spPr>
          <a:xfrm>
            <a:off x="1920313" y="1821650"/>
            <a:ext cx="5303375" cy="230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