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Nixie One"/>
      <p:regular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Varela Round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NixieOne-regular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schemas.openxmlformats.org/officeDocument/2006/relationships/font" Target="fonts/VarelaRound-regular.fnt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f6f5577b0_0_3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0f6f5577b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f6f5577b0_0_3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0f6f5577b0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f6f5577b0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10f6f5577b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f6f5577b0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10f6f5577b0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f6f5577b0_0_3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0f6f5577b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a7081a94c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0a7081a94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f6f5577b0_0_4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0f6f5577b0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c8883b0ac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10c8883b0a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f6f5577b0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10f6f5577b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f6f5577b0_0_4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0f6f5577b0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ada1c8157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0ada1c81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f6f5577b0_0_4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0f6f5577b0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f6f5577b0_0_5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10f6f5577b0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f6f5577b0_0_4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0f6f5577b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f6f5577b0_0_5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10f6f5577b0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c8883b0ac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10c8883b0a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c8883b0ac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10c8883b0a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a7081a94c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a7081a94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ee1f5a66d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0ee1f5a66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a7081a94c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0a7081a94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a7081a94c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10a7081a94c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a7081a94c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0a7081a94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a7081a94c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0a7081a94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a7081a94c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0a7081a94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7" name="Google Shape;157;p11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76" name="Google Shape;176;p12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47" name="Google Shape;47;p4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2" name="Google Shape;72;p6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96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7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8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8" name="Google Shape;118;p9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9" name="Google Shape;119;p9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0" name="Google Shape;140;p10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0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6.xml"/><Relationship Id="rId5" Type="http://schemas.openxmlformats.org/officeDocument/2006/relationships/slide" Target="/ppt/slides/slide16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DioL4yvss2pWURmqmW0PlgmDbrRwHil7/view" TargetMode="External"/><Relationship Id="rId4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1779375" y="1524425"/>
            <a:ext cx="5368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掃地機器人 </a:t>
            </a: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單元五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2255400" y="30278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設計：陳願慈、胡敬依、</a:t>
            </a:r>
            <a:r>
              <a:rPr b="1" lang="e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b="27826" l="0" r="0" t="10460"/>
          <a:stretch/>
        </p:blipFill>
        <p:spPr>
          <a:xfrm>
            <a:off x="1608125" y="1974975"/>
            <a:ext cx="5927751" cy="27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1435125" y="494850"/>
            <a:ext cx="651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將垃圾收集盒與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掃地機器人車體組裝，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  完成如圖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idx="12" type="sldNum"/>
          </p:nvPr>
        </p:nvSpPr>
        <p:spPr>
          <a:xfrm>
            <a:off x="85877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 b="4545" l="8240" r="11367" t="17353"/>
          <a:stretch/>
        </p:blipFill>
        <p:spPr>
          <a:xfrm>
            <a:off x="2311562" y="1213525"/>
            <a:ext cx="4765526" cy="347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1435125" y="494850"/>
            <a:ext cx="651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準備吸管、塑膠片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24"/>
          <p:cNvPicPr preferRelativeResize="0"/>
          <p:nvPr/>
        </p:nvPicPr>
        <p:blipFill rotWithShape="1">
          <a:blip r:embed="rId3">
            <a:alphaModFix/>
          </a:blip>
          <a:srcRect b="14677" l="0" r="0" t="6872"/>
          <a:stretch/>
        </p:blipFill>
        <p:spPr>
          <a:xfrm>
            <a:off x="3833400" y="1224500"/>
            <a:ext cx="3629850" cy="37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/>
        </p:nvSpPr>
        <p:spPr>
          <a:xfrm>
            <a:off x="1111950" y="472925"/>
            <a:ext cx="68253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.將吸管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裁半(約5.2cm)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、塑膠片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剪成4塊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  並剪出細條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7" name="Google Shape;287;p24"/>
          <p:cNvGrpSpPr/>
          <p:nvPr/>
        </p:nvGrpSpPr>
        <p:grpSpPr>
          <a:xfrm>
            <a:off x="1169750" y="2413175"/>
            <a:ext cx="1446000" cy="1051800"/>
            <a:chOff x="1188825" y="2396725"/>
            <a:chExt cx="1446000" cy="1051800"/>
          </a:xfrm>
        </p:grpSpPr>
        <p:sp>
          <p:nvSpPr>
            <p:cNvPr id="288" name="Google Shape;288;p24"/>
            <p:cNvSpPr/>
            <p:nvPr/>
          </p:nvSpPr>
          <p:spPr>
            <a:xfrm>
              <a:off x="1188825" y="2396725"/>
              <a:ext cx="1446000" cy="1051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" name="Google Shape;289;p24"/>
            <p:cNvCxnSpPr/>
            <p:nvPr/>
          </p:nvCxnSpPr>
          <p:spPr>
            <a:xfrm>
              <a:off x="1369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24"/>
            <p:cNvCxnSpPr/>
            <p:nvPr/>
          </p:nvCxnSpPr>
          <p:spPr>
            <a:xfrm>
              <a:off x="1521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24"/>
            <p:cNvCxnSpPr/>
            <p:nvPr/>
          </p:nvCxnSpPr>
          <p:spPr>
            <a:xfrm>
              <a:off x="1674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24"/>
            <p:cNvCxnSpPr/>
            <p:nvPr/>
          </p:nvCxnSpPr>
          <p:spPr>
            <a:xfrm>
              <a:off x="18267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24"/>
            <p:cNvCxnSpPr/>
            <p:nvPr/>
          </p:nvCxnSpPr>
          <p:spPr>
            <a:xfrm>
              <a:off x="19791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24"/>
            <p:cNvCxnSpPr/>
            <p:nvPr/>
          </p:nvCxnSpPr>
          <p:spPr>
            <a:xfrm>
              <a:off x="2131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24"/>
            <p:cNvCxnSpPr/>
            <p:nvPr/>
          </p:nvCxnSpPr>
          <p:spPr>
            <a:xfrm>
              <a:off x="2283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4"/>
            <p:cNvCxnSpPr/>
            <p:nvPr/>
          </p:nvCxnSpPr>
          <p:spPr>
            <a:xfrm>
              <a:off x="2436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97" name="Google Shape;297;p24"/>
          <p:cNvCxnSpPr/>
          <p:nvPr/>
        </p:nvCxnSpPr>
        <p:spPr>
          <a:xfrm flipH="1">
            <a:off x="1851700" y="2095450"/>
            <a:ext cx="27300" cy="46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24"/>
          <p:cNvSpPr txBox="1"/>
          <p:nvPr/>
        </p:nvSpPr>
        <p:spPr>
          <a:xfrm>
            <a:off x="1292900" y="1794175"/>
            <a:ext cx="128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前端不剪斷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854450" y="3555300"/>
            <a:ext cx="216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塑膠片</a:t>
            </a: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長度與收集盒高度相同或多0.2~0.4cm之間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25"/>
          <p:cNvPicPr preferRelativeResize="0"/>
          <p:nvPr/>
        </p:nvPicPr>
        <p:blipFill rotWithShape="1">
          <a:blip r:embed="rId3">
            <a:alphaModFix/>
          </a:blip>
          <a:srcRect b="10352" l="3161" r="16998" t="21897"/>
          <a:stretch/>
        </p:blipFill>
        <p:spPr>
          <a:xfrm>
            <a:off x="3494900" y="1432725"/>
            <a:ext cx="4732699" cy="3012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5"/>
          <p:cNvGrpSpPr/>
          <p:nvPr/>
        </p:nvGrpSpPr>
        <p:grpSpPr>
          <a:xfrm>
            <a:off x="1169750" y="2413175"/>
            <a:ext cx="1446000" cy="1051800"/>
            <a:chOff x="1188825" y="2396725"/>
            <a:chExt cx="1446000" cy="1051800"/>
          </a:xfrm>
        </p:grpSpPr>
        <p:sp>
          <p:nvSpPr>
            <p:cNvPr id="307" name="Google Shape;307;p25"/>
            <p:cNvSpPr/>
            <p:nvPr/>
          </p:nvSpPr>
          <p:spPr>
            <a:xfrm>
              <a:off x="1188825" y="2396725"/>
              <a:ext cx="1446000" cy="1051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8" name="Google Shape;308;p25"/>
            <p:cNvCxnSpPr/>
            <p:nvPr/>
          </p:nvCxnSpPr>
          <p:spPr>
            <a:xfrm>
              <a:off x="1369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25"/>
            <p:cNvCxnSpPr/>
            <p:nvPr/>
          </p:nvCxnSpPr>
          <p:spPr>
            <a:xfrm>
              <a:off x="1521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25"/>
            <p:cNvCxnSpPr/>
            <p:nvPr/>
          </p:nvCxnSpPr>
          <p:spPr>
            <a:xfrm>
              <a:off x="1674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5"/>
            <p:cNvCxnSpPr/>
            <p:nvPr/>
          </p:nvCxnSpPr>
          <p:spPr>
            <a:xfrm>
              <a:off x="18267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25"/>
            <p:cNvCxnSpPr/>
            <p:nvPr/>
          </p:nvCxnSpPr>
          <p:spPr>
            <a:xfrm>
              <a:off x="19791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25"/>
            <p:cNvCxnSpPr/>
            <p:nvPr/>
          </p:nvCxnSpPr>
          <p:spPr>
            <a:xfrm>
              <a:off x="2131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25"/>
            <p:cNvCxnSpPr/>
            <p:nvPr/>
          </p:nvCxnSpPr>
          <p:spPr>
            <a:xfrm>
              <a:off x="2283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25"/>
            <p:cNvCxnSpPr/>
            <p:nvPr/>
          </p:nvCxnSpPr>
          <p:spPr>
            <a:xfrm>
              <a:off x="2436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16" name="Google Shape;316;p25"/>
          <p:cNvSpPr/>
          <p:nvPr/>
        </p:nvSpPr>
        <p:spPr>
          <a:xfrm>
            <a:off x="1169750" y="2413175"/>
            <a:ext cx="2010300" cy="14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5"/>
          <p:cNvGrpSpPr/>
          <p:nvPr/>
        </p:nvGrpSpPr>
        <p:grpSpPr>
          <a:xfrm flipH="1" rot="10800000">
            <a:off x="1169750" y="1503875"/>
            <a:ext cx="1446000" cy="1051800"/>
            <a:chOff x="1188825" y="2396725"/>
            <a:chExt cx="1446000" cy="1051800"/>
          </a:xfrm>
        </p:grpSpPr>
        <p:sp>
          <p:nvSpPr>
            <p:cNvPr id="318" name="Google Shape;318;p25"/>
            <p:cNvSpPr/>
            <p:nvPr/>
          </p:nvSpPr>
          <p:spPr>
            <a:xfrm>
              <a:off x="1188825" y="2396725"/>
              <a:ext cx="1446000" cy="1051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9" name="Google Shape;319;p25"/>
            <p:cNvCxnSpPr/>
            <p:nvPr/>
          </p:nvCxnSpPr>
          <p:spPr>
            <a:xfrm>
              <a:off x="1369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5"/>
            <p:cNvCxnSpPr/>
            <p:nvPr/>
          </p:nvCxnSpPr>
          <p:spPr>
            <a:xfrm>
              <a:off x="1521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25"/>
            <p:cNvCxnSpPr/>
            <p:nvPr/>
          </p:nvCxnSpPr>
          <p:spPr>
            <a:xfrm>
              <a:off x="1674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25"/>
            <p:cNvCxnSpPr/>
            <p:nvPr/>
          </p:nvCxnSpPr>
          <p:spPr>
            <a:xfrm>
              <a:off x="18267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25"/>
            <p:cNvCxnSpPr/>
            <p:nvPr/>
          </p:nvCxnSpPr>
          <p:spPr>
            <a:xfrm>
              <a:off x="19791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5"/>
            <p:cNvCxnSpPr/>
            <p:nvPr/>
          </p:nvCxnSpPr>
          <p:spPr>
            <a:xfrm>
              <a:off x="21315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5"/>
            <p:cNvCxnSpPr/>
            <p:nvPr/>
          </p:nvCxnSpPr>
          <p:spPr>
            <a:xfrm>
              <a:off x="22839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5"/>
            <p:cNvCxnSpPr/>
            <p:nvPr/>
          </p:nvCxnSpPr>
          <p:spPr>
            <a:xfrm>
              <a:off x="2436375" y="2621300"/>
              <a:ext cx="0" cy="82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27" name="Google Shape;327;p25"/>
          <p:cNvSpPr txBox="1"/>
          <p:nvPr/>
        </p:nvSpPr>
        <p:spPr>
          <a:xfrm>
            <a:off x="1128400" y="483875"/>
            <a:ext cx="68253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.將吸管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前後黏上2片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塑膠片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，如圖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2229575" y="4231725"/>
            <a:ext cx="290400" cy="27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9" name="Google Shape;329;p25"/>
          <p:cNvCxnSpPr/>
          <p:nvPr/>
        </p:nvCxnSpPr>
        <p:spPr>
          <a:xfrm>
            <a:off x="2443300" y="4231725"/>
            <a:ext cx="427200" cy="4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5"/>
          <p:cNvCxnSpPr/>
          <p:nvPr/>
        </p:nvCxnSpPr>
        <p:spPr>
          <a:xfrm rot="10800000">
            <a:off x="1813403" y="4050978"/>
            <a:ext cx="536700" cy="4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25"/>
          <p:cNvCxnSpPr/>
          <p:nvPr/>
        </p:nvCxnSpPr>
        <p:spPr>
          <a:xfrm flipH="1">
            <a:off x="2339225" y="3766250"/>
            <a:ext cx="27300" cy="46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25"/>
          <p:cNvSpPr txBox="1"/>
          <p:nvPr/>
        </p:nvSpPr>
        <p:spPr>
          <a:xfrm>
            <a:off x="2089450" y="3464975"/>
            <a:ext cx="60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吸管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33" name="Google Shape;333;p25"/>
          <p:cNvCxnSpPr/>
          <p:nvPr/>
        </p:nvCxnSpPr>
        <p:spPr>
          <a:xfrm flipH="1">
            <a:off x="2673175" y="4067525"/>
            <a:ext cx="273000" cy="3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25"/>
          <p:cNvSpPr txBox="1"/>
          <p:nvPr/>
        </p:nvSpPr>
        <p:spPr>
          <a:xfrm>
            <a:off x="2669100" y="3766250"/>
            <a:ext cx="8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塑膠片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35" name="Google Shape;335;p25"/>
          <p:cNvCxnSpPr/>
          <p:nvPr/>
        </p:nvCxnSpPr>
        <p:spPr>
          <a:xfrm flipH="1">
            <a:off x="2524050" y="1854450"/>
            <a:ext cx="273000" cy="3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25"/>
          <p:cNvSpPr txBox="1"/>
          <p:nvPr/>
        </p:nvSpPr>
        <p:spPr>
          <a:xfrm>
            <a:off x="2519975" y="1553175"/>
            <a:ext cx="8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塑膠片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37" name="Google Shape;337;p25"/>
          <p:cNvCxnSpPr/>
          <p:nvPr/>
        </p:nvCxnSpPr>
        <p:spPr>
          <a:xfrm flipH="1" rot="10800000">
            <a:off x="1804100" y="4299825"/>
            <a:ext cx="177300" cy="30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8" name="Google Shape;338;p25"/>
          <p:cNvSpPr txBox="1"/>
          <p:nvPr/>
        </p:nvSpPr>
        <p:spPr>
          <a:xfrm>
            <a:off x="1403675" y="4582575"/>
            <a:ext cx="8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塑膠片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39" name="Google Shape;339;p25"/>
          <p:cNvCxnSpPr/>
          <p:nvPr/>
        </p:nvCxnSpPr>
        <p:spPr>
          <a:xfrm flipH="1" rot="10800000">
            <a:off x="1233475" y="3296450"/>
            <a:ext cx="177300" cy="30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0" name="Google Shape;340;p25"/>
          <p:cNvSpPr txBox="1"/>
          <p:nvPr/>
        </p:nvSpPr>
        <p:spPr>
          <a:xfrm>
            <a:off x="833050" y="3579200"/>
            <a:ext cx="8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塑膠片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1" name="Google Shape;341;p25"/>
          <p:cNvCxnSpPr/>
          <p:nvPr/>
        </p:nvCxnSpPr>
        <p:spPr>
          <a:xfrm>
            <a:off x="796250" y="2476013"/>
            <a:ext cx="373500" cy="16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2" name="Google Shape;342;p25"/>
          <p:cNvSpPr txBox="1"/>
          <p:nvPr/>
        </p:nvSpPr>
        <p:spPr>
          <a:xfrm>
            <a:off x="351150" y="2166438"/>
            <a:ext cx="60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吸管</a:t>
            </a:r>
            <a:endParaRPr b="1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/>
          <p:nvPr>
            <p:ph idx="12" type="sldNum"/>
          </p:nvPr>
        </p:nvSpPr>
        <p:spPr>
          <a:xfrm>
            <a:off x="85876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 b="20375" l="0" r="0" t="8006"/>
          <a:stretch/>
        </p:blipFill>
        <p:spPr>
          <a:xfrm>
            <a:off x="611675" y="1755850"/>
            <a:ext cx="5199601" cy="27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100" y="1560175"/>
            <a:ext cx="2486500" cy="186529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/>
        </p:nvSpPr>
        <p:spPr>
          <a:xfrm>
            <a:off x="1128400" y="483875"/>
            <a:ext cx="68253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.將吸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管與TT馬達黏起來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，如圖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1" name="Google Shape;351;p26"/>
          <p:cNvCxnSpPr/>
          <p:nvPr/>
        </p:nvCxnSpPr>
        <p:spPr>
          <a:xfrm flipH="1">
            <a:off x="4421390" y="2761100"/>
            <a:ext cx="759900" cy="69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608200" y="895825"/>
            <a:ext cx="5685900" cy="24870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27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7"/>
          <p:cNvSpPr txBox="1"/>
          <p:nvPr/>
        </p:nvSpPr>
        <p:spPr>
          <a:xfrm>
            <a:off x="1150625" y="1258875"/>
            <a:ext cx="475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小朋友~掃地機器人</a:t>
            </a:r>
            <a:r>
              <a:rPr b="1" lang="en" sz="3200"/>
              <a:t>組裝完成後，可以試試看掃地機器人是否能掃地囉！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28"/>
          <p:cNvSpPr/>
          <p:nvPr/>
        </p:nvSpPr>
        <p:spPr>
          <a:xfrm>
            <a:off x="553400" y="402825"/>
            <a:ext cx="5685900" cy="35223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28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8"/>
          <p:cNvSpPr txBox="1"/>
          <p:nvPr/>
        </p:nvSpPr>
        <p:spPr>
          <a:xfrm>
            <a:off x="1254750" y="873100"/>
            <a:ext cx="4579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小朋友~掃地機器人可以清潔垃圾後，我們可以在啟動時加上音效，提醒我們掃地機器人要開始掃地囉！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/>
          <p:nvPr>
            <p:ph type="ctrTitle"/>
          </p:nvPr>
        </p:nvSpPr>
        <p:spPr>
          <a:xfrm>
            <a:off x="1820775" y="606725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300">
                <a:solidFill>
                  <a:srgbClr val="00D1C6"/>
                </a:solidFill>
              </a:rPr>
              <a:t>程式撰寫</a:t>
            </a:r>
            <a:endParaRPr b="1" sz="4300">
              <a:solidFill>
                <a:srgbClr val="00D1C6"/>
              </a:solidFill>
            </a:endParaRPr>
          </a:p>
        </p:txBody>
      </p:sp>
      <p:sp>
        <p:nvSpPr>
          <p:cNvPr id="373" name="Google Shape;373;p2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29"/>
          <p:cNvSpPr/>
          <p:nvPr/>
        </p:nvSpPr>
        <p:spPr>
          <a:xfrm>
            <a:off x="-2625" y="2385250"/>
            <a:ext cx="9144000" cy="1159800"/>
          </a:xfrm>
          <a:prstGeom prst="rect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1031750" y="2626600"/>
            <a:ext cx="73062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使掃地機器人</a:t>
            </a: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開啟開關時播放音樂</a:t>
            </a:r>
            <a:endParaRPr b="1"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1" name="Google Shape;381;p30"/>
          <p:cNvPicPr preferRelativeResize="0"/>
          <p:nvPr/>
        </p:nvPicPr>
        <p:blipFill rotWithShape="1">
          <a:blip r:embed="rId3">
            <a:alphaModFix/>
          </a:blip>
          <a:srcRect b="0" l="0" r="6968" t="0"/>
          <a:stretch/>
        </p:blipFill>
        <p:spPr>
          <a:xfrm>
            <a:off x="3304050" y="763563"/>
            <a:ext cx="5774201" cy="388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47000" y="2068675"/>
            <a:ext cx="3168900" cy="12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音效</a:t>
            </a:r>
            <a:endParaRPr sz="1800">
              <a:solidFill>
                <a:srgbClr val="ED4A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演奏音階...持續..拍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當啟動時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800" y="979525"/>
            <a:ext cx="5191125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79850" y="2019375"/>
            <a:ext cx="31689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1.點選積木中的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演奏音階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...拍，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依照樂譜做調整及修改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1190200" y="1108050"/>
            <a:ext cx="7005000" cy="2724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單元五</a:t>
            </a:r>
            <a:endParaRPr b="1"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組裝掃地機器人的刷子與垃圾收集盒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撰寫程式-使掃地機器人開啟開關時播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放音樂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776425" y="105725"/>
            <a:ext cx="140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7" name="Google Shape;397;p32"/>
          <p:cNvGrpSpPr/>
          <p:nvPr/>
        </p:nvGrpSpPr>
        <p:grpSpPr>
          <a:xfrm>
            <a:off x="3392150" y="717850"/>
            <a:ext cx="4912099" cy="3796650"/>
            <a:chOff x="2718425" y="1150575"/>
            <a:chExt cx="4912099" cy="3796650"/>
          </a:xfrm>
        </p:grpSpPr>
        <p:pic>
          <p:nvPicPr>
            <p:cNvPr id="398" name="Google Shape;39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18425" y="1150575"/>
              <a:ext cx="2388400" cy="373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2"/>
            <p:cNvPicPr preferRelativeResize="0"/>
            <p:nvPr/>
          </p:nvPicPr>
          <p:blipFill rotWithShape="1">
            <a:blip r:embed="rId4">
              <a:alphaModFix/>
            </a:blip>
            <a:srcRect b="0" l="0" r="7278" t="0"/>
            <a:stretch/>
          </p:blipFill>
          <p:spPr>
            <a:xfrm>
              <a:off x="5031725" y="1188900"/>
              <a:ext cx="2598800" cy="3758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3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2"/>
          <p:cNvSpPr txBox="1"/>
          <p:nvPr/>
        </p:nvSpPr>
        <p:spPr>
          <a:xfrm>
            <a:off x="79850" y="2019375"/>
            <a:ext cx="31689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依照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樂譜-給愛麗絲，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排出的音樂積木如右圖。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0" y="0"/>
            <a:ext cx="2898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0" y="1856675"/>
            <a:ext cx="30267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icrosoft JhengHei"/>
              <a:buAutoNum type="arabicPeriod"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9" name="Google Shape;409;p33"/>
          <p:cNvPicPr preferRelativeResize="0"/>
          <p:nvPr/>
        </p:nvPicPr>
        <p:blipFill rotWithShape="1">
          <a:blip r:embed="rId3">
            <a:alphaModFix/>
          </a:blip>
          <a:srcRect b="-1020" l="0" r="46712" t="1020"/>
          <a:stretch/>
        </p:blipFill>
        <p:spPr>
          <a:xfrm>
            <a:off x="4212600" y="190750"/>
            <a:ext cx="26894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1013525" y="1388825"/>
            <a:ext cx="5225700" cy="17091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4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4"/>
          <p:cNvSpPr txBox="1"/>
          <p:nvPr/>
        </p:nvSpPr>
        <p:spPr>
          <a:xfrm>
            <a:off x="1419100" y="1683800"/>
            <a:ext cx="4579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小朋友~掃地機器人</a:t>
            </a:r>
            <a:r>
              <a:rPr b="1" lang="en" sz="3200"/>
              <a:t>完成了，看快來試試看吧</a:t>
            </a:r>
            <a:r>
              <a:rPr lang="en" sz="3200">
                <a:latin typeface="Varela Round"/>
                <a:ea typeface="Varela Round"/>
                <a:cs typeface="Varela Round"/>
                <a:sym typeface="Varela Round"/>
              </a:rPr>
              <a:t>！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3" name="Google Shape;423;p35" title="VID_2022012318053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25" y="450275"/>
            <a:ext cx="7471350" cy="41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6"/>
          <p:cNvSpPr/>
          <p:nvPr/>
        </p:nvSpPr>
        <p:spPr>
          <a:xfrm>
            <a:off x="1053675" y="1224950"/>
            <a:ext cx="5225700" cy="25800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36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6"/>
          <p:cNvSpPr txBox="1"/>
          <p:nvPr/>
        </p:nvSpPr>
        <p:spPr>
          <a:xfrm>
            <a:off x="1419100" y="1683800"/>
            <a:ext cx="482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</a:t>
            </a:r>
            <a:r>
              <a:rPr b="1" lang="en" sz="3200"/>
              <a:t>可以</a:t>
            </a:r>
            <a:r>
              <a:rPr b="1" lang="en" sz="3200"/>
              <a:t>試試看</a:t>
            </a:r>
            <a:r>
              <a:rPr b="1" lang="en" sz="3200"/>
              <a:t>別的樂譜，讓掃地機器人在打開開關時發出不同的音樂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2" name="Google Shape;432;p36"/>
          <p:cNvSpPr txBox="1"/>
          <p:nvPr/>
        </p:nvSpPr>
        <p:spPr>
          <a:xfrm>
            <a:off x="1288050" y="434975"/>
            <a:ext cx="189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牛刀小試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"/>
          <p:cNvSpPr txBox="1"/>
          <p:nvPr>
            <p:ph idx="12" type="sldNum"/>
          </p:nvPr>
        </p:nvSpPr>
        <p:spPr>
          <a:xfrm>
            <a:off x="85768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372850" y="806575"/>
            <a:ext cx="5693700" cy="31380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37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7"/>
          <p:cNvSpPr txBox="1"/>
          <p:nvPr/>
        </p:nvSpPr>
        <p:spPr>
          <a:xfrm>
            <a:off x="1086950" y="1346350"/>
            <a:ext cx="4843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</a:t>
            </a:r>
            <a:r>
              <a:rPr b="1" lang="en" sz="3200"/>
              <a:t>你們太厲害了，</a:t>
            </a:r>
            <a:r>
              <a:rPr b="1" lang="en" sz="3200"/>
              <a:t>掃地機器人</a:t>
            </a:r>
            <a:r>
              <a:rPr b="1" lang="en" sz="3200"/>
              <a:t>的單元全部完成了</a:t>
            </a:r>
            <a:r>
              <a:rPr b="1" lang="en" sz="3200"/>
              <a:t>，</a:t>
            </a:r>
            <a:r>
              <a:rPr b="1" lang="en" sz="3200"/>
              <a:t>接著</a:t>
            </a:r>
            <a:r>
              <a:rPr b="1" lang="en" sz="3200"/>
              <a:t>再試試看</a:t>
            </a:r>
            <a:r>
              <a:rPr b="1" lang="en" sz="3200"/>
              <a:t>其他主題</a:t>
            </a:r>
            <a:r>
              <a:rPr b="1" lang="en" sz="3200"/>
              <a:t>吧</a:t>
            </a:r>
            <a:r>
              <a:rPr lang="en" sz="3200">
                <a:latin typeface="Varela Round"/>
                <a:ea typeface="Varela Round"/>
                <a:cs typeface="Varela Round"/>
                <a:sym typeface="Varela Round"/>
              </a:rPr>
              <a:t>！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69375" y="159762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565775" y="337100"/>
            <a:ext cx="5936400" cy="31113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986375" y="824350"/>
            <a:ext cx="5236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小朋友~真</a:t>
            </a:r>
            <a:r>
              <a:rPr b="1" lang="en" sz="3200"/>
              <a:t>是太棒了，接下來我們要再加上掃地機器人的刷子、垃圾收集盒，讓掃地機器人可以清潔垃圾喔~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75500" y="2314013"/>
            <a:ext cx="9144000" cy="1159800"/>
          </a:xfrm>
          <a:prstGeom prst="rect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994400" y="2555375"/>
            <a:ext cx="73062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組裝掃地機器人的</a:t>
            </a: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刷子與垃圾收集盒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1319000" y="327975"/>
            <a:ext cx="6771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1.拿1個厚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紙板放上模板，依照模板裁剪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b="10983" l="0" r="5329" t="16278"/>
          <a:stretch/>
        </p:blipFill>
        <p:spPr>
          <a:xfrm>
            <a:off x="2491050" y="908775"/>
            <a:ext cx="4074274" cy="41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 b="22714" l="0" r="0" t="20458"/>
          <a:stretch/>
        </p:blipFill>
        <p:spPr>
          <a:xfrm>
            <a:off x="2381800" y="1399800"/>
            <a:ext cx="4295101" cy="325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1302575" y="514225"/>
            <a:ext cx="6771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模板裁剪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後，將其黏貼、組裝，如圖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idx="12" type="sldNum"/>
          </p:nvPr>
        </p:nvSpPr>
        <p:spPr>
          <a:xfrm>
            <a:off x="860417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1319000" y="327975"/>
            <a:ext cx="6771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將盒子前端黏上塑膠片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9" name="Google Shape;239;p19"/>
          <p:cNvGrpSpPr/>
          <p:nvPr/>
        </p:nvGrpSpPr>
        <p:grpSpPr>
          <a:xfrm>
            <a:off x="2950100" y="939550"/>
            <a:ext cx="3629850" cy="3812451"/>
            <a:chOff x="2846050" y="999850"/>
            <a:chExt cx="3629850" cy="3812451"/>
          </a:xfrm>
        </p:grpSpPr>
        <p:pic>
          <p:nvPicPr>
            <p:cNvPr id="240" name="Google Shape;240;p19"/>
            <p:cNvPicPr preferRelativeResize="0"/>
            <p:nvPr/>
          </p:nvPicPr>
          <p:blipFill rotWithShape="1">
            <a:blip r:embed="rId3">
              <a:alphaModFix/>
            </a:blip>
            <a:srcRect b="11849" l="0" r="0" t="9360"/>
            <a:stretch/>
          </p:blipFill>
          <p:spPr>
            <a:xfrm>
              <a:off x="2846050" y="999850"/>
              <a:ext cx="3629850" cy="38124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1" name="Google Shape;241;p19"/>
            <p:cNvCxnSpPr/>
            <p:nvPr/>
          </p:nvCxnSpPr>
          <p:spPr>
            <a:xfrm flipH="1">
              <a:off x="4721850" y="2922575"/>
              <a:ext cx="252000" cy="492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2" name="Google Shape;242;p19"/>
            <p:cNvSpPr/>
            <p:nvPr/>
          </p:nvSpPr>
          <p:spPr>
            <a:xfrm>
              <a:off x="3109525" y="3475750"/>
              <a:ext cx="3102900" cy="11448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idx="12" type="sldNum"/>
          </p:nvPr>
        </p:nvSpPr>
        <p:spPr>
          <a:xfrm>
            <a:off x="86096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1319000" y="327975"/>
            <a:ext cx="6771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.將盒子後端黏上塑膠片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017700" y="1012875"/>
            <a:ext cx="3286599" cy="4089551"/>
            <a:chOff x="3121725" y="826625"/>
            <a:chExt cx="3286599" cy="4089551"/>
          </a:xfrm>
        </p:grpSpPr>
        <p:pic>
          <p:nvPicPr>
            <p:cNvPr id="250" name="Google Shape;250;p20"/>
            <p:cNvPicPr preferRelativeResize="0"/>
            <p:nvPr/>
          </p:nvPicPr>
          <p:blipFill rotWithShape="1">
            <a:blip r:embed="rId3">
              <a:alphaModFix/>
            </a:blip>
            <a:srcRect b="18534" l="15243" r="5075" t="7088"/>
            <a:stretch/>
          </p:blipFill>
          <p:spPr>
            <a:xfrm>
              <a:off x="3121725" y="826625"/>
              <a:ext cx="3286599" cy="40895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1" name="Google Shape;251;p20"/>
            <p:cNvGrpSpPr/>
            <p:nvPr/>
          </p:nvGrpSpPr>
          <p:grpSpPr>
            <a:xfrm>
              <a:off x="3213575" y="2862275"/>
              <a:ext cx="3102900" cy="1697975"/>
              <a:chOff x="3109525" y="2922575"/>
              <a:chExt cx="3102900" cy="1697975"/>
            </a:xfrm>
          </p:grpSpPr>
          <p:cxnSp>
            <p:nvCxnSpPr>
              <p:cNvPr id="252" name="Google Shape;252;p20"/>
              <p:cNvCxnSpPr/>
              <p:nvPr/>
            </p:nvCxnSpPr>
            <p:spPr>
              <a:xfrm flipH="1">
                <a:off x="4721850" y="2922575"/>
                <a:ext cx="252000" cy="492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53" name="Google Shape;253;p20"/>
              <p:cNvSpPr/>
              <p:nvPr/>
            </p:nvSpPr>
            <p:spPr>
              <a:xfrm>
                <a:off x="3109525" y="3475750"/>
                <a:ext cx="3102900" cy="1144800"/>
              </a:xfrm>
              <a:prstGeom prst="rect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22038" l="0" r="8817" t="12076"/>
          <a:stretch/>
        </p:blipFill>
        <p:spPr>
          <a:xfrm>
            <a:off x="4883600" y="1295700"/>
            <a:ext cx="3309851" cy="318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4">
            <a:alphaModFix/>
          </a:blip>
          <a:srcRect b="22778" l="0" r="0" t="42225"/>
          <a:stretch/>
        </p:blipFill>
        <p:spPr>
          <a:xfrm>
            <a:off x="1724450" y="1262825"/>
            <a:ext cx="2712401" cy="12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29315" l="0" r="22833" t="31705"/>
          <a:stretch/>
        </p:blipFill>
        <p:spPr>
          <a:xfrm>
            <a:off x="1591925" y="2665100"/>
            <a:ext cx="2977451" cy="20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/>
        </p:nvSpPr>
        <p:spPr>
          <a:xfrm>
            <a:off x="1319000" y="327975"/>
            <a:ext cx="6771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.將盒子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前後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的塑膠片</a:t>
            </a: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黏起來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b="1" sz="2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2577900" y="3815400"/>
            <a:ext cx="2109000" cy="58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 rot="-224552">
            <a:off x="1591888" y="2095469"/>
            <a:ext cx="2844967" cy="2630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5244050" y="3902925"/>
            <a:ext cx="2763900" cy="58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