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y="5143500" cx="9144000"/>
  <p:notesSz cx="6858000" cy="9144000"/>
  <p:embeddedFontLst>
    <p:embeddedFont>
      <p:font typeface="Nixie One"/>
      <p:regular r:id="rId64"/>
    </p:embeddedFont>
    <p:embeddedFont>
      <p:font typeface="Varela Round"/>
      <p:regular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NixieOne-regular.fntdata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schemas.openxmlformats.org/officeDocument/2006/relationships/font" Target="fonts/VarelaRound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d80e435dd_0_2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0d80e435d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d80e435dd_0_2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0d80e435dd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d80e435dd_0_2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10d80e435d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d80e435dd_0_2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0d80e435d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d80e435dd_0_2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10d80e435d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d80e435dd_0_2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10d80e435d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d80e435dd_0_2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0d80e435d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d80e435dd_0_2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10d80e435d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90e7b4383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1090e7b43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90e7b4383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090e7b43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ada1c8157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0ada1c81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090e7b4383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1090e7b438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90e7b4383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090e7b43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90e7b4383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090e7b438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90e7b4383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1090e7b438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90e7b4383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1090e7b438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d80e435dd_0_2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10d80e435dd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05abbbb10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105abbbb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05abbbb10_1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1105abbbb1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d80e435dd_0_2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10d80e435dd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d80e435dd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10d80e435dd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d80e435dd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0d80e435d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90e7b4383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1090e7b43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d80e435dd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10d80e435d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0d80e435dd_0_3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10d80e435dd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d80e435dd_0_3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10d80e435dd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d80e435dd_0_3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10d80e435dd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0d80e435dd_0_3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10d80e435dd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090e7b4383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1090e7b438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90e7b4383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1090e7b438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90e7b4383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1090e7b438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90e7b4383_0_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1090e7b438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d80e435dd_0_2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0d80e435d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90e7b4383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1090e7b43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90e7b4383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1090e7b438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90e7b4383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g1090e7b438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90e7b4383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g1090e7b438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90e7b4383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1090e7b438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090e7b4383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1090e7b438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090e7b4383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g1090e7b438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90e7b4383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1090e7b438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90e7b4383_0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1090e7b438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90e7b4383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g1090e7b438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c8883b0ac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10c8883b0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90e7b4383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g1090e7b4383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090e7b4383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g1090e7b438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90e7b4383_0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1090e7b438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090e7b4383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1090e7b438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90e7b4383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g1090e7b438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090e7b4383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g1090e7b438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90e7b4383_0_3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g1090e7b4383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90e7b4383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1090e7b438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090e7b4383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g1090e7b438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c8883b39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g10c8883b3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d80e435dd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0d80e435dd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d80e435dd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0d80e435d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d80e435dd_0_2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10d80e435dd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d80e435dd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10d80e435dd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7" name="Google Shape;157;p11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76" name="Google Shape;176;p12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4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47" name="Google Shape;47;p4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2" name="Google Shape;72;p6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96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7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8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8" name="Google Shape;118;p9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9" name="Google Shape;119;p9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" name="Google Shape;139;p10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0" name="Google Shape;140;p10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1" name="Google Shape;141;p10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1931925" y="1567550"/>
            <a:ext cx="5551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掃地機器人 </a:t>
            </a:r>
            <a:r>
              <a:rPr b="1" lang="en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單元二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2255400" y="3027825"/>
            <a:ext cx="4524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設計：陳願慈、胡敬依、</a:t>
            </a:r>
            <a:r>
              <a:rPr b="1" lang="en" sz="1700">
                <a:latin typeface="Microsoft JhengHei"/>
                <a:ea typeface="Microsoft JhengHei"/>
                <a:cs typeface="Microsoft JhengHei"/>
                <a:sym typeface="Microsoft JhengHei"/>
              </a:rPr>
              <a:t>江涵溱、蘇佳伶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22"/>
          <p:cNvPicPr preferRelativeResize="0"/>
          <p:nvPr/>
        </p:nvPicPr>
        <p:blipFill rotWithShape="1">
          <a:blip r:embed="rId3">
            <a:alphaModFix/>
          </a:blip>
          <a:srcRect b="0" l="0" r="27818" t="0"/>
          <a:stretch/>
        </p:blipFill>
        <p:spPr>
          <a:xfrm>
            <a:off x="3419400" y="687725"/>
            <a:ext cx="4567175" cy="39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2.再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建立一個變數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225" y="1428700"/>
            <a:ext cx="5114925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3"/>
          <p:cNvSpPr txBox="1"/>
          <p:nvPr/>
        </p:nvSpPr>
        <p:spPr>
          <a:xfrm>
            <a:off x="47000" y="2068675"/>
            <a:ext cx="3168900" cy="8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名稱設為t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2.按下確定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275" y="1162438"/>
            <a:ext cx="5320925" cy="3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47000" y="2068675"/>
            <a:ext cx="31689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當啟動時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500" y="1071150"/>
            <a:ext cx="5453250" cy="32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變數t設為1000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8" name="Google Shape;2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500" y="1046075"/>
            <a:ext cx="5581424" cy="31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6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6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500" y="982850"/>
            <a:ext cx="5410976" cy="34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7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47000" y="2068675"/>
            <a:ext cx="3168900" cy="12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音效</a:t>
            </a:r>
            <a:endParaRPr sz="1800">
              <a:solidFill>
                <a:srgbClr val="ED4A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演奏音階...持續..拍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79850" y="20193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點選積木中的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演奏音階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音階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高音B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16" name="Google Shape;316;p28"/>
          <p:cNvGrpSpPr/>
          <p:nvPr/>
        </p:nvGrpSpPr>
        <p:grpSpPr>
          <a:xfrm>
            <a:off x="3322775" y="1327000"/>
            <a:ext cx="5706200" cy="2489500"/>
            <a:chOff x="3367775" y="1462625"/>
            <a:chExt cx="5706200" cy="2489500"/>
          </a:xfrm>
        </p:grpSpPr>
        <p:pic>
          <p:nvPicPr>
            <p:cNvPr id="317" name="Google Shape;31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67775" y="1462625"/>
              <a:ext cx="5706200" cy="248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28"/>
            <p:cNvSpPr/>
            <p:nvPr/>
          </p:nvSpPr>
          <p:spPr>
            <a:xfrm>
              <a:off x="8589100" y="2473400"/>
              <a:ext cx="273900" cy="892800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9" name="Google Shape;319;p28"/>
            <p:cNvCxnSpPr/>
            <p:nvPr/>
          </p:nvCxnSpPr>
          <p:spPr>
            <a:xfrm flipH="1" rot="10800000">
              <a:off x="7137525" y="3015500"/>
              <a:ext cx="1380600" cy="367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925" y="993776"/>
            <a:ext cx="5519625" cy="346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9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79850" y="2019375"/>
            <a:ext cx="3168900" cy="12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1.點選積木中的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演奏音階...持續..拍</a:t>
            </a:r>
            <a:endParaRPr b="1" sz="2300">
              <a:solidFill>
                <a:srgbClr val="ED4A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1拍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D4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1/4拍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3" name="Google Shape;3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275" y="654825"/>
            <a:ext cx="5271075" cy="40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0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600" y="1098550"/>
            <a:ext cx="5583401" cy="32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1399200" y="1205063"/>
            <a:ext cx="6345600" cy="13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單元二</a:t>
            </a:r>
            <a:endParaRPr b="1"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1.倒車雷達</a:t>
            </a:r>
            <a:endParaRPr sz="23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3776425" y="105725"/>
            <a:ext cx="140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b="1"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9" name="Google Shape;3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900" y="1072325"/>
            <a:ext cx="5461200" cy="31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47000" y="2068675"/>
            <a:ext cx="31689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075" y="765900"/>
            <a:ext cx="5162550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3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375" y="903950"/>
            <a:ext cx="5611475" cy="38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4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空白處，新增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b="1" sz="2500">
              <a:solidFill>
                <a:srgbClr val="3C7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3" name="Google Shape;3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250" y="1127450"/>
            <a:ext cx="5429851" cy="31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5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47000" y="2068675"/>
            <a:ext cx="31689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1" name="Google Shape;3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150" y="767725"/>
            <a:ext cx="5153025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6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變數a設為0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Google Shape;3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775" y="921025"/>
            <a:ext cx="5596125" cy="36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8" name="Google Shape;3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2050" y="152400"/>
            <a:ext cx="382198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8"/>
          <p:cNvSpPr txBox="1"/>
          <p:nvPr/>
        </p:nvSpPr>
        <p:spPr>
          <a:xfrm>
            <a:off x="28200" y="1098425"/>
            <a:ext cx="3159600" cy="21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增加超音波感測器積木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點選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進階</a:t>
            </a:r>
            <a:endParaRPr b="1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點選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擴展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6" name="Google Shape;40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200" y="758613"/>
            <a:ext cx="5732100" cy="3626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9"/>
          <p:cNvSpPr txBox="1"/>
          <p:nvPr/>
        </p:nvSpPr>
        <p:spPr>
          <a:xfrm>
            <a:off x="19500" y="1436925"/>
            <a:ext cx="3177000" cy="16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輸入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endParaRPr b="1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點下搜尋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點選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3" name="Google Shape;4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675" y="764375"/>
            <a:ext cx="5330031" cy="3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60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endParaRPr sz="2100">
              <a:solidFill>
                <a:srgbClr val="0B539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變數a設為0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1" name="Google Shape;4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550" y="1390350"/>
            <a:ext cx="38576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19500" y="1624975"/>
            <a:ext cx="3139800" cy="21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更改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變數a</a:t>
            </a: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積木的數值</a:t>
            </a:r>
            <a:endParaRPr b="1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ping trig 改為  </a:t>
            </a:r>
            <a:r>
              <a:rPr b="1" i="0" lang="en" sz="2400" u="none" cap="none" strike="noStrike">
                <a:solidFill>
                  <a:srgbClr val="2012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</a:t>
            </a:r>
            <a:r>
              <a:rPr b="1" lang="en" sz="2400">
                <a:solidFill>
                  <a:srgbClr val="2012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="1" i="0" sz="2400" u="none" cap="none" strike="noStrike">
              <a:solidFill>
                <a:srgbClr val="20124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echo改為</a:t>
            </a:r>
            <a:r>
              <a:rPr b="1" i="0" lang="en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en" sz="2400">
                <a:solidFill>
                  <a:srgbClr val="2012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P2</a:t>
            </a:r>
            <a:endParaRPr b="1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unit改為 </a:t>
            </a:r>
            <a:r>
              <a:rPr b="1" lang="en" sz="2400">
                <a:solidFill>
                  <a:srgbClr val="2012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cm</a:t>
            </a:r>
            <a:endParaRPr b="1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431850" y="20474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120875" y="188025"/>
            <a:ext cx="5721000" cy="35826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795075" y="781475"/>
            <a:ext cx="4684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如果</a:t>
            </a:r>
            <a:r>
              <a:rPr b="1" lang="en" sz="3200"/>
              <a:t>超音波可以偵測到物體的距離，且熟悉了超音波的原理，我們還可以嘗試更多好玩的作法，例如：倒車雷達</a:t>
            </a:r>
            <a:endParaRPr b="0" i="0" sz="30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9" name="Google Shape;4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400" y="1114950"/>
            <a:ext cx="5518425" cy="31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2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2"/>
          <p:cNvSpPr txBox="1"/>
          <p:nvPr/>
        </p:nvSpPr>
        <p:spPr>
          <a:xfrm>
            <a:off x="19500" y="1436925"/>
            <a:ext cx="3177000" cy="283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如果...那麼...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無限次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7" name="Google Shape;4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125" y="348338"/>
            <a:ext cx="5337591" cy="444682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3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19500" y="1436925"/>
            <a:ext cx="3177000" cy="2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布林值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...且...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5" name="Google Shape;4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025" y="753425"/>
            <a:ext cx="5579650" cy="374122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4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4"/>
          <p:cNvSpPr txBox="1"/>
          <p:nvPr/>
        </p:nvSpPr>
        <p:spPr>
          <a:xfrm>
            <a:off x="19500" y="1436925"/>
            <a:ext cx="3177000" cy="23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選擇比較的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且...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3" name="Google Shape;4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850" y="190750"/>
            <a:ext cx="4791425" cy="48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5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5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1" name="Google Shape;4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075" y="1295725"/>
            <a:ext cx="5598176" cy="28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6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6"/>
          <p:cNvSpPr txBox="1"/>
          <p:nvPr/>
        </p:nvSpPr>
        <p:spPr>
          <a:xfrm>
            <a:off x="47000" y="2068675"/>
            <a:ext cx="3168900" cy="9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變數a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9" name="Google Shape;4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325" y="628950"/>
            <a:ext cx="5591175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7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7"/>
          <p:cNvSpPr txBox="1"/>
          <p:nvPr/>
        </p:nvSpPr>
        <p:spPr>
          <a:xfrm>
            <a:off x="47000" y="2068675"/>
            <a:ext cx="3168900" cy="8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其改成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a＞0且a≦10，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7" name="Google Shape;4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50" y="1319150"/>
            <a:ext cx="5669150" cy="2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8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8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如果...且...那麼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5" name="Google Shape;4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900" y="493938"/>
            <a:ext cx="5838825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9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9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變數t設為100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3" name="Google Shape;4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850" y="780825"/>
            <a:ext cx="5639450" cy="37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0"/>
          <p:cNvSpPr txBox="1"/>
          <p:nvPr/>
        </p:nvSpPr>
        <p:spPr>
          <a:xfrm>
            <a:off x="47000" y="2068675"/>
            <a:ext cx="3168900" cy="9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選取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a＞0且a≦10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，按右鍵</a:t>
            </a:r>
            <a:r>
              <a:rPr b="1" lang="en" sz="2400"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1" name="Google Shape;50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600" y="630350"/>
            <a:ext cx="5554275" cy="39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1"/>
          <p:cNvSpPr txBox="1"/>
          <p:nvPr/>
        </p:nvSpPr>
        <p:spPr>
          <a:xfrm>
            <a:off x="47000" y="2068675"/>
            <a:ext cx="3168900" cy="1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複製的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a＞0且a≦10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放入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否則如果...那麼...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747550" y="961100"/>
            <a:ext cx="53700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458725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/>
        </p:nvSpPr>
        <p:spPr>
          <a:xfrm>
            <a:off x="1084050" y="1629800"/>
            <a:ext cx="493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小朋友，當爸爸媽媽在停車時，有沒有聽過車子發出「嗶嗶嗶」的聲音呢？</a:t>
            </a:r>
            <a:endParaRPr b="0" i="0" sz="33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9" name="Google Shape;50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350" y="676125"/>
            <a:ext cx="5735774" cy="39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2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2"/>
          <p:cNvSpPr txBox="1"/>
          <p:nvPr/>
        </p:nvSpPr>
        <p:spPr>
          <a:xfrm>
            <a:off x="47000" y="2068675"/>
            <a:ext cx="31689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a＞0且a≦10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a＞10且a≦20，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7" name="Google Shape;5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649" y="731525"/>
            <a:ext cx="5435850" cy="39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3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3"/>
          <p:cNvSpPr txBox="1"/>
          <p:nvPr/>
        </p:nvSpPr>
        <p:spPr>
          <a:xfrm>
            <a:off x="47000" y="2068675"/>
            <a:ext cx="3168900" cy="9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1.選取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變數t設為100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，按右鍵</a:t>
            </a:r>
            <a:r>
              <a:rPr b="1" lang="en" sz="2400"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5" name="Google Shape;5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500" y="847949"/>
            <a:ext cx="5575100" cy="3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4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4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1.將複製的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變數t設為100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，放入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否則如果...那麼...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3" name="Google Shape;53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800" y="682225"/>
            <a:ext cx="5635800" cy="39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5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5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變數t設為100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變數t設為250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400" y="567549"/>
            <a:ext cx="5751549" cy="40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6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6"/>
          <p:cNvSpPr txBox="1"/>
          <p:nvPr/>
        </p:nvSpPr>
        <p:spPr>
          <a:xfrm>
            <a:off x="47100" y="2052225"/>
            <a:ext cx="31782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600">
                <a:latin typeface="Microsoft JhengHei"/>
                <a:ea typeface="Microsoft JhengHei"/>
                <a:cs typeface="Microsoft JhengHei"/>
                <a:sym typeface="Microsoft JhengHei"/>
              </a:rPr>
              <a:t>點選       ，</a:t>
            </a:r>
            <a:r>
              <a:rPr lang="en" sz="1600">
                <a:latin typeface="Microsoft JhengHei"/>
                <a:ea typeface="Microsoft JhengHei"/>
                <a:cs typeface="Microsoft JhengHei"/>
                <a:sym typeface="Microsoft JhengHei"/>
              </a:rPr>
              <a:t>按兩次</a:t>
            </a:r>
            <a:r>
              <a:rPr lang="en" sz="1600">
                <a:latin typeface="Microsoft JhengHei"/>
                <a:ea typeface="Microsoft JhengHei"/>
                <a:cs typeface="Microsoft JhengHei"/>
                <a:sym typeface="Microsoft JhengHei"/>
              </a:rPr>
              <a:t>，增加兩個邏輯條件積木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44" name="Google Shape;544;p56"/>
          <p:cNvPicPr preferRelativeResize="0"/>
          <p:nvPr/>
        </p:nvPicPr>
        <p:blipFill rotWithShape="1">
          <a:blip r:embed="rId4">
            <a:alphaModFix/>
          </a:blip>
          <a:srcRect b="19043" l="12166" r="10779" t="7232"/>
          <a:stretch/>
        </p:blipFill>
        <p:spPr>
          <a:xfrm>
            <a:off x="765725" y="2102573"/>
            <a:ext cx="283550" cy="2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0" name="Google Shape;5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750" y="245500"/>
            <a:ext cx="5159300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7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7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8" name="Google Shape;55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950" y="304788"/>
            <a:ext cx="5249383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8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8"/>
          <p:cNvSpPr txBox="1"/>
          <p:nvPr/>
        </p:nvSpPr>
        <p:spPr>
          <a:xfrm>
            <a:off x="47000" y="2068675"/>
            <a:ext cx="3168900" cy="9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1.選取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a＞10且a≦20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，按右鍵</a:t>
            </a:r>
            <a:r>
              <a:rPr b="1" lang="en" sz="2400"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475" y="387925"/>
            <a:ext cx="5229211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9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9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1.將複製的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a＞10且a≦20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，放入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否則如果...那麼...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4" name="Google Shape;574;p60"/>
          <p:cNvPicPr preferRelativeResize="0"/>
          <p:nvPr/>
        </p:nvPicPr>
        <p:blipFill rotWithShape="1">
          <a:blip r:embed="rId3">
            <a:alphaModFix/>
          </a:blip>
          <a:srcRect b="6768" l="0" r="6768" t="0"/>
          <a:stretch/>
        </p:blipFill>
        <p:spPr>
          <a:xfrm>
            <a:off x="3526625" y="152375"/>
            <a:ext cx="5142000" cy="47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0"/>
          <p:cNvSpPr txBox="1"/>
          <p:nvPr/>
        </p:nvSpPr>
        <p:spPr>
          <a:xfrm>
            <a:off x="47000" y="2068675"/>
            <a:ext cx="31689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a＞10且a≦20，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a＞20且a≦30，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2" name="Google Shape;58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750" y="348338"/>
            <a:ext cx="4938357" cy="44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1"/>
          <p:cNvSpPr txBox="1"/>
          <p:nvPr/>
        </p:nvSpPr>
        <p:spPr>
          <a:xfrm>
            <a:off x="47000" y="2068675"/>
            <a:ext cx="3168900" cy="9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1.選取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變數t設為250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，按右鍵</a:t>
            </a:r>
            <a:r>
              <a:rPr b="1" lang="en" sz="2400"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593225" y="864050"/>
            <a:ext cx="56538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458725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/>
          <p:nvPr/>
        </p:nvSpPr>
        <p:spPr>
          <a:xfrm>
            <a:off x="1073250" y="1383500"/>
            <a:ext cx="4936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小朋友，</a:t>
            </a:r>
            <a:r>
              <a:rPr b="1" lang="en" sz="3200"/>
              <a:t>我們試試看讓超音波感測器在接近物體時發出聲音，越接近物體時，聲音越急促。</a:t>
            </a:r>
            <a:endParaRPr b="0" i="0" sz="33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1342825" y="186950"/>
            <a:ext cx="189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牛刀小試</a:t>
            </a:r>
            <a:endParaRPr b="0" i="0" sz="33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0" name="Google Shape;59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250" y="145950"/>
            <a:ext cx="5092725" cy="47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2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2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1.將複製的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變數t設為250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，放入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否則如果...那麼...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8" name="Google Shape;59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725" y="304800"/>
            <a:ext cx="4759778" cy="44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3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3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變數t設為250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變數t設為500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6" name="Google Shape;60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050" y="348338"/>
            <a:ext cx="4608261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4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4"/>
          <p:cNvSpPr txBox="1"/>
          <p:nvPr/>
        </p:nvSpPr>
        <p:spPr>
          <a:xfrm>
            <a:off x="47000" y="2068675"/>
            <a:ext cx="3168900" cy="9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1.選取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變數t設為500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，按右鍵</a:t>
            </a:r>
            <a:r>
              <a:rPr b="1" lang="en" sz="2400"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4" name="Google Shape;61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575" y="245525"/>
            <a:ext cx="4747186" cy="4446824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5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5"/>
          <p:cNvSpPr txBox="1"/>
          <p:nvPr/>
        </p:nvSpPr>
        <p:spPr>
          <a:xfrm>
            <a:off x="47000" y="2068675"/>
            <a:ext cx="3168900" cy="9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1.將複製的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變數t設為500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，放入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2" name="Google Shape;6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775" y="278375"/>
            <a:ext cx="4583984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6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6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變數t設為500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變數t設為1000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0" name="Google Shape;6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025" y="386650"/>
            <a:ext cx="6663157" cy="44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67"/>
          <p:cNvSpPr/>
          <p:nvPr/>
        </p:nvSpPr>
        <p:spPr>
          <a:xfrm>
            <a:off x="0" y="0"/>
            <a:ext cx="23928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7"/>
          <p:cNvSpPr txBox="1"/>
          <p:nvPr/>
        </p:nvSpPr>
        <p:spPr>
          <a:xfrm>
            <a:off x="47000" y="2068675"/>
            <a:ext cx="23457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倒車雷達程式完成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68"/>
          <p:cNvSpPr txBox="1"/>
          <p:nvPr/>
        </p:nvSpPr>
        <p:spPr>
          <a:xfrm>
            <a:off x="876975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程式完成，將microb:bit連接電腦</a:t>
            </a:r>
            <a:endParaRPr b="1" i="0" sz="3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4" name="Google Shape;644;p69"/>
          <p:cNvPicPr preferRelativeResize="0"/>
          <p:nvPr/>
        </p:nvPicPr>
        <p:blipFill rotWithShape="1">
          <a:blip r:embed="rId3">
            <a:alphaModFix/>
          </a:blip>
          <a:srcRect b="0" l="-1760" r="0" t="0"/>
          <a:stretch/>
        </p:blipFill>
        <p:spPr>
          <a:xfrm>
            <a:off x="2193975" y="1049713"/>
            <a:ext cx="6889402" cy="31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9"/>
          <p:cNvSpPr/>
          <p:nvPr/>
        </p:nvSpPr>
        <p:spPr>
          <a:xfrm>
            <a:off x="0" y="0"/>
            <a:ext cx="2223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9"/>
          <p:cNvSpPr txBox="1"/>
          <p:nvPr/>
        </p:nvSpPr>
        <p:spPr>
          <a:xfrm>
            <a:off x="38475" y="1899450"/>
            <a:ext cx="21555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i="0" lang="en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2" name="Google Shape;652;p70"/>
          <p:cNvSpPr/>
          <p:nvPr/>
        </p:nvSpPr>
        <p:spPr>
          <a:xfrm>
            <a:off x="746500" y="286925"/>
            <a:ext cx="53700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70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458725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0"/>
          <p:cNvSpPr txBox="1"/>
          <p:nvPr/>
        </p:nvSpPr>
        <p:spPr>
          <a:xfrm>
            <a:off x="790900" y="755400"/>
            <a:ext cx="5325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小朋友試試看，現在超音波感測器是否在接近物體時會</a:t>
            </a:r>
            <a:r>
              <a:rPr b="1" lang="en" sz="3200"/>
              <a:t>發出「嗶嗶嗶」的聲音呢？</a:t>
            </a:r>
            <a:r>
              <a:rPr b="1" lang="en" sz="3200"/>
              <a:t>？</a:t>
            </a:r>
            <a:endParaRPr sz="32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0" name="Google Shape;660;p71"/>
          <p:cNvSpPr/>
          <p:nvPr/>
        </p:nvSpPr>
        <p:spPr>
          <a:xfrm>
            <a:off x="754975" y="464700"/>
            <a:ext cx="53484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71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458725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1"/>
          <p:cNvSpPr txBox="1"/>
          <p:nvPr/>
        </p:nvSpPr>
        <p:spPr>
          <a:xfrm>
            <a:off x="881825" y="856350"/>
            <a:ext cx="4859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小朋友，恭喜你</a:t>
            </a:r>
            <a:r>
              <a:rPr b="1" lang="en" sz="3300"/>
              <a:t>已經完成這一個單元，現在你已經可以使用超音波來製作倒車雷達了！</a:t>
            </a:r>
            <a:endParaRPr b="1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ctrTitle"/>
          </p:nvPr>
        </p:nvSpPr>
        <p:spPr>
          <a:xfrm>
            <a:off x="1820775" y="606725"/>
            <a:ext cx="559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300">
                <a:solidFill>
                  <a:srgbClr val="00D1C6"/>
                </a:solidFill>
              </a:rPr>
              <a:t>程式撰寫</a:t>
            </a:r>
            <a:endParaRPr b="1" sz="4300">
              <a:solidFill>
                <a:srgbClr val="00D1C6"/>
              </a:solidFill>
            </a:endParaRPr>
          </a:p>
        </p:txBody>
      </p:sp>
      <p:sp>
        <p:nvSpPr>
          <p:cNvPr id="234" name="Google Shape;234;p1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-2625" y="2385250"/>
            <a:ext cx="9144000" cy="1159800"/>
          </a:xfrm>
          <a:prstGeom prst="rect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1031750" y="2626600"/>
            <a:ext cx="73062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超音波感測器</a:t>
            </a:r>
            <a:r>
              <a:rPr b="1"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倒車雷達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650" y="682249"/>
            <a:ext cx="5604375" cy="39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9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建立一個變數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125" y="1412250"/>
            <a:ext cx="508635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47000" y="2068675"/>
            <a:ext cx="3168900" cy="8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名稱設為a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2.按下確定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125" y="917750"/>
            <a:ext cx="5532275" cy="34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47000" y="2068675"/>
            <a:ext cx="31689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變數a設為0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當啟動時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