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</p:sldIdLst>
  <p:sldSz cy="5143500" cx="9144000"/>
  <p:notesSz cx="6858000" cy="9144000"/>
  <p:embeddedFontLst>
    <p:embeddedFont>
      <p:font typeface="Nixie One"/>
      <p:regular r:id="rId65"/>
    </p:embeddedFont>
    <p:embeddedFont>
      <p:font typeface="Varela Round"/>
      <p:regular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font" Target="fonts/VarelaRound-regular.fntdata"/><Relationship Id="rId21" Type="http://schemas.openxmlformats.org/officeDocument/2006/relationships/slide" Target="slides/slide17.xml"/><Relationship Id="rId65" Type="http://schemas.openxmlformats.org/officeDocument/2006/relationships/font" Target="fonts/NixieOne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0b62b7d5df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10b62b7d5d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b62b7d5df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10b62b7d5d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b62b7d5df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10b62b7d5d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b62b7d5df_0_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10b62b7d5d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b62b7d5df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10b62b7d5d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b62b7d5df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g10b62b7d5d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b62b7d5df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10b62b7d5d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0b62b7d5df_0_9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10b62b7d5d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b62b7d5df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10b62b7d5d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0ada1c8157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10ada1c815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b62b7d5df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10b62b7d5d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b62b7d5df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10b62b7d5df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0b62b7d5d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10b62b7d5d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0b62b7d5df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0b62b7d5d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0b62b7d5df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10b62b7d5d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b62b7d5df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10b62b7d5d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0a7081a94c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10a7081a9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a7081a94c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10a7081a94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0a7081a94c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10a7081a94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c8883b0a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10c8883b0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a7081a94c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10a7081a94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0a7081a94c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10a7081a94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0a7081a94c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10a7081a94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0a7081a94c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10a7081a94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0a7081a94c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10a7081a94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0a7081a94c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g10a7081a94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a7081a94c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g10a7081a94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0a7081a94c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g10a7081a94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0a7081a94c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10a7081a94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0a7081a94c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4" name="Google Shape;494;g10a7081a94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c8883b0ac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0c8883b0a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0a7081a94c_0_1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2" name="Google Shape;502;g10a7081a94c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0f6f5577b0_0_4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g10f6f5577b0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0a7081a94c_0_1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8" name="Google Shape;518;g10a7081a94c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0a7081a94c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" name="Google Shape;526;g10a7081a94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0a7081a94c_0_1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g10a7081a94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0a7081a94c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g10a7081a94c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a7081a94c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g10a7081a94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0a7081a94c_0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g10a7081a94c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0a7081a94c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g10a7081a94c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0a7081a94c_0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g10a7081a94c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0ee1f5a66d_0_1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g10ee1f5a66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d19a5c6cc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d19a5c6c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0a7081a94c_0_1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g10a7081a94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0ee1f5a66d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g10ee1f5a66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0ee1f5a66d_0_1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5" name="Google Shape;615;g10ee1f5a66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0ee1f5a66d_0_2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0ee1f5a66d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0ee1f5a66d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0ee1f5a66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10ee1f5a66d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g10ee1f5a66d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0ee1f5a66d_0_1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7" name="Google Shape;647;g10ee1f5a66d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0ee1f5a66d_0_1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g10ee1f5a66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0f9332773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g10f93327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57" name="Google Shape;157;p11"/>
          <p:cNvSpPr/>
          <p:nvPr/>
        </p:nvSpPr>
        <p:spPr>
          <a:xfrm>
            <a:off x="1280688" y="3669150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246046" y="3213146"/>
            <a:ext cx="456000" cy="4560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71500" y="3038600"/>
            <a:ext cx="804900" cy="8049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1280700" y="1608475"/>
            <a:ext cx="1043400" cy="1044000"/>
          </a:xfrm>
          <a:prstGeom prst="donut">
            <a:avLst>
              <a:gd fmla="val 43200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1640475" y="-201875"/>
            <a:ext cx="750300" cy="7503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6129" name="adj"/>
            </a:avLst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-222975" y="500875"/>
            <a:ext cx="1832700" cy="1832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1280700" y="3950125"/>
            <a:ext cx="750300" cy="7503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7913000" y="60022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8703400" y="1608475"/>
            <a:ext cx="287100" cy="287100"/>
          </a:xfrm>
          <a:prstGeom prst="donut">
            <a:avLst>
              <a:gd fmla="val 18608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8809377" y="886439"/>
            <a:ext cx="416400" cy="4164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8118000" y="-244550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7813725" y="3127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8646900" y="723963"/>
            <a:ext cx="741600" cy="7416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 txBox="1"/>
          <p:nvPr>
            <p:ph idx="1" type="body"/>
          </p:nvPr>
        </p:nvSpPr>
        <p:spPr>
          <a:xfrm>
            <a:off x="1246225" y="4177700"/>
            <a:ext cx="6651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76" name="Google Shape;176;p12"/>
          <p:cNvSpPr/>
          <p:nvPr/>
        </p:nvSpPr>
        <p:spPr>
          <a:xfrm rot="10800000">
            <a:off x="8705950" y="3777263"/>
            <a:ext cx="617400" cy="6174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 rot="10800000">
            <a:off x="608750" y="841361"/>
            <a:ext cx="515400" cy="515400"/>
          </a:xfrm>
          <a:prstGeom prst="donut">
            <a:avLst>
              <a:gd fmla="val 18608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 rot="10800000">
            <a:off x="8195021" y="4553300"/>
            <a:ext cx="831600" cy="83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2"/>
          <p:cNvSpPr/>
          <p:nvPr/>
        </p:nvSpPr>
        <p:spPr>
          <a:xfrm rot="10800000">
            <a:off x="8458384" y="4183763"/>
            <a:ext cx="210900" cy="2109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 rot="10800000">
            <a:off x="-153147" y="-444547"/>
            <a:ext cx="1128300" cy="11283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 rot="10800000">
            <a:off x="8012016" y="133391"/>
            <a:ext cx="434700" cy="4347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/>
          <p:nvPr/>
        </p:nvSpPr>
        <p:spPr>
          <a:xfrm rot="10800000">
            <a:off x="-73577" y="841500"/>
            <a:ext cx="330900" cy="3309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2"/>
          <p:cNvSpPr/>
          <p:nvPr/>
        </p:nvSpPr>
        <p:spPr>
          <a:xfrm rot="10800000">
            <a:off x="8512150" y="133404"/>
            <a:ext cx="811200" cy="8112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/>
          <p:nvPr/>
        </p:nvSpPr>
        <p:spPr>
          <a:xfrm rot="10800000">
            <a:off x="117998" y="-173402"/>
            <a:ext cx="586200" cy="5862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2"/>
          <p:cNvSpPr/>
          <p:nvPr/>
        </p:nvSpPr>
        <p:spPr>
          <a:xfrm rot="10800000">
            <a:off x="748825" y="4695050"/>
            <a:ext cx="345000" cy="3450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/>
          <p:nvPr/>
        </p:nvSpPr>
        <p:spPr>
          <a:xfrm rot="10800000">
            <a:off x="-107786" y="4259033"/>
            <a:ext cx="663000" cy="6630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 rot="10800000">
            <a:off x="-316662" y="3443534"/>
            <a:ext cx="506100" cy="506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/>
          <p:nvPr/>
        </p:nvSpPr>
        <p:spPr>
          <a:xfrm rot="10800000">
            <a:off x="-226170" y="4140650"/>
            <a:ext cx="899400" cy="899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 rot="10800000">
            <a:off x="8700641" y="1100250"/>
            <a:ext cx="333300" cy="3333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fmla="val 18608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fmla="val 37879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4"/>
          <p:cNvSpPr txBox="1"/>
          <p:nvPr>
            <p:ph idx="1" type="subTitle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b="1" sz="3000">
                <a:solidFill>
                  <a:srgbClr val="A1BECC"/>
                </a:solidFill>
              </a:defRPr>
            </a:lvl9pPr>
          </a:lstStyle>
          <a:p/>
        </p:txBody>
      </p:sp>
      <p:sp>
        <p:nvSpPr>
          <p:cNvPr id="47" name="Google Shape;47;p4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fmla="val 11909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cap="flat" cmpd="sng" w="9525">
            <a:solidFill>
              <a:srgbClr val="A1BE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fmla="val 17100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 txBox="1"/>
          <p:nvPr>
            <p:ph idx="1" type="body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2" name="Google Shape;72;p6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b="0" i="0" sz="9600" u="none" cap="none" strike="noStrike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fmla="val 10084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fmla="val 3727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fmla="val 5022" name="adj"/>
            </a:avLst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fmla="val 43984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/>
          <p:nvPr/>
        </p:nvSpPr>
        <p:spPr>
          <a:xfrm>
            <a:off x="1144200" y="2698575"/>
            <a:ext cx="893700" cy="8937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7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88" name="Google Shape;88;p7"/>
          <p:cNvSpPr/>
          <p:nvPr/>
        </p:nvSpPr>
        <p:spPr>
          <a:xfrm>
            <a:off x="259925" y="-206300"/>
            <a:ext cx="2347200" cy="2347200"/>
          </a:xfrm>
          <a:prstGeom prst="donut">
            <a:avLst>
              <a:gd fmla="val 29778" name="adj"/>
            </a:avLst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-152925" y="1360050"/>
            <a:ext cx="978600" cy="978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2339600" y="243625"/>
            <a:ext cx="657600" cy="6576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788725" y="2338650"/>
            <a:ext cx="811200" cy="811200"/>
          </a:xfrm>
          <a:prstGeom prst="donut">
            <a:avLst>
              <a:gd fmla="val 22275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53675" y="4149950"/>
            <a:ext cx="1207800" cy="12078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315800" y="3860975"/>
            <a:ext cx="550500" cy="550500"/>
          </a:xfrm>
          <a:prstGeom prst="donut">
            <a:avLst>
              <a:gd fmla="val 42915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438575" y="2993025"/>
            <a:ext cx="304800" cy="3048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7744850" y="420475"/>
            <a:ext cx="550500" cy="550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8839500" y="1019775"/>
            <a:ext cx="397500" cy="397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8295350" y="-321125"/>
            <a:ext cx="741600" cy="741600"/>
          </a:xfrm>
          <a:prstGeom prst="donut">
            <a:avLst>
              <a:gd fmla="val 31897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7"/>
          <p:cNvSpPr/>
          <p:nvPr/>
        </p:nvSpPr>
        <p:spPr>
          <a:xfrm>
            <a:off x="8651500" y="161632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>
            <a:off x="2179100" y="83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8062825" y="688875"/>
            <a:ext cx="449700" cy="4497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 + image">
  <p:cSld name="TITLE_AND_BODY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4" name="Google Shape;104;p8"/>
          <p:cNvSpPr txBox="1"/>
          <p:nvPr>
            <p:ph idx="1" type="body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05" name="Google Shape;105;p8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fmla="val 39527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fmla="val 29951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cap="flat" cmpd="sng" w="9525">
            <a:solidFill>
              <a:srgbClr val="00ACC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1" type="body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8" name="Google Shape;118;p9"/>
          <p:cNvSpPr txBox="1"/>
          <p:nvPr>
            <p:ph idx="2" type="body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19" name="Google Shape;119;p9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fmla="val 36789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8004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fmla="val 22275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fmla="val 18606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fmla="val 30568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fmla="val 8064" name="adj"/>
            </a:avLst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cap="flat" cmpd="sng" w="9525">
            <a:solidFill>
              <a:srgbClr val="65BB4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cap="flat" cmpd="sng" w="9525">
            <a:solidFill>
              <a:srgbClr val="F8BB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8638525" y="1472600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ED4A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2935875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39" name="Google Shape;139;p10"/>
          <p:cNvSpPr txBox="1"/>
          <p:nvPr>
            <p:ph idx="2" type="body"/>
          </p:nvPr>
        </p:nvSpPr>
        <p:spPr>
          <a:xfrm>
            <a:off x="4723373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0" name="Google Shape;140;p10"/>
          <p:cNvSpPr txBox="1"/>
          <p:nvPr>
            <p:ph idx="3" type="body"/>
          </p:nvPr>
        </p:nvSpPr>
        <p:spPr>
          <a:xfrm>
            <a:off x="6510871" y="1550150"/>
            <a:ext cx="17004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4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41" name="Google Shape;141;p10"/>
          <p:cNvSpPr/>
          <p:nvPr/>
        </p:nvSpPr>
        <p:spPr>
          <a:xfrm>
            <a:off x="1016475" y="2981600"/>
            <a:ext cx="440400" cy="440400"/>
          </a:xfrm>
          <a:prstGeom prst="ellipse">
            <a:avLst/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>
            <a:off x="-68725" y="3346150"/>
            <a:ext cx="819600" cy="819600"/>
          </a:xfrm>
          <a:prstGeom prst="ellipse">
            <a:avLst/>
          </a:prstGeom>
          <a:noFill/>
          <a:ln cap="flat" cmpd="sng" w="9525">
            <a:solidFill>
              <a:srgbClr val="00D1C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/>
          <p:nvPr/>
        </p:nvSpPr>
        <p:spPr>
          <a:xfrm>
            <a:off x="1361475" y="140725"/>
            <a:ext cx="862800" cy="863400"/>
          </a:xfrm>
          <a:prstGeom prst="donut">
            <a:avLst>
              <a:gd fmla="val 43200" name="adj"/>
            </a:avLst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1438125" y="3422000"/>
            <a:ext cx="1062000" cy="1062000"/>
          </a:xfrm>
          <a:prstGeom prst="donut">
            <a:avLst>
              <a:gd fmla="val 9905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2059425" y="1112475"/>
            <a:ext cx="304800" cy="3048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/>
          <p:nvPr/>
        </p:nvSpPr>
        <p:spPr>
          <a:xfrm>
            <a:off x="8723500" y="270225"/>
            <a:ext cx="550500" cy="550500"/>
          </a:xfrm>
          <a:prstGeom prst="ellipse">
            <a:avLst/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/>
          <p:nvPr/>
        </p:nvSpPr>
        <p:spPr>
          <a:xfrm>
            <a:off x="8546800" y="608625"/>
            <a:ext cx="397500" cy="397500"/>
          </a:xfrm>
          <a:prstGeom prst="donut">
            <a:avLst>
              <a:gd fmla="val 8754" name="adj"/>
            </a:avLst>
          </a:prstGeom>
          <a:solidFill>
            <a:srgbClr val="65BB48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8211275" y="1152650"/>
            <a:ext cx="397500" cy="397500"/>
          </a:xfrm>
          <a:prstGeom prst="ellipse">
            <a:avLst/>
          </a:prstGeom>
          <a:solidFill>
            <a:srgbClr val="ED4A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7599600" y="-275250"/>
            <a:ext cx="741600" cy="741600"/>
          </a:xfrm>
          <a:prstGeom prst="donut">
            <a:avLst>
              <a:gd fmla="val 39163" name="adj"/>
            </a:avLst>
          </a:prstGeom>
          <a:solidFill>
            <a:srgbClr val="BBCD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9033775" y="1867850"/>
            <a:ext cx="188100" cy="188100"/>
          </a:xfrm>
          <a:prstGeom prst="ellipse">
            <a:avLst/>
          </a:prstGeom>
          <a:solidFill>
            <a:srgbClr val="E8004C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-480225" y="243625"/>
            <a:ext cx="2347200" cy="2347200"/>
          </a:xfrm>
          <a:prstGeom prst="donut">
            <a:avLst>
              <a:gd fmla="val 21094" name="adj"/>
            </a:avLst>
          </a:prstGeom>
          <a:solidFill>
            <a:srgbClr val="F8BB00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1016475" y="4091700"/>
            <a:ext cx="1207800" cy="1207800"/>
          </a:xfrm>
          <a:prstGeom prst="ellipse">
            <a:avLst/>
          </a:prstGeom>
          <a:solidFill>
            <a:srgbClr val="00ACC3">
              <a:alpha val="8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204075" y="927925"/>
            <a:ext cx="978600" cy="978600"/>
          </a:xfrm>
          <a:prstGeom prst="ellipse">
            <a:avLst/>
          </a:prstGeom>
          <a:noFill/>
          <a:ln cap="flat" cmpd="sng" w="9525">
            <a:solidFill>
              <a:srgbClr val="BBCD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b="0" i="0" sz="1800" u="none" cap="none" strike="noStrik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b="0" i="0" sz="2400" u="none" cap="none" strike="noStrike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slide" Target="/ppt/slides/slide43.xml"/><Relationship Id="rId6" Type="http://schemas.openxmlformats.org/officeDocument/2006/relationships/slide" Target="/ppt/slides/slide43.xml"/><Relationship Id="rId7" Type="http://schemas.openxmlformats.org/officeDocument/2006/relationships/slide" Target="/ppt/slides/slide5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Relationship Id="rId4" Type="http://schemas.openxmlformats.org/officeDocument/2006/relationships/slide" Target="/ppt/slides/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Relationship Id="rId4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>
            <p:ph type="ctrTitle"/>
          </p:nvPr>
        </p:nvSpPr>
        <p:spPr>
          <a:xfrm>
            <a:off x="1532925" y="1502850"/>
            <a:ext cx="5616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掃地機器人</a:t>
            </a:r>
            <a:r>
              <a:rPr b="1" lang="en">
                <a:latin typeface="Microsoft JhengHei"/>
                <a:ea typeface="Microsoft JhengHei"/>
                <a:cs typeface="Microsoft JhengHei"/>
                <a:sym typeface="Microsoft JhengHei"/>
              </a:rPr>
              <a:t>-單元四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6" name="Google Shape;196;p13"/>
          <p:cNvSpPr txBox="1"/>
          <p:nvPr/>
        </p:nvSpPr>
        <p:spPr>
          <a:xfrm>
            <a:off x="2255400" y="3027825"/>
            <a:ext cx="45243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設計：陳願慈、胡敬依、</a:t>
            </a:r>
            <a:r>
              <a:rPr b="1" lang="en" sz="1700">
                <a:latin typeface="Microsoft JhengHei"/>
                <a:ea typeface="Microsoft JhengHei"/>
                <a:cs typeface="Microsoft JhengHei"/>
                <a:sym typeface="Microsoft JhengHei"/>
              </a:rPr>
              <a:t>江涵溱、蘇佳伶</a:t>
            </a:r>
            <a:endParaRPr b="1" sz="1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指導：許衷源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2"/>
          <p:cNvSpPr txBox="1"/>
          <p:nvPr>
            <p:ph idx="12" type="sldNum"/>
          </p:nvPr>
        </p:nvSpPr>
        <p:spPr>
          <a:xfrm>
            <a:off x="8604175" y="4779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5" name="Google Shape;265;p22"/>
          <p:cNvPicPr preferRelativeResize="0"/>
          <p:nvPr/>
        </p:nvPicPr>
        <p:blipFill rotWithShape="1">
          <a:blip r:embed="rId3">
            <a:alphaModFix/>
          </a:blip>
          <a:srcRect b="0" l="0" r="3993" t="0"/>
          <a:stretch/>
        </p:blipFill>
        <p:spPr>
          <a:xfrm>
            <a:off x="3410300" y="843075"/>
            <a:ext cx="5609149" cy="34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2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2.再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建立一個變數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3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3" name="Google Shape;2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725" y="1333500"/>
            <a:ext cx="55435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3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47000" y="2068675"/>
            <a:ext cx="3168900" cy="81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名稱設為sonar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2.按下確定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"/>
          <p:cNvSpPr txBox="1"/>
          <p:nvPr>
            <p:ph idx="12" type="sldNum"/>
          </p:nvPr>
        </p:nvSpPr>
        <p:spPr>
          <a:xfrm>
            <a:off x="85774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150" y="778063"/>
            <a:ext cx="5670050" cy="35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4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 txBox="1"/>
          <p:nvPr/>
        </p:nvSpPr>
        <p:spPr>
          <a:xfrm>
            <a:off x="47000" y="2068675"/>
            <a:ext cx="3168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變數sonar設為0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"/>
          <p:cNvSpPr txBox="1"/>
          <p:nvPr>
            <p:ph idx="12" type="sldNum"/>
          </p:nvPr>
        </p:nvSpPr>
        <p:spPr>
          <a:xfrm>
            <a:off x="8593225" y="48013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375" y="822850"/>
            <a:ext cx="5651051" cy="375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47000" y="2068675"/>
            <a:ext cx="3168900" cy="13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endParaRPr sz="2100">
              <a:solidFill>
                <a:srgbClr val="0B539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600">
                <a:solidFill>
                  <a:srgbClr val="0B539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變數sonar設為0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6"/>
          <p:cNvSpPr txBox="1"/>
          <p:nvPr>
            <p:ph idx="12" type="sldNum"/>
          </p:nvPr>
        </p:nvSpPr>
        <p:spPr>
          <a:xfrm>
            <a:off x="85987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26"/>
          <p:cNvSpPr txBox="1"/>
          <p:nvPr/>
        </p:nvSpPr>
        <p:spPr>
          <a:xfrm>
            <a:off x="19500" y="1624975"/>
            <a:ext cx="3139800" cy="2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更改</a:t>
            </a:r>
            <a:r>
              <a:rPr b="1" i="0" lang="en" sz="2600" u="none" cap="none" strike="noStrike">
                <a:solidFill>
                  <a:srgbClr val="1C458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積木的數值</a:t>
            </a:r>
            <a:endParaRPr b="1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ping trig 改為  </a:t>
            </a:r>
            <a:r>
              <a:rPr b="1" i="0" lang="en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P8</a:t>
            </a:r>
            <a:endParaRPr b="1" i="0" sz="2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echo改為</a:t>
            </a:r>
            <a:r>
              <a:rPr b="1" i="0" lang="en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en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P15</a:t>
            </a:r>
            <a:endParaRPr b="1" i="0" sz="2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unit改為 </a:t>
            </a:r>
            <a:r>
              <a:rPr b="1" i="0" lang="en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cm</a:t>
            </a:r>
            <a:endParaRPr b="1" i="0" sz="2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9" name="Google Shape;29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800" y="912900"/>
            <a:ext cx="5566800" cy="368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/>
          <p:nvPr>
            <p:ph idx="12" type="sldNum"/>
          </p:nvPr>
        </p:nvSpPr>
        <p:spPr>
          <a:xfrm>
            <a:off x="8604200" y="48009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7"/>
          <p:cNvSpPr txBox="1"/>
          <p:nvPr/>
        </p:nvSpPr>
        <p:spPr>
          <a:xfrm>
            <a:off x="47000" y="2068675"/>
            <a:ext cx="3168900" cy="136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重複無限次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" name="Google Shape;3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000" y="768688"/>
            <a:ext cx="5802999" cy="360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/>
          <p:nvPr>
            <p:ph idx="12" type="sldNum"/>
          </p:nvPr>
        </p:nvSpPr>
        <p:spPr>
          <a:xfrm>
            <a:off x="8587750" y="47790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 txBox="1"/>
          <p:nvPr/>
        </p:nvSpPr>
        <p:spPr>
          <a:xfrm>
            <a:off x="47000" y="2068675"/>
            <a:ext cx="31689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暫停200毫秒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2.完成上述步驟，如右圖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5" name="Google Shape;3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800" y="779200"/>
            <a:ext cx="5566800" cy="3585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/>
          <p:nvPr>
            <p:ph idx="12" type="sldNum"/>
          </p:nvPr>
        </p:nvSpPr>
        <p:spPr>
          <a:xfrm>
            <a:off x="8598725" y="479515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9"/>
          <p:cNvSpPr txBox="1"/>
          <p:nvPr/>
        </p:nvSpPr>
        <p:spPr>
          <a:xfrm>
            <a:off x="56400" y="1475100"/>
            <a:ext cx="3159600" cy="219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增加robotbit積木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點選</a:t>
            </a: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進階</a:t>
            </a:r>
            <a:endParaRPr b="1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點選</a:t>
            </a:r>
            <a:r>
              <a:rPr b="1" i="0" lang="en" sz="2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擴展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3" name="Google Shape;3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400" y="348338"/>
            <a:ext cx="4575390" cy="44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0"/>
          <p:cNvSpPr txBox="1"/>
          <p:nvPr>
            <p:ph idx="12" type="sldNum"/>
          </p:nvPr>
        </p:nvSpPr>
        <p:spPr>
          <a:xfrm>
            <a:off x="8576775" y="4790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9" name="Google Shape;329;p30"/>
          <p:cNvPicPr preferRelativeResize="0"/>
          <p:nvPr/>
        </p:nvPicPr>
        <p:blipFill rotWithShape="1">
          <a:blip r:embed="rId3">
            <a:alphaModFix/>
          </a:blip>
          <a:srcRect b="0" l="10572" r="8159" t="0"/>
          <a:stretch/>
        </p:blipFill>
        <p:spPr>
          <a:xfrm>
            <a:off x="3446450" y="817100"/>
            <a:ext cx="5457774" cy="32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0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>
            <a:off x="19500" y="1436925"/>
            <a:ext cx="3177000" cy="16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輸入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robotbit</a:t>
            </a:r>
            <a:endParaRPr b="1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點下搜尋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 點選</a:t>
            </a:r>
            <a:r>
              <a:rPr b="1" lang="en" sz="2600">
                <a:latin typeface="Microsoft JhengHei"/>
                <a:ea typeface="Microsoft JhengHei"/>
                <a:cs typeface="Microsoft JhengHei"/>
                <a:sym typeface="Microsoft JhengHei"/>
              </a:rPr>
              <a:t>robotbit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/>
          <p:nvPr>
            <p:ph idx="12" type="sldNum"/>
          </p:nvPr>
        </p:nvSpPr>
        <p:spPr>
          <a:xfrm>
            <a:off x="85987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7" name="Google Shape;3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413" y="152400"/>
            <a:ext cx="368662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1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19500" y="1436925"/>
            <a:ext cx="3177000" cy="163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無限重複次積木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拖至空白處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14"/>
          <p:cNvSpPr txBox="1"/>
          <p:nvPr/>
        </p:nvSpPr>
        <p:spPr>
          <a:xfrm>
            <a:off x="1096500" y="709075"/>
            <a:ext cx="6951000" cy="4109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單元四</a:t>
            </a:r>
            <a:endParaRPr b="1"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程式撰寫-使掃地機器人接近物體時，</a:t>
            </a:r>
            <a:endParaRPr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倒退轉彎</a:t>
            </a:r>
            <a:endParaRPr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按鈕控制-當按下A鍵時啟動，按下B鍵</a:t>
            </a:r>
            <a:endParaRPr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  時暫停</a:t>
            </a:r>
            <a:endParaRPr sz="3000" u="sng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</a:t>
            </a:r>
            <a:r>
              <a:rPr lang="en" sz="3000" u="sng">
                <a:solidFill>
                  <a:srgbClr val="666666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討論轉彎暫停時間與角度大小關係</a:t>
            </a:r>
            <a:endParaRPr sz="3000">
              <a:solidFill>
                <a:srgbClr val="6666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3" name="Google Shape;203;p14"/>
          <p:cNvSpPr txBox="1"/>
          <p:nvPr/>
        </p:nvSpPr>
        <p:spPr>
          <a:xfrm>
            <a:off x="3870450" y="105725"/>
            <a:ext cx="140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目錄</a:t>
            </a:r>
            <a:endParaRPr b="1"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2"/>
          <p:cNvSpPr txBox="1"/>
          <p:nvPr>
            <p:ph idx="12" type="sldNum"/>
          </p:nvPr>
        </p:nvSpPr>
        <p:spPr>
          <a:xfrm>
            <a:off x="8598650" y="478485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5" name="Google Shape;3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300" y="1034950"/>
            <a:ext cx="5803151" cy="34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2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19500" y="1436925"/>
            <a:ext cx="3177000" cy="223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如果...那麼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重複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無限次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"/>
          <p:cNvSpPr txBox="1"/>
          <p:nvPr>
            <p:ph idx="12" type="sldNum"/>
          </p:nvPr>
        </p:nvSpPr>
        <p:spPr>
          <a:xfrm>
            <a:off x="8587750" y="478997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p33"/>
          <p:cNvPicPr preferRelativeResize="0"/>
          <p:nvPr/>
        </p:nvPicPr>
        <p:blipFill rotWithShape="1">
          <a:blip r:embed="rId3">
            <a:alphaModFix/>
          </a:blip>
          <a:srcRect b="0" l="0" r="17409" t="0"/>
          <a:stretch/>
        </p:blipFill>
        <p:spPr>
          <a:xfrm>
            <a:off x="3425225" y="597326"/>
            <a:ext cx="5376100" cy="40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3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3"/>
          <p:cNvSpPr txBox="1"/>
          <p:nvPr/>
        </p:nvSpPr>
        <p:spPr>
          <a:xfrm>
            <a:off x="19500" y="1436925"/>
            <a:ext cx="3177000" cy="2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比較的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1" name="Google Shape;361;p34"/>
          <p:cNvPicPr preferRelativeResize="0"/>
          <p:nvPr/>
        </p:nvPicPr>
        <p:blipFill rotWithShape="1">
          <a:blip r:embed="rId3">
            <a:alphaModFix/>
          </a:blip>
          <a:srcRect b="11253" l="0" r="34115" t="0"/>
          <a:stretch/>
        </p:blipFill>
        <p:spPr>
          <a:xfrm>
            <a:off x="3281700" y="977925"/>
            <a:ext cx="5737626" cy="336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4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4"/>
          <p:cNvSpPr txBox="1"/>
          <p:nvPr/>
        </p:nvSpPr>
        <p:spPr>
          <a:xfrm>
            <a:off x="19500" y="1850650"/>
            <a:ext cx="3177000" cy="11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i="0" sz="3000" u="none" cap="none" strike="noStrike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18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switch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放入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idx="12" type="sldNum"/>
          </p:nvPr>
        </p:nvSpPr>
        <p:spPr>
          <a:xfrm>
            <a:off x="8593200" y="47845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9" name="Google Shape;36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275" y="659200"/>
            <a:ext cx="5091400" cy="38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5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19500" y="1850650"/>
            <a:ext cx="3177000" cy="10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程式改為</a:t>
            </a:r>
            <a:r>
              <a:rPr b="1" lang="en" sz="18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switch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=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2.完成如右圖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"/>
          <p:cNvSpPr txBox="1"/>
          <p:nvPr>
            <p:ph idx="12" type="sldNum"/>
          </p:nvPr>
        </p:nvSpPr>
        <p:spPr>
          <a:xfrm>
            <a:off x="8582250" y="478995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7" name="Google Shape;3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350" y="1081376"/>
            <a:ext cx="5847900" cy="34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6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>
            <a:off x="19500" y="1436925"/>
            <a:ext cx="3177000" cy="238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再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en" sz="18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switch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=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的積木中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/>
          <p:nvPr>
            <p:ph idx="12" type="sldNum"/>
          </p:nvPr>
        </p:nvSpPr>
        <p:spPr>
          <a:xfrm>
            <a:off x="8604175" y="478487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5" name="Google Shape;3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201" y="658201"/>
            <a:ext cx="5456050" cy="3930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19500" y="1436925"/>
            <a:ext cx="3177000" cy="226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邏輯</a:t>
            </a:r>
            <a:endParaRPr b="1" i="0" sz="3000" u="none" cap="none" strike="noStrike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選擇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比較的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3.拖曳至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如果...那麼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的積木中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/>
          <p:nvPr>
            <p:ph idx="12" type="sldNum"/>
          </p:nvPr>
        </p:nvSpPr>
        <p:spPr>
          <a:xfrm>
            <a:off x="8576800" y="47790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3" name="Google Shape;3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500" y="1087050"/>
            <a:ext cx="5578349" cy="296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8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38"/>
          <p:cNvSpPr txBox="1"/>
          <p:nvPr/>
        </p:nvSpPr>
        <p:spPr>
          <a:xfrm>
            <a:off x="19500" y="1850650"/>
            <a:ext cx="3177000" cy="11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i="0" sz="3000" u="none" cap="none" strike="noStrike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18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放入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0=0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9"/>
          <p:cNvSpPr txBox="1"/>
          <p:nvPr>
            <p:ph idx="12" type="sldNum"/>
          </p:nvPr>
        </p:nvSpPr>
        <p:spPr>
          <a:xfrm>
            <a:off x="8593225" y="48009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1" name="Google Shape;40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925" y="820025"/>
            <a:ext cx="54530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9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19500" y="1850650"/>
            <a:ext cx="3177000" cy="10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將程式改為</a:t>
            </a:r>
            <a:r>
              <a:rPr b="1" lang="en" sz="18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&lt;</a:t>
            </a:r>
            <a:r>
              <a:rPr b="1" lang="en" sz="2600">
                <a:solidFill>
                  <a:srgbClr val="14141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endParaRPr sz="1800">
              <a:solidFill>
                <a:srgbClr val="141414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2.完成如右圖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0"/>
          <p:cNvSpPr txBox="1"/>
          <p:nvPr>
            <p:ph idx="12" type="sldNum"/>
          </p:nvPr>
        </p:nvSpPr>
        <p:spPr>
          <a:xfrm>
            <a:off x="85877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0" name="Google Shape;410;p40"/>
          <p:cNvPicPr preferRelativeResize="0"/>
          <p:nvPr/>
        </p:nvPicPr>
        <p:blipFill rotWithShape="1">
          <a:blip r:embed="rId3">
            <a:alphaModFix/>
          </a:blip>
          <a:srcRect b="0" l="0" r="18200" t="0"/>
          <a:stretch/>
        </p:blipFill>
        <p:spPr>
          <a:xfrm>
            <a:off x="3356925" y="1273800"/>
            <a:ext cx="5617826" cy="25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0"/>
          <p:cNvSpPr txBox="1"/>
          <p:nvPr/>
        </p:nvSpPr>
        <p:spPr>
          <a:xfrm>
            <a:off x="52350" y="1298100"/>
            <a:ext cx="3050700" cy="21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300">
                <a:solidFill>
                  <a:srgbClr val="4AD5E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Robotbit</a:t>
            </a:r>
            <a:endParaRPr b="1" sz="2300">
              <a:solidFill>
                <a:srgbClr val="4AD5E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拖曳</a:t>
            </a:r>
            <a:r>
              <a:rPr b="1" lang="en" sz="2300">
                <a:solidFill>
                  <a:srgbClr val="4AD5E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馬達</a:t>
            </a:r>
            <a:r>
              <a:rPr lang="en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</a:t>
            </a:r>
            <a:endParaRPr sz="18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en" sz="18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&lt;</a:t>
            </a:r>
            <a:r>
              <a:rPr b="1" lang="en" sz="2600">
                <a:solidFill>
                  <a:srgbClr val="14141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b="1" lang="en" sz="23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那麼</a:t>
            </a:r>
            <a:r>
              <a:rPr lang="en" sz="1800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的積木中</a:t>
            </a:r>
            <a:endParaRPr sz="1800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/>
          <p:nvPr>
            <p:ph idx="12" type="sldNum"/>
          </p:nvPr>
        </p:nvSpPr>
        <p:spPr>
          <a:xfrm>
            <a:off x="85822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7" name="Google Shape;417;p41"/>
          <p:cNvPicPr preferRelativeResize="0"/>
          <p:nvPr/>
        </p:nvPicPr>
        <p:blipFill rotWithShape="1">
          <a:blip r:embed="rId3">
            <a:alphaModFix/>
          </a:blip>
          <a:srcRect b="0" l="0" r="0" t="4397"/>
          <a:stretch/>
        </p:blipFill>
        <p:spPr>
          <a:xfrm>
            <a:off x="3295350" y="498388"/>
            <a:ext cx="5583575" cy="38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1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1"/>
          <p:cNvSpPr txBox="1"/>
          <p:nvPr/>
        </p:nvSpPr>
        <p:spPr>
          <a:xfrm>
            <a:off x="41850" y="1899425"/>
            <a:ext cx="3132300" cy="16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3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en" sz="18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sonar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&lt;</a:t>
            </a:r>
            <a:r>
              <a:rPr b="1" lang="en" sz="2600">
                <a:solidFill>
                  <a:srgbClr val="14141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r>
            <a:r>
              <a:rPr b="1" lang="en" sz="23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的積木中</a:t>
            </a:r>
            <a:endParaRPr b="1" sz="2500">
              <a:solidFill>
                <a:srgbClr val="3C7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idx="12" type="sldNum"/>
          </p:nvPr>
        </p:nvSpPr>
        <p:spPr>
          <a:xfrm>
            <a:off x="85932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15"/>
          <p:cNvSpPr/>
          <p:nvPr/>
        </p:nvSpPr>
        <p:spPr>
          <a:xfrm flipH="1">
            <a:off x="2651450" y="154050"/>
            <a:ext cx="6118500" cy="3447600"/>
          </a:xfrm>
          <a:prstGeom prst="wedgeEllipseCallout">
            <a:avLst>
              <a:gd fmla="val 57006" name="adj1"/>
              <a:gd fmla="val 18195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5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 flipH="1">
            <a:off x="533250" y="1964600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5"/>
          <p:cNvSpPr txBox="1"/>
          <p:nvPr/>
        </p:nvSpPr>
        <p:spPr>
          <a:xfrm>
            <a:off x="3326775" y="844225"/>
            <a:ext cx="4993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" sz="3200"/>
              <a:t>小朋友~接著我們來試試看讓掃地機器人在接近物體時(10公分)轉彎，避免掃地機器人撞到物體</a:t>
            </a:r>
            <a:endParaRPr b="0" i="0" sz="33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"/>
          <p:cNvSpPr txBox="1"/>
          <p:nvPr>
            <p:ph idx="12" type="sldNum"/>
          </p:nvPr>
        </p:nvSpPr>
        <p:spPr>
          <a:xfrm>
            <a:off x="8593225" y="478155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5" name="Google Shape;4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150" y="361950"/>
            <a:ext cx="3590925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2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41850" y="1899425"/>
            <a:ext cx="31323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馬達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M1A、M2A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並將速度改為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2.完成如右圖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>
            <p:ph idx="12" type="sldNum"/>
          </p:nvPr>
        </p:nvSpPr>
        <p:spPr>
          <a:xfrm>
            <a:off x="85987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43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3"/>
          <p:cNvSpPr txBox="1"/>
          <p:nvPr/>
        </p:nvSpPr>
        <p:spPr>
          <a:xfrm>
            <a:off x="41850" y="1899425"/>
            <a:ext cx="31323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暫停1000毫秒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2.完成如右圖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35" name="Google Shape;4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200" y="111125"/>
            <a:ext cx="35035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/>
          <p:cNvSpPr txBox="1"/>
          <p:nvPr>
            <p:ph idx="12" type="sldNum"/>
          </p:nvPr>
        </p:nvSpPr>
        <p:spPr>
          <a:xfrm>
            <a:off x="85877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1" name="Google Shape;4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5275" y="190500"/>
            <a:ext cx="36099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4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44"/>
          <p:cNvSpPr txBox="1"/>
          <p:nvPr/>
        </p:nvSpPr>
        <p:spPr>
          <a:xfrm>
            <a:off x="41850" y="1899425"/>
            <a:ext cx="3132300" cy="8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馬達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按右鍵複製另一個馬達積木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5"/>
          <p:cNvSpPr txBox="1"/>
          <p:nvPr>
            <p:ph idx="12" type="sldNum"/>
          </p:nvPr>
        </p:nvSpPr>
        <p:spPr>
          <a:xfrm>
            <a:off x="860417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9" name="Google Shape;44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950" y="179800"/>
            <a:ext cx="290644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5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5"/>
          <p:cNvSpPr txBox="1"/>
          <p:nvPr/>
        </p:nvSpPr>
        <p:spPr>
          <a:xfrm>
            <a:off x="41850" y="1899425"/>
            <a:ext cx="3132300" cy="209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複製的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馬達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拖曳至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下方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2.並將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馬達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速度更改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23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M1A→-50</a:t>
            </a:r>
            <a:endParaRPr b="1" sz="23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23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M2A→100</a:t>
            </a:r>
            <a:endParaRPr b="1" sz="23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 txBox="1"/>
          <p:nvPr>
            <p:ph idx="12" type="sldNum"/>
          </p:nvPr>
        </p:nvSpPr>
        <p:spPr>
          <a:xfrm>
            <a:off x="8587750" y="47845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7" name="Google Shape;45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900" y="304800"/>
            <a:ext cx="5604451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6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6"/>
          <p:cNvSpPr txBox="1"/>
          <p:nvPr/>
        </p:nvSpPr>
        <p:spPr>
          <a:xfrm>
            <a:off x="41850" y="1899425"/>
            <a:ext cx="3132300" cy="138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基本</a:t>
            </a:r>
            <a:endParaRPr b="1" sz="2600">
              <a:solidFill>
                <a:srgbClr val="00ACC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6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...</a:t>
            </a:r>
            <a:r>
              <a:rPr b="1" lang="en" sz="26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那麼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的積木中</a:t>
            </a:r>
            <a:endParaRPr b="1" sz="2500">
              <a:solidFill>
                <a:srgbClr val="3C78D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7"/>
          <p:cNvSpPr txBox="1"/>
          <p:nvPr>
            <p:ph idx="12" type="sldNum"/>
          </p:nvPr>
        </p:nvSpPr>
        <p:spPr>
          <a:xfrm>
            <a:off x="859870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5" name="Google Shape;46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688" y="111125"/>
            <a:ext cx="2871316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7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7"/>
          <p:cNvSpPr txBox="1"/>
          <p:nvPr/>
        </p:nvSpPr>
        <p:spPr>
          <a:xfrm>
            <a:off x="41850" y="1899425"/>
            <a:ext cx="31323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改為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暫停800毫秒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2.完成如右圖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3" name="Google Shape;47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550" y="352225"/>
            <a:ext cx="4032300" cy="443903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8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8"/>
          <p:cNvSpPr txBox="1"/>
          <p:nvPr/>
        </p:nvSpPr>
        <p:spPr>
          <a:xfrm>
            <a:off x="41850" y="1899425"/>
            <a:ext cx="31323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增加</a:t>
            </a:r>
            <a:r>
              <a:rPr b="1" lang="en" sz="2600">
                <a:solidFill>
                  <a:srgbClr val="0097A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欄位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9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1" name="Google Shape;48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5000" y="237025"/>
            <a:ext cx="4143312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9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3" name="Google Shape;483;p49"/>
          <p:cNvSpPr txBox="1"/>
          <p:nvPr/>
        </p:nvSpPr>
        <p:spPr>
          <a:xfrm>
            <a:off x="41850" y="2125100"/>
            <a:ext cx="3132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.完成如右圖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0"/>
          <p:cNvSpPr txBox="1"/>
          <p:nvPr>
            <p:ph idx="12" type="sldNum"/>
          </p:nvPr>
        </p:nvSpPr>
        <p:spPr>
          <a:xfrm>
            <a:off x="858227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9" name="Google Shape;4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300" y="428625"/>
            <a:ext cx="5386501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0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1" name="Google Shape;491;p50"/>
          <p:cNvSpPr txBox="1"/>
          <p:nvPr/>
        </p:nvSpPr>
        <p:spPr>
          <a:xfrm>
            <a:off x="41850" y="1899425"/>
            <a:ext cx="3132300" cy="8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馬達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按右鍵複製另一個馬達積木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1"/>
          <p:cNvSpPr txBox="1"/>
          <p:nvPr>
            <p:ph idx="12" type="sldNum"/>
          </p:nvPr>
        </p:nvSpPr>
        <p:spPr>
          <a:xfrm>
            <a:off x="85877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7" name="Google Shape;49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875" y="235488"/>
            <a:ext cx="4714807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1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1"/>
          <p:cNvSpPr txBox="1"/>
          <p:nvPr/>
        </p:nvSpPr>
        <p:spPr>
          <a:xfrm>
            <a:off x="41850" y="1899425"/>
            <a:ext cx="3132300" cy="138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馬達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放入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否則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積木內，並將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M1A、M2A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速度改為</a:t>
            </a:r>
            <a:r>
              <a:rPr b="1" lang="en" sz="260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>
            <p:ph type="ctrTitle"/>
          </p:nvPr>
        </p:nvSpPr>
        <p:spPr>
          <a:xfrm>
            <a:off x="1820775" y="606725"/>
            <a:ext cx="5596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4300">
                <a:solidFill>
                  <a:srgbClr val="00D1C6"/>
                </a:solidFill>
              </a:rPr>
              <a:t>程式撰寫</a:t>
            </a:r>
            <a:endParaRPr b="1" sz="4300">
              <a:solidFill>
                <a:srgbClr val="00D1C6"/>
              </a:solidFill>
            </a:endParaRPr>
          </a:p>
        </p:txBody>
      </p:sp>
      <p:sp>
        <p:nvSpPr>
          <p:cNvPr id="217" name="Google Shape;217;p16"/>
          <p:cNvSpPr txBox="1"/>
          <p:nvPr>
            <p:ph idx="12" type="sldNum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-2625" y="2385250"/>
            <a:ext cx="9144000" cy="1159800"/>
          </a:xfrm>
          <a:prstGeom prst="rect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1031750" y="2626600"/>
            <a:ext cx="73062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使掃地機器人接近物體時，倒退轉彎</a:t>
            </a:r>
            <a:endParaRPr b="1" sz="32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2"/>
          <p:cNvSpPr txBox="1"/>
          <p:nvPr>
            <p:ph idx="12" type="sldNum"/>
          </p:nvPr>
        </p:nvSpPr>
        <p:spPr>
          <a:xfrm>
            <a:off x="85877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5" name="Google Shape;505;p52"/>
          <p:cNvPicPr preferRelativeResize="0"/>
          <p:nvPr/>
        </p:nvPicPr>
        <p:blipFill rotWithShape="1">
          <a:blip r:embed="rId3">
            <a:alphaModFix/>
          </a:blip>
          <a:srcRect b="0" l="28957" r="0" t="0"/>
          <a:stretch/>
        </p:blipFill>
        <p:spPr>
          <a:xfrm>
            <a:off x="3509575" y="91350"/>
            <a:ext cx="4861425" cy="49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2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2"/>
          <p:cNvSpPr txBox="1"/>
          <p:nvPr/>
        </p:nvSpPr>
        <p:spPr>
          <a:xfrm>
            <a:off x="41850" y="1899425"/>
            <a:ext cx="31323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程式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完成如右圖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3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3" name="Google Shape;513;p53"/>
          <p:cNvSpPr/>
          <p:nvPr/>
        </p:nvSpPr>
        <p:spPr>
          <a:xfrm>
            <a:off x="0" y="0"/>
            <a:ext cx="2898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3"/>
          <p:cNvSpPr txBox="1"/>
          <p:nvPr/>
        </p:nvSpPr>
        <p:spPr>
          <a:xfrm>
            <a:off x="0" y="1856675"/>
            <a:ext cx="30267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icrosoft JhengHei"/>
              <a:buAutoNum type="arabicPeriod"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15" name="Google Shape;515;p53"/>
          <p:cNvPicPr preferRelativeResize="0"/>
          <p:nvPr/>
        </p:nvPicPr>
        <p:blipFill rotWithShape="1">
          <a:blip r:embed="rId3">
            <a:alphaModFix/>
          </a:blip>
          <a:srcRect b="0" l="0" r="47340" t="0"/>
          <a:stretch/>
        </p:blipFill>
        <p:spPr>
          <a:xfrm>
            <a:off x="4135875" y="125025"/>
            <a:ext cx="26839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4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1" name="Google Shape;521;p54"/>
          <p:cNvSpPr/>
          <p:nvPr/>
        </p:nvSpPr>
        <p:spPr>
          <a:xfrm>
            <a:off x="812250" y="303350"/>
            <a:ext cx="53700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54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458725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4"/>
          <p:cNvSpPr txBox="1"/>
          <p:nvPr/>
        </p:nvSpPr>
        <p:spPr>
          <a:xfrm>
            <a:off x="1110900" y="925200"/>
            <a:ext cx="5049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小朋友請你試試看，現在</a:t>
            </a:r>
            <a:r>
              <a:rPr b="1" lang="en" sz="3200"/>
              <a:t>超音波感測器是否在接近物體時(10公分)時會轉彎？</a:t>
            </a:r>
            <a:endParaRPr sz="3000"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5"/>
          <p:cNvSpPr txBox="1"/>
          <p:nvPr>
            <p:ph idx="12" type="sldNum"/>
          </p:nvPr>
        </p:nvSpPr>
        <p:spPr>
          <a:xfrm>
            <a:off x="8598775" y="48013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9" name="Google Shape;529;p55"/>
          <p:cNvSpPr/>
          <p:nvPr/>
        </p:nvSpPr>
        <p:spPr>
          <a:xfrm flipH="1">
            <a:off x="2800250" y="303350"/>
            <a:ext cx="53700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55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 flipH="1">
            <a:off x="8122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55"/>
          <p:cNvSpPr txBox="1"/>
          <p:nvPr/>
        </p:nvSpPr>
        <p:spPr>
          <a:xfrm>
            <a:off x="3392150" y="1014075"/>
            <a:ext cx="447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如果完成了來試試看新的程式，當按下A鍵時啟動，按下B鍵時暫停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2" name="Google Shape;532;p55"/>
          <p:cNvSpPr txBox="1"/>
          <p:nvPr/>
        </p:nvSpPr>
        <p:spPr>
          <a:xfrm>
            <a:off x="1320400" y="197750"/>
            <a:ext cx="189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" sz="3200"/>
              <a:t>牛刀小試</a:t>
            </a:r>
            <a:endParaRPr b="0" i="0" sz="3300" u="none" cap="none" strike="noStrike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6"/>
          <p:cNvSpPr txBox="1"/>
          <p:nvPr>
            <p:ph idx="12" type="sldNum"/>
          </p:nvPr>
        </p:nvSpPr>
        <p:spPr>
          <a:xfrm>
            <a:off x="8529225" y="4795150"/>
            <a:ext cx="5874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8" name="Google Shape;53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375" y="348338"/>
            <a:ext cx="3902504" cy="44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6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56"/>
          <p:cNvSpPr txBox="1"/>
          <p:nvPr/>
        </p:nvSpPr>
        <p:spPr>
          <a:xfrm>
            <a:off x="41850" y="1899425"/>
            <a:ext cx="31323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6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</a:t>
            </a:r>
            <a:endParaRPr b="1" sz="26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6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拖至空白處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7"/>
          <p:cNvSpPr txBox="1"/>
          <p:nvPr>
            <p:ph idx="12" type="sldNum"/>
          </p:nvPr>
        </p:nvSpPr>
        <p:spPr>
          <a:xfrm>
            <a:off x="8592050" y="47794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6" name="Google Shape;54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9900" y="690550"/>
            <a:ext cx="571290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7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57"/>
          <p:cNvSpPr txBox="1"/>
          <p:nvPr/>
        </p:nvSpPr>
        <p:spPr>
          <a:xfrm>
            <a:off x="41850" y="1899425"/>
            <a:ext cx="3132300" cy="16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6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2.將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變數sonar設為0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6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積木中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8"/>
          <p:cNvSpPr txBox="1"/>
          <p:nvPr>
            <p:ph idx="12" type="sldNum"/>
          </p:nvPr>
        </p:nvSpPr>
        <p:spPr>
          <a:xfrm>
            <a:off x="8593225" y="478485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4" name="Google Shape;55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550" y="1176800"/>
            <a:ext cx="4676775" cy="271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8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8"/>
          <p:cNvSpPr txBox="1"/>
          <p:nvPr/>
        </p:nvSpPr>
        <p:spPr>
          <a:xfrm>
            <a:off x="0" y="1618350"/>
            <a:ext cx="3216000" cy="12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變數sonar設為0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變數switch設為1</a:t>
            </a:r>
            <a:endParaRPr b="1" sz="26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2.完成如右圖</a:t>
            </a:r>
            <a:endParaRPr b="1" sz="26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9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9"/>
          <p:cNvSpPr txBox="1"/>
          <p:nvPr>
            <p:ph idx="12" type="sldNum"/>
          </p:nvPr>
        </p:nvSpPr>
        <p:spPr>
          <a:xfrm>
            <a:off x="8609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3" name="Google Shape;56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2450" y="1062038"/>
            <a:ext cx="467677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9"/>
          <p:cNvSpPr txBox="1"/>
          <p:nvPr/>
        </p:nvSpPr>
        <p:spPr>
          <a:xfrm>
            <a:off x="41850" y="1899425"/>
            <a:ext cx="3132300" cy="8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按右鍵複製另一個積木</a:t>
            </a:r>
            <a:endParaRPr b="1" sz="2600">
              <a:solidFill>
                <a:schemeClr val="accen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0"/>
          <p:cNvSpPr txBox="1"/>
          <p:nvPr>
            <p:ph idx="12" type="sldNum"/>
          </p:nvPr>
        </p:nvSpPr>
        <p:spPr>
          <a:xfrm>
            <a:off x="8582250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0" name="Google Shape;57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600" y="852500"/>
            <a:ext cx="476250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0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0"/>
          <p:cNvSpPr txBox="1"/>
          <p:nvPr/>
        </p:nvSpPr>
        <p:spPr>
          <a:xfrm>
            <a:off x="41850" y="1478863"/>
            <a:ext cx="3132300" cy="21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當按鈕A被按下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6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當按鈕B被按下</a:t>
            </a:r>
            <a:endParaRPr b="1" sz="26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變數switch設為1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積木改成</a:t>
            </a:r>
            <a:r>
              <a:rPr b="1" lang="en" sz="26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變數switch設為0</a:t>
            </a:r>
            <a:endParaRPr b="1" sz="2600">
              <a:solidFill>
                <a:srgbClr val="FF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1"/>
          <p:cNvSpPr txBox="1"/>
          <p:nvPr>
            <p:ph idx="12" type="sldNum"/>
          </p:nvPr>
        </p:nvSpPr>
        <p:spPr>
          <a:xfrm>
            <a:off x="8598700" y="47790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8" name="Google Shape;57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200" y="170450"/>
            <a:ext cx="5367201" cy="4643299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61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1"/>
          <p:cNvSpPr txBox="1"/>
          <p:nvPr/>
        </p:nvSpPr>
        <p:spPr>
          <a:xfrm>
            <a:off x="0" y="2032075"/>
            <a:ext cx="31782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1.完成如右圖</a:t>
            </a:r>
            <a:endParaRPr b="1" sz="26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idx="12" type="sldNum"/>
          </p:nvPr>
        </p:nvSpPr>
        <p:spPr>
          <a:xfrm>
            <a:off x="85768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5" name="Google Shape;2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625" y="599901"/>
            <a:ext cx="5319450" cy="409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7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將原本撰寫的程式清除，如右圖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2"/>
          <p:cNvSpPr txBox="1"/>
          <p:nvPr>
            <p:ph idx="12" type="sldNum"/>
          </p:nvPr>
        </p:nvSpPr>
        <p:spPr>
          <a:xfrm>
            <a:off x="8576800" y="47958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6" name="Google Shape;58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100" y="482300"/>
            <a:ext cx="7136999" cy="417890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2"/>
          <p:cNvSpPr/>
          <p:nvPr/>
        </p:nvSpPr>
        <p:spPr>
          <a:xfrm>
            <a:off x="0" y="0"/>
            <a:ext cx="19008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2"/>
          <p:cNvSpPr txBox="1"/>
          <p:nvPr/>
        </p:nvSpPr>
        <p:spPr>
          <a:xfrm>
            <a:off x="0" y="1856675"/>
            <a:ext cx="18789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icrosoft JhengHei"/>
              <a:buAutoNum type="arabicPeriod"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3"/>
          <p:cNvSpPr txBox="1"/>
          <p:nvPr>
            <p:ph idx="12" type="sldNum"/>
          </p:nvPr>
        </p:nvSpPr>
        <p:spPr>
          <a:xfrm>
            <a:off x="8598725" y="4781650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63"/>
          <p:cNvSpPr/>
          <p:nvPr/>
        </p:nvSpPr>
        <p:spPr>
          <a:xfrm>
            <a:off x="812250" y="303350"/>
            <a:ext cx="53700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p63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3"/>
          <p:cNvSpPr txBox="1"/>
          <p:nvPr/>
        </p:nvSpPr>
        <p:spPr>
          <a:xfrm>
            <a:off x="1414725" y="751125"/>
            <a:ext cx="44760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小朋友~試試看是否</a:t>
            </a:r>
            <a:r>
              <a:rPr b="1" lang="en" sz="3200"/>
              <a:t>當按下A鍵時</a:t>
            </a:r>
            <a:r>
              <a:rPr b="1" lang="en" sz="3200"/>
              <a:t>掃地機器人可以</a:t>
            </a:r>
            <a:r>
              <a:rPr b="1" lang="en" sz="3200"/>
              <a:t>啟動，按下B鍵時</a:t>
            </a:r>
            <a:r>
              <a:rPr b="1" lang="en" sz="3200"/>
              <a:t>掃地機器人就</a:t>
            </a:r>
            <a:r>
              <a:rPr b="1" lang="en" sz="3200"/>
              <a:t>暫停</a:t>
            </a:r>
            <a:r>
              <a:rPr b="1" lang="en" sz="3200"/>
              <a:t>呢？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4"/>
          <p:cNvSpPr txBox="1"/>
          <p:nvPr>
            <p:ph idx="12" type="sldNum"/>
          </p:nvPr>
        </p:nvSpPr>
        <p:spPr>
          <a:xfrm>
            <a:off x="8554875" y="4752000"/>
            <a:ext cx="532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2" name="Google Shape;602;p64"/>
          <p:cNvSpPr/>
          <p:nvPr/>
        </p:nvSpPr>
        <p:spPr>
          <a:xfrm flipH="1">
            <a:off x="2534500" y="0"/>
            <a:ext cx="6447900" cy="32616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3" name="Google Shape;603;p64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 flipH="1">
            <a:off x="424050" y="16541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64"/>
          <p:cNvSpPr txBox="1"/>
          <p:nvPr/>
        </p:nvSpPr>
        <p:spPr>
          <a:xfrm flipH="1">
            <a:off x="2947625" y="628725"/>
            <a:ext cx="57303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</a:t>
            </a:r>
            <a:r>
              <a:rPr b="1" lang="en" sz="3200"/>
              <a:t>你們真是太棒了，接下來請小朋友繼續跟著老師的步驟一起做！我們來討論</a:t>
            </a:r>
            <a:r>
              <a:rPr b="1" lang="en" sz="3200">
                <a:uFill>
                  <a:noFill/>
                </a:uFill>
                <a:hlinkClick action="ppaction://hlinksldjump" r:id="rId4"/>
              </a:rPr>
              <a:t>轉彎暫停時間與角度大小關係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5"/>
          <p:cNvSpPr txBox="1"/>
          <p:nvPr>
            <p:ph idx="12" type="sldNum"/>
          </p:nvPr>
        </p:nvSpPr>
        <p:spPr>
          <a:xfrm>
            <a:off x="8610775" y="481735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0" name="Google Shape;61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950" y="113751"/>
            <a:ext cx="4405150" cy="48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65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65"/>
          <p:cNvSpPr txBox="1"/>
          <p:nvPr/>
        </p:nvSpPr>
        <p:spPr>
          <a:xfrm>
            <a:off x="0" y="2032075"/>
            <a:ext cx="3178200" cy="9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暫停800毫秒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暫停1200毫秒</a:t>
            </a:r>
            <a:endParaRPr b="1" sz="26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6"/>
          <p:cNvSpPr txBox="1"/>
          <p:nvPr>
            <p:ph idx="12" type="sldNum"/>
          </p:nvPr>
        </p:nvSpPr>
        <p:spPr>
          <a:xfrm>
            <a:off x="8593225" y="4779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8" name="Google Shape;61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2675" y="46725"/>
            <a:ext cx="5626675" cy="499530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6"/>
          <p:cNvSpPr/>
          <p:nvPr/>
        </p:nvSpPr>
        <p:spPr>
          <a:xfrm>
            <a:off x="0" y="0"/>
            <a:ext cx="24048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6"/>
          <p:cNvSpPr txBox="1"/>
          <p:nvPr/>
        </p:nvSpPr>
        <p:spPr>
          <a:xfrm>
            <a:off x="0" y="1856675"/>
            <a:ext cx="23772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icrosoft JhengHei"/>
              <a:buAutoNum type="arabicPeriod"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7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6" name="Google Shape;626;p67"/>
          <p:cNvSpPr/>
          <p:nvPr/>
        </p:nvSpPr>
        <p:spPr>
          <a:xfrm>
            <a:off x="876950" y="928350"/>
            <a:ext cx="5370000" cy="2741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67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7"/>
          <p:cNvSpPr txBox="1"/>
          <p:nvPr/>
        </p:nvSpPr>
        <p:spPr>
          <a:xfrm>
            <a:off x="1168850" y="1468050"/>
            <a:ext cx="478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</a:t>
            </a:r>
            <a:r>
              <a:rPr b="1" lang="en" sz="3200"/>
              <a:t>觀察一下，</a:t>
            </a:r>
            <a:r>
              <a:rPr b="1" lang="en" sz="3200"/>
              <a:t>掃地機器人</a:t>
            </a:r>
            <a:r>
              <a:rPr b="1" lang="en" sz="3200"/>
              <a:t>暫停800毫秒和1200毫秒有什麼不同</a:t>
            </a:r>
            <a:r>
              <a:rPr b="1" lang="en" sz="3200"/>
              <a:t>呢？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68"/>
          <p:cNvSpPr txBox="1"/>
          <p:nvPr>
            <p:ph idx="12" type="sldNum"/>
          </p:nvPr>
        </p:nvSpPr>
        <p:spPr>
          <a:xfrm>
            <a:off x="8582275" y="4784500"/>
            <a:ext cx="469800" cy="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4" name="Google Shape;634;p68"/>
          <p:cNvSpPr/>
          <p:nvPr/>
        </p:nvSpPr>
        <p:spPr>
          <a:xfrm flipH="1">
            <a:off x="2950675" y="303350"/>
            <a:ext cx="5370000" cy="29997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68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 flipH="1">
            <a:off x="8122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8"/>
          <p:cNvSpPr txBox="1"/>
          <p:nvPr/>
        </p:nvSpPr>
        <p:spPr>
          <a:xfrm flipH="1">
            <a:off x="3425025" y="827825"/>
            <a:ext cx="47697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</a:t>
            </a:r>
            <a:r>
              <a:rPr b="1" lang="en" sz="3200"/>
              <a:t>有發現什麼不一樣嗎？我們再試試把</a:t>
            </a:r>
            <a:r>
              <a:rPr b="1" lang="en" sz="3200"/>
              <a:t>掃地機器人暫停1200毫秒</a:t>
            </a:r>
            <a:r>
              <a:rPr b="1" lang="en" sz="3200"/>
              <a:t>改成</a:t>
            </a:r>
            <a:r>
              <a:rPr b="1" lang="en" sz="3200"/>
              <a:t>1500毫秒</a:t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9"/>
          <p:cNvSpPr txBox="1"/>
          <p:nvPr>
            <p:ph idx="12" type="sldNum"/>
          </p:nvPr>
        </p:nvSpPr>
        <p:spPr>
          <a:xfrm>
            <a:off x="8609650" y="48064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2" name="Google Shape;64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8200" y="55013"/>
            <a:ext cx="4411751" cy="4939326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9"/>
          <p:cNvSpPr/>
          <p:nvPr/>
        </p:nvSpPr>
        <p:spPr>
          <a:xfrm>
            <a:off x="0" y="0"/>
            <a:ext cx="32160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9"/>
          <p:cNvSpPr txBox="1"/>
          <p:nvPr/>
        </p:nvSpPr>
        <p:spPr>
          <a:xfrm>
            <a:off x="0" y="2032075"/>
            <a:ext cx="3178200" cy="98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1.將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暫停1200毫秒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改成</a:t>
            </a:r>
            <a:r>
              <a:rPr b="1" lang="en" sz="2600">
                <a:solidFill>
                  <a:srgbClr val="00ACC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暫停1500毫秒</a:t>
            </a:r>
            <a:endParaRPr b="1" sz="26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0"/>
          <p:cNvSpPr txBox="1"/>
          <p:nvPr>
            <p:ph idx="12" type="sldNum"/>
          </p:nvPr>
        </p:nvSpPr>
        <p:spPr>
          <a:xfrm>
            <a:off x="8587750" y="47845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0" name="Google Shape;650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250" y="76200"/>
            <a:ext cx="5575841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70"/>
          <p:cNvSpPr/>
          <p:nvPr/>
        </p:nvSpPr>
        <p:spPr>
          <a:xfrm>
            <a:off x="0" y="0"/>
            <a:ext cx="24048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0"/>
          <p:cNvSpPr txBox="1"/>
          <p:nvPr/>
        </p:nvSpPr>
        <p:spPr>
          <a:xfrm>
            <a:off x="0" y="1856675"/>
            <a:ext cx="23772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icrosoft JhengHei"/>
              <a:buAutoNum type="arabicPeriod"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點選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下載</a:t>
            </a:r>
            <a:endParaRPr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1"/>
          <p:cNvSpPr txBox="1"/>
          <p:nvPr>
            <p:ph idx="12" type="sldNum"/>
          </p:nvPr>
        </p:nvSpPr>
        <p:spPr>
          <a:xfrm>
            <a:off x="860847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8" name="Google Shape;658;p71"/>
          <p:cNvSpPr/>
          <p:nvPr/>
        </p:nvSpPr>
        <p:spPr>
          <a:xfrm>
            <a:off x="1484600" y="737000"/>
            <a:ext cx="4697700" cy="25662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71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609150" y="1966875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1"/>
          <p:cNvSpPr txBox="1"/>
          <p:nvPr/>
        </p:nvSpPr>
        <p:spPr>
          <a:xfrm>
            <a:off x="1754375" y="1188950"/>
            <a:ext cx="42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小朋友~有發現了嗎？</a:t>
            </a:r>
            <a:endParaRPr b="1" sz="32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當暫停的時間越長，轉的角度就越大</a:t>
            </a:r>
            <a:endParaRPr b="1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"/>
          <p:cNvSpPr txBox="1"/>
          <p:nvPr>
            <p:ph idx="12" type="sldNum"/>
          </p:nvPr>
        </p:nvSpPr>
        <p:spPr>
          <a:xfrm>
            <a:off x="8573725" y="478997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0375" y="722388"/>
            <a:ext cx="5643149" cy="36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8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 txBox="1"/>
          <p:nvPr/>
        </p:nvSpPr>
        <p:spPr>
          <a:xfrm>
            <a:off x="47000" y="2068675"/>
            <a:ext cx="3168900" cy="89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1.點選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b="1" lang="en" sz="2300">
                <a:latin typeface="Microsoft JhengHei"/>
                <a:ea typeface="Microsoft JhengHei"/>
                <a:cs typeface="Microsoft JhengHei"/>
                <a:sym typeface="Microsoft JhengHei"/>
              </a:rPr>
              <a:t>建立一個變數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72"/>
          <p:cNvPicPr preferRelativeResize="0"/>
          <p:nvPr/>
        </p:nvPicPr>
        <p:blipFill rotWithShape="1">
          <a:blip r:embed="rId3">
            <a:alphaModFix/>
          </a:blip>
          <a:srcRect b="0" l="0" r="5437" t="0"/>
          <a:stretch/>
        </p:blipFill>
        <p:spPr>
          <a:xfrm>
            <a:off x="6950875" y="2008850"/>
            <a:ext cx="1711525" cy="29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72"/>
          <p:cNvSpPr txBox="1"/>
          <p:nvPr>
            <p:ph idx="12" type="sldNum"/>
          </p:nvPr>
        </p:nvSpPr>
        <p:spPr>
          <a:xfrm>
            <a:off x="860847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7" name="Google Shape;667;p72"/>
          <p:cNvSpPr/>
          <p:nvPr/>
        </p:nvSpPr>
        <p:spPr>
          <a:xfrm>
            <a:off x="212125" y="593775"/>
            <a:ext cx="6527400" cy="3234900"/>
          </a:xfrm>
          <a:prstGeom prst="wedgeEllipseCallout">
            <a:avLst>
              <a:gd fmla="val 56586" name="adj1"/>
              <a:gd fmla="val 33257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72"/>
          <p:cNvSpPr txBox="1"/>
          <p:nvPr/>
        </p:nvSpPr>
        <p:spPr>
          <a:xfrm>
            <a:off x="819625" y="1119675"/>
            <a:ext cx="59199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小朋友~恭</a:t>
            </a:r>
            <a:r>
              <a:rPr b="1" lang="en" sz="3300"/>
              <a:t>恭喜你已經完成這一個單元，現在你已經可以用按鈕控制、讓掃地機器人在</a:t>
            </a:r>
            <a:r>
              <a:rPr b="1" lang="en" sz="3300">
                <a:uFill>
                  <a:noFill/>
                </a:uFill>
                <a:hlinkClick action="ppaction://hlinksldjump" r:id="rId4"/>
              </a:rPr>
              <a:t>接近物體時，倒退轉彎</a:t>
            </a:r>
            <a:r>
              <a:rPr b="1" lang="en" sz="3300"/>
              <a:t>了！</a:t>
            </a:r>
            <a:endParaRPr b="1" sz="33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/>
          <p:nvPr>
            <p:ph idx="12" type="sldNum"/>
          </p:nvPr>
        </p:nvSpPr>
        <p:spPr>
          <a:xfrm>
            <a:off x="8598700" y="47790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1" name="Google Shape;2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250" y="1128738"/>
            <a:ext cx="55816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47000" y="2068675"/>
            <a:ext cx="3168900" cy="81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名稱設為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switch</a:t>
            </a:r>
            <a:endParaRPr b="1" sz="2300">
              <a:solidFill>
                <a:srgbClr val="E8004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2.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按下確定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>
            <p:ph idx="12" type="sldNum"/>
          </p:nvPr>
        </p:nvSpPr>
        <p:spPr>
          <a:xfrm>
            <a:off x="8593225" y="47520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9" name="Google Shape;2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250" y="712350"/>
            <a:ext cx="5634800" cy="38340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0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47000" y="2068675"/>
            <a:ext cx="31689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完成如右圖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/>
          <p:nvPr>
            <p:ph idx="12" type="sldNum"/>
          </p:nvPr>
        </p:nvSpPr>
        <p:spPr>
          <a:xfrm>
            <a:off x="8587750" y="4795800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325" y="847275"/>
            <a:ext cx="5476774" cy="36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/>
          <p:nvPr/>
        </p:nvSpPr>
        <p:spPr>
          <a:xfrm>
            <a:off x="0" y="0"/>
            <a:ext cx="3272400" cy="5143500"/>
          </a:xfrm>
          <a:prstGeom prst="rect">
            <a:avLst/>
          </a:prstGeom>
          <a:solidFill>
            <a:srgbClr val="65BB48">
              <a:alpha val="8667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47000" y="2068675"/>
            <a:ext cx="31689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將</a:t>
            </a:r>
            <a:r>
              <a:rPr b="1" lang="en" sz="2300">
                <a:solidFill>
                  <a:srgbClr val="E8004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變數switch設為0</a:t>
            </a:r>
            <a:r>
              <a:rPr lang="en" sz="1800">
                <a:latin typeface="Microsoft JhengHei"/>
                <a:ea typeface="Microsoft JhengHei"/>
                <a:cs typeface="Microsoft JhengHei"/>
                <a:sym typeface="Microsoft JhengHei"/>
              </a:rPr>
              <a:t>拖至</a:t>
            </a:r>
            <a:r>
              <a:rPr b="1" lang="en" sz="2500">
                <a:solidFill>
                  <a:srgbClr val="3C78D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當啟動時</a:t>
            </a:r>
            <a:endParaRPr b="1" sz="23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