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Zilla Slab SemiBold"/>
      <p:bold r:id="rId47"/>
    </p:embeddedFont>
    <p:embeddedFont>
      <p:font typeface="Montserrat"/>
      <p:regular r:id="rId48"/>
      <p:bold r:id="rId49"/>
      <p:italic r:id="rId50"/>
      <p:boldItalic r:id="rId51"/>
    </p:embeddedFont>
    <p:embeddedFont>
      <p:font typeface="Montserrat Light"/>
      <p:regular r:id="rId52"/>
      <p:bold r:id="rId53"/>
      <p:italic r:id="rId54"/>
      <p:boldItalic r:id="rId55"/>
    </p:embeddedFont>
    <p:embeddedFont>
      <p:font typeface="Century Gothic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10">
          <p15:clr>
            <a:srgbClr val="9AA0A6"/>
          </p15:clr>
        </p15:guide>
        <p15:guide id="4" pos="261">
          <p15:clr>
            <a:srgbClr val="9AA0A6"/>
          </p15:clr>
        </p15:guide>
        <p15:guide id="5" pos="2019">
          <p15:clr>
            <a:srgbClr val="9AA0A6"/>
          </p15:clr>
        </p15:guide>
        <p15:guide id="6" pos="2449">
          <p15:clr>
            <a:srgbClr val="9AA0A6"/>
          </p15:clr>
        </p15:guide>
        <p15:guide id="7" pos="5607">
          <p15:clr>
            <a:srgbClr val="9AA0A6"/>
          </p15:clr>
        </p15:guide>
        <p15:guide id="8" orient="horz" pos="2776">
          <p15:clr>
            <a:srgbClr val="9AA0A6"/>
          </p15:clr>
        </p15:guide>
        <p15:guide id="9" pos="585">
          <p15:clr>
            <a:srgbClr val="9AA0A6"/>
          </p15:clr>
        </p15:guide>
        <p15:guide id="10" pos="49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910" orient="horz"/>
        <p:guide pos="261"/>
        <p:guide pos="2019"/>
        <p:guide pos="2449"/>
        <p:guide pos="5607"/>
        <p:guide pos="2776" orient="horz"/>
        <p:guide pos="585"/>
        <p:guide pos="493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regular.fntdata"/><Relationship Id="rId47" Type="http://schemas.openxmlformats.org/officeDocument/2006/relationships/font" Target="fonts/ZillaSlabSemiBold-bold.fntdata"/><Relationship Id="rId49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MontserratLight-bold.fntdata"/><Relationship Id="rId52" Type="http://schemas.openxmlformats.org/officeDocument/2006/relationships/font" Target="fonts/MontserratLight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Light-italic.fntdata"/><Relationship Id="rId13" Type="http://schemas.openxmlformats.org/officeDocument/2006/relationships/slide" Target="slides/slide8.xml"/><Relationship Id="rId57" Type="http://schemas.openxmlformats.org/officeDocument/2006/relationships/font" Target="fonts/CenturyGothic-bold.fntdata"/><Relationship Id="rId12" Type="http://schemas.openxmlformats.org/officeDocument/2006/relationships/slide" Target="slides/slide7.xml"/><Relationship Id="rId56" Type="http://schemas.openxmlformats.org/officeDocument/2006/relationships/font" Target="fonts/CenturyGothic-regular.fntdata"/><Relationship Id="rId15" Type="http://schemas.openxmlformats.org/officeDocument/2006/relationships/slide" Target="slides/slide10.xml"/><Relationship Id="rId59" Type="http://schemas.openxmlformats.org/officeDocument/2006/relationships/font" Target="fonts/CenturyGothic-boldItalic.fntdata"/><Relationship Id="rId14" Type="http://schemas.openxmlformats.org/officeDocument/2006/relationships/slide" Target="slides/slide9.xml"/><Relationship Id="rId58" Type="http://schemas.openxmlformats.org/officeDocument/2006/relationships/font" Target="fonts/CenturyGothic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0c885152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10c885152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10f2b239cf0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10f2b239cf0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10f2b239cf0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10f2b239cf0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10f2b239cf0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10f2b239cf0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10f2b239cf0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10f2b239cf0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10f952c74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10f952c74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10f952c745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10f952c745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10f952c745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10f952c745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10f952c745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10f952c745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0f952c745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0f952c745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循、循?  文中的內容請再檢查一下是否相同　錦豐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10f952c745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10f952c745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0f97981253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0f979812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10f952c745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10f952c745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10f952c745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10f952c745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10f952c745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10f952c745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0f952c745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10f952c745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0f952c7455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0f952c745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10f952c745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10f952c745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0f952c7455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0f952c7455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10f952c745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10f952c745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0f952c745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0f952c745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0f952c7455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0f952c745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10c88515254_0_1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10c88515254_0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10f952c7455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10f952c745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10f952c745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10f952c745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10f952c7455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10f952c7455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10f952c7455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10f952c7455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10f952c7455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10f952c745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10f952c745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10f952c745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10f952c7455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10f952c7455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10f952c7455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10f952c7455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10f952c7455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10f952c745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10f952c7455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10f952c7455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1096a3fbca7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1096a3fbca7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10f952c7455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10f952c7455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10f97981253_0_1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8" name="Google Shape;1708;g10f97981253_0_1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96a3fbca7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96a3fbca7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96a3fbca7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096a3fbca7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096a3fbca7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1096a3fbca7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1096a3fbca7_2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1096a3fbca7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1096a3fbca7_2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1096a3fbca7_2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2700000">
            <a:off x="-369787" y="672068"/>
            <a:ext cx="3848499" cy="3848499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79700" y="1991825"/>
            <a:ext cx="63030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176488" y="99025"/>
            <a:ext cx="8884825" cy="4994575"/>
            <a:chOff x="176488" y="99025"/>
            <a:chExt cx="8884825" cy="4994575"/>
          </a:xfrm>
        </p:grpSpPr>
        <p:sp>
          <p:nvSpPr>
            <p:cNvPr id="13" name="Google Shape;13;p2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90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1013" y="2486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75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2700000">
              <a:off x="46911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12338" y="3367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781738" y="484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ark">
  <p:cSld name="BLANK_2">
    <p:bg>
      <p:bgPr>
        <a:solidFill>
          <a:schemeClr val="dk1"/>
        </a:solidFill>
      </p:bgPr>
    </p:bg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033" name="Google Shape;1033;p11"/>
          <p:cNvGrpSpPr/>
          <p:nvPr/>
        </p:nvGrpSpPr>
        <p:grpSpPr>
          <a:xfrm>
            <a:off x="296775" y="99025"/>
            <a:ext cx="8553175" cy="4890425"/>
            <a:chOff x="296775" y="99025"/>
            <a:chExt cx="8553175" cy="4890425"/>
          </a:xfrm>
        </p:grpSpPr>
        <p:sp>
          <p:nvSpPr>
            <p:cNvPr id="1034" name="Google Shape;1034;p11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6" name="Google Shape;1066;p11"/>
          <p:cNvGrpSpPr/>
          <p:nvPr/>
        </p:nvGrpSpPr>
        <p:grpSpPr>
          <a:xfrm>
            <a:off x="176488" y="123175"/>
            <a:ext cx="8922050" cy="4970425"/>
            <a:chOff x="176488" y="123175"/>
            <a:chExt cx="8922050" cy="4970425"/>
          </a:xfrm>
        </p:grpSpPr>
        <p:sp>
          <p:nvSpPr>
            <p:cNvPr id="1067" name="Google Shape;1067;p11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Subtle">
  <p:cSld name="BLANK_1">
    <p:bg>
      <p:bgPr>
        <a:solidFill>
          <a:schemeClr val="accent1"/>
        </a:solidFill>
      </p:bgPr>
    </p:bg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2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60" name="Google Shape;1160;p12"/>
          <p:cNvGrpSpPr/>
          <p:nvPr/>
        </p:nvGrpSpPr>
        <p:grpSpPr>
          <a:xfrm>
            <a:off x="176488" y="123175"/>
            <a:ext cx="8922050" cy="4970425"/>
            <a:chOff x="176488" y="123175"/>
            <a:chExt cx="8922050" cy="4970425"/>
          </a:xfrm>
        </p:grpSpPr>
        <p:sp>
          <p:nvSpPr>
            <p:cNvPr id="1161" name="Google Shape;1161;p12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2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2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2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2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2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2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2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2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2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12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2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2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2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12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2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2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2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12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2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2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12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12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2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2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2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12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2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2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12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12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2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2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2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2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2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2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2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2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2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2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12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12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12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12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2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2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2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2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2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2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2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2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2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2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12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2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2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2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12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12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2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2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12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12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2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2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2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2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2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2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2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2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2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2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2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12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2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2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2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2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2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2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2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2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2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2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2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2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2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2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2" name="Google Shape;1252;p12"/>
          <p:cNvGrpSpPr/>
          <p:nvPr/>
        </p:nvGrpSpPr>
        <p:grpSpPr>
          <a:xfrm>
            <a:off x="296775" y="99025"/>
            <a:ext cx="8553175" cy="4890425"/>
            <a:chOff x="296775" y="99025"/>
            <a:chExt cx="8553175" cy="4890425"/>
          </a:xfrm>
        </p:grpSpPr>
        <p:sp>
          <p:nvSpPr>
            <p:cNvPr id="1253" name="Google Shape;1253;p12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4" name="Google Shape;1254;p12"/>
            <p:cNvGrpSpPr/>
            <p:nvPr/>
          </p:nvGrpSpPr>
          <p:grpSpPr>
            <a:xfrm>
              <a:off x="296775" y="99025"/>
              <a:ext cx="8553175" cy="4890425"/>
              <a:chOff x="296775" y="99025"/>
              <a:chExt cx="8553175" cy="4890425"/>
            </a:xfrm>
          </p:grpSpPr>
          <p:sp>
            <p:nvSpPr>
              <p:cNvPr id="1255" name="Google Shape;1255;p12"/>
              <p:cNvSpPr/>
              <p:nvPr/>
            </p:nvSpPr>
            <p:spPr>
              <a:xfrm>
                <a:off x="296775" y="1636100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12"/>
              <p:cNvSpPr/>
              <p:nvPr/>
            </p:nvSpPr>
            <p:spPr>
              <a:xfrm>
                <a:off x="316725" y="187225"/>
                <a:ext cx="256800" cy="256800"/>
              </a:xfrm>
              <a:prstGeom prst="donut">
                <a:avLst>
                  <a:gd fmla="val 24249" name="adj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12"/>
              <p:cNvSpPr/>
              <p:nvPr/>
            </p:nvSpPr>
            <p:spPr>
              <a:xfrm>
                <a:off x="1748600" y="5628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12"/>
              <p:cNvSpPr/>
              <p:nvPr/>
            </p:nvSpPr>
            <p:spPr>
              <a:xfrm>
                <a:off x="3796775" y="3528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12"/>
              <p:cNvSpPr/>
              <p:nvPr/>
            </p:nvSpPr>
            <p:spPr>
              <a:xfrm>
                <a:off x="1561150" y="20734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12"/>
              <p:cNvSpPr/>
              <p:nvPr/>
            </p:nvSpPr>
            <p:spPr>
              <a:xfrm>
                <a:off x="2874300" y="14410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12"/>
              <p:cNvSpPr/>
              <p:nvPr/>
            </p:nvSpPr>
            <p:spPr>
              <a:xfrm>
                <a:off x="3456625" y="17886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12"/>
              <p:cNvSpPr/>
              <p:nvPr/>
            </p:nvSpPr>
            <p:spPr>
              <a:xfrm>
                <a:off x="4486200" y="1379438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12"/>
              <p:cNvSpPr/>
              <p:nvPr/>
            </p:nvSpPr>
            <p:spPr>
              <a:xfrm>
                <a:off x="5491750" y="8207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12"/>
              <p:cNvSpPr/>
              <p:nvPr/>
            </p:nvSpPr>
            <p:spPr>
              <a:xfrm>
                <a:off x="6523725" y="1109513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12"/>
              <p:cNvSpPr/>
              <p:nvPr/>
            </p:nvSpPr>
            <p:spPr>
              <a:xfrm>
                <a:off x="1748588" y="39157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12"/>
              <p:cNvSpPr/>
              <p:nvPr/>
            </p:nvSpPr>
            <p:spPr>
              <a:xfrm>
                <a:off x="550463" y="34009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12"/>
              <p:cNvSpPr/>
              <p:nvPr/>
            </p:nvSpPr>
            <p:spPr>
              <a:xfrm rot="2700000">
                <a:off x="4386320" y="3492096"/>
                <a:ext cx="296561" cy="296561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12"/>
              <p:cNvSpPr/>
              <p:nvPr/>
            </p:nvSpPr>
            <p:spPr>
              <a:xfrm>
                <a:off x="4324888" y="19730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12"/>
              <p:cNvSpPr/>
              <p:nvPr/>
            </p:nvSpPr>
            <p:spPr>
              <a:xfrm>
                <a:off x="5159938" y="35962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12"/>
              <p:cNvSpPr/>
              <p:nvPr/>
            </p:nvSpPr>
            <p:spPr>
              <a:xfrm>
                <a:off x="3544813" y="3638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12"/>
              <p:cNvSpPr/>
              <p:nvPr/>
            </p:nvSpPr>
            <p:spPr>
              <a:xfrm>
                <a:off x="2625313" y="2788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12"/>
              <p:cNvSpPr/>
              <p:nvPr/>
            </p:nvSpPr>
            <p:spPr>
              <a:xfrm>
                <a:off x="5724363" y="22832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12"/>
              <p:cNvSpPr/>
              <p:nvPr/>
            </p:nvSpPr>
            <p:spPr>
              <a:xfrm>
                <a:off x="6353913" y="21950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12"/>
              <p:cNvSpPr/>
              <p:nvPr/>
            </p:nvSpPr>
            <p:spPr>
              <a:xfrm>
                <a:off x="2962488" y="4387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12"/>
              <p:cNvSpPr/>
              <p:nvPr/>
            </p:nvSpPr>
            <p:spPr>
              <a:xfrm>
                <a:off x="6855338" y="2887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12"/>
              <p:cNvSpPr/>
              <p:nvPr/>
            </p:nvSpPr>
            <p:spPr>
              <a:xfrm rot="2700000">
                <a:off x="8491970" y="922321"/>
                <a:ext cx="296561" cy="296561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12"/>
              <p:cNvSpPr/>
              <p:nvPr/>
            </p:nvSpPr>
            <p:spPr>
              <a:xfrm>
                <a:off x="8243225" y="2142900"/>
                <a:ext cx="256800" cy="256800"/>
              </a:xfrm>
              <a:prstGeom prst="donut">
                <a:avLst>
                  <a:gd fmla="val 24249" name="adj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12"/>
              <p:cNvSpPr/>
              <p:nvPr/>
            </p:nvSpPr>
            <p:spPr>
              <a:xfrm>
                <a:off x="8090825" y="9222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12"/>
              <p:cNvSpPr/>
              <p:nvPr/>
            </p:nvSpPr>
            <p:spPr>
              <a:xfrm>
                <a:off x="7320750" y="1173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12"/>
              <p:cNvSpPr/>
              <p:nvPr/>
            </p:nvSpPr>
            <p:spPr>
              <a:xfrm>
                <a:off x="8243213" y="4347750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12"/>
              <p:cNvSpPr/>
              <p:nvPr/>
            </p:nvSpPr>
            <p:spPr>
              <a:xfrm>
                <a:off x="7604538" y="41953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12"/>
              <p:cNvSpPr/>
              <p:nvPr/>
            </p:nvSpPr>
            <p:spPr>
              <a:xfrm>
                <a:off x="5400850" y="41953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12"/>
              <p:cNvSpPr/>
              <p:nvPr/>
            </p:nvSpPr>
            <p:spPr>
              <a:xfrm>
                <a:off x="922225" y="4692750"/>
                <a:ext cx="296700" cy="296700"/>
              </a:xfrm>
              <a:prstGeom prst="mathPlus">
                <a:avLst>
                  <a:gd fmla="val 23520" name="adj1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12"/>
              <p:cNvSpPr/>
              <p:nvPr/>
            </p:nvSpPr>
            <p:spPr>
              <a:xfrm>
                <a:off x="5491738" y="990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12"/>
              <p:cNvSpPr/>
              <p:nvPr/>
            </p:nvSpPr>
            <p:spPr>
              <a:xfrm>
                <a:off x="6523713" y="4832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88" name="Google Shape;1288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89" name="Google Shape;128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92" name="Google Shape;129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标题幻灯片">
  <p:cSld name="13_标题幻灯片">
    <p:bg>
      <p:bgPr>
        <a:solidFill>
          <a:schemeClr val="lt1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5"/>
          <p:cNvSpPr/>
          <p:nvPr/>
        </p:nvSpPr>
        <p:spPr>
          <a:xfrm rot="-2360865">
            <a:off x="8580730" y="3812418"/>
            <a:ext cx="331690" cy="331690"/>
          </a:xfrm>
          <a:prstGeom prst="rect">
            <a:avLst/>
          </a:prstGeom>
          <a:solidFill>
            <a:schemeClr val="accent5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5" name="Google Shape;1295;p15"/>
          <p:cNvSpPr/>
          <p:nvPr/>
        </p:nvSpPr>
        <p:spPr>
          <a:xfrm rot="2558787">
            <a:off x="8038508" y="4190415"/>
            <a:ext cx="1343080" cy="1343080"/>
          </a:xfrm>
          <a:prstGeom prst="rect">
            <a:avLst/>
          </a:prstGeom>
          <a:solidFill>
            <a:schemeClr val="accent3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6" name="Google Shape;1296;p15"/>
          <p:cNvSpPr/>
          <p:nvPr/>
        </p:nvSpPr>
        <p:spPr>
          <a:xfrm rot="-999269">
            <a:off x="7373498" y="4529803"/>
            <a:ext cx="772506" cy="772506"/>
          </a:xfrm>
          <a:prstGeom prst="rect">
            <a:avLst/>
          </a:prstGeom>
          <a:solidFill>
            <a:schemeClr val="accent5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7" name="Google Shape;1297;p15"/>
          <p:cNvSpPr/>
          <p:nvPr/>
        </p:nvSpPr>
        <p:spPr>
          <a:xfrm rot="-1032266">
            <a:off x="6920887" y="4612813"/>
            <a:ext cx="198795" cy="198795"/>
          </a:xfrm>
          <a:prstGeom prst="rect">
            <a:avLst/>
          </a:prstGeom>
          <a:solidFill>
            <a:schemeClr val="accent1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8" name="Google Shape;1298;p15"/>
          <p:cNvSpPr/>
          <p:nvPr/>
        </p:nvSpPr>
        <p:spPr>
          <a:xfrm rot="-1030090">
            <a:off x="8266883" y="3616459"/>
            <a:ext cx="231725" cy="231725"/>
          </a:xfrm>
          <a:prstGeom prst="rect">
            <a:avLst/>
          </a:prstGeom>
          <a:solidFill>
            <a:schemeClr val="accent4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9" name="Google Shape;1299;p15"/>
          <p:cNvSpPr/>
          <p:nvPr/>
        </p:nvSpPr>
        <p:spPr>
          <a:xfrm rot="-1704167">
            <a:off x="522163" y="25164"/>
            <a:ext cx="502032" cy="502032"/>
          </a:xfrm>
          <a:prstGeom prst="rect">
            <a:avLst/>
          </a:prstGeom>
          <a:solidFill>
            <a:schemeClr val="accent1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0" name="Google Shape;1300;p15"/>
          <p:cNvSpPr/>
          <p:nvPr/>
        </p:nvSpPr>
        <p:spPr>
          <a:xfrm rot="-166792">
            <a:off x="-318572" y="-217149"/>
            <a:ext cx="946414" cy="946414"/>
          </a:xfrm>
          <a:prstGeom prst="rect">
            <a:avLst/>
          </a:prstGeom>
          <a:solidFill>
            <a:schemeClr val="accent5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1" name="Google Shape;1301;p15"/>
          <p:cNvSpPr/>
          <p:nvPr/>
        </p:nvSpPr>
        <p:spPr>
          <a:xfrm rot="-3014759">
            <a:off x="886160" y="694501"/>
            <a:ext cx="213450" cy="213450"/>
          </a:xfrm>
          <a:prstGeom prst="rect">
            <a:avLst/>
          </a:prstGeom>
          <a:solidFill>
            <a:schemeClr val="accent3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2" name="Google Shape;1302;p15"/>
          <p:cNvSpPr/>
          <p:nvPr/>
        </p:nvSpPr>
        <p:spPr>
          <a:xfrm rot="-4168214">
            <a:off x="983324" y="101166"/>
            <a:ext cx="153125" cy="153125"/>
          </a:xfrm>
          <a:prstGeom prst="rect">
            <a:avLst/>
          </a:prstGeom>
          <a:solidFill>
            <a:schemeClr val="accent4">
              <a:alpha val="498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3" name="Google Shape;1303;p15"/>
          <p:cNvSpPr txBox="1"/>
          <p:nvPr>
            <p:ph idx="1" type="body"/>
          </p:nvPr>
        </p:nvSpPr>
        <p:spPr>
          <a:xfrm>
            <a:off x="1285375" y="177702"/>
            <a:ext cx="4200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4" name="Google Shape;1304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rtl="0">
              <a:buNone/>
              <a:defRPr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231016" y="1283500"/>
            <a:ext cx="2646900" cy="26469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"/>
          <p:cNvSpPr txBox="1"/>
          <p:nvPr>
            <p:ph type="ctrTitle"/>
          </p:nvPr>
        </p:nvSpPr>
        <p:spPr>
          <a:xfrm>
            <a:off x="2470475" y="2118500"/>
            <a:ext cx="5296800" cy="521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09" name="Google Shape;109;p3"/>
          <p:cNvSpPr txBox="1"/>
          <p:nvPr>
            <p:ph idx="1" type="subTitle"/>
          </p:nvPr>
        </p:nvSpPr>
        <p:spPr>
          <a:xfrm>
            <a:off x="2470475" y="2736725"/>
            <a:ext cx="5296800" cy="28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" name="Google Shape;110;p3"/>
          <p:cNvSpPr/>
          <p:nvPr/>
        </p:nvSpPr>
        <p:spPr>
          <a:xfrm>
            <a:off x="1836800" y="45202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748600" y="1231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320550" y="2113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979600" y="5628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1484950" y="10855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561400" y="13395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2049150" y="10854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264700" y="8502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3082938" y="7459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"/>
          <p:cNvSpPr/>
          <p:nvPr/>
        </p:nvSpPr>
        <p:spPr>
          <a:xfrm rot="2700000">
            <a:off x="2383745" y="18459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3796775" y="9517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952800" y="14410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391600" y="8207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2577600" y="9517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 rot="2700000">
            <a:off x="4759370" y="2486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6353925" y="4785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847250" y="44102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935450" y="12189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6468963" y="15719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5312650" y="1486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6876825" y="7325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7320750" y="2887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5015950" y="9972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"/>
          <p:cNvSpPr/>
          <p:nvPr/>
        </p:nvSpPr>
        <p:spPr>
          <a:xfrm rot="2700000">
            <a:off x="2275195" y="40029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77088" y="40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176488" y="4604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1272388" y="42997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176488" y="34942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3868488" y="47486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2764738" y="35824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4061488" y="34942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3544813" y="4259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5851138" y="38314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7024038" y="1636088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5847238" y="17004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8090813" y="38423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7601525" y="5935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8090825" y="13313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8179025" y="28876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7855350" y="17243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8884925" y="12189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8596150" y="17403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"/>
          <p:cNvSpPr/>
          <p:nvPr/>
        </p:nvSpPr>
        <p:spPr>
          <a:xfrm rot="2700000">
            <a:off x="8491957" y="32967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7059813" y="4435950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7024038" y="50054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6045013" y="45562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7024038" y="37271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8973113" y="40429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8781738" y="47648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6652163" y="42997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7767138" y="49172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4189763" y="41071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8368663" y="2685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4744300" y="41272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5159950" y="46045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4486200" y="46686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379363" y="47970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3331463" y="475685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5694850" y="4885200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6202738" y="3494275"/>
            <a:ext cx="88200" cy="8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8625475" y="2526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3011863" y="204475"/>
            <a:ext cx="256800" cy="256800"/>
          </a:xfrm>
          <a:prstGeom prst="donut">
            <a:avLst>
              <a:gd fmla="val 242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"/>
          <p:cNvSpPr/>
          <p:nvPr/>
        </p:nvSpPr>
        <p:spPr>
          <a:xfrm rot="2700000">
            <a:off x="823945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7855338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72250" y="15318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316725" y="1872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1748600" y="56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3796775" y="35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74300" y="144107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456625" y="178867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4486200" y="1379438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491750" y="8207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6523725" y="1109513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1748588" y="3991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550463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"/>
          <p:cNvSpPr/>
          <p:nvPr/>
        </p:nvSpPr>
        <p:spPr>
          <a:xfrm rot="2700000">
            <a:off x="4386320" y="349209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5159938" y="359627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3544813" y="3638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962488" y="4387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"/>
          <p:cNvSpPr/>
          <p:nvPr/>
        </p:nvSpPr>
        <p:spPr>
          <a:xfrm rot="2700000">
            <a:off x="8491970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8243225" y="21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8090825" y="92225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7320750" y="117365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8243213" y="4347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604538" y="41953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5400850" y="41953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922225" y="4692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91738" y="990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6523713" y="4832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4"/>
          <p:cNvGrpSpPr/>
          <p:nvPr/>
        </p:nvGrpSpPr>
        <p:grpSpPr>
          <a:xfrm>
            <a:off x="176488" y="123164"/>
            <a:ext cx="8922050" cy="4986586"/>
            <a:chOff x="176488" y="123164"/>
            <a:chExt cx="8922050" cy="4986586"/>
          </a:xfrm>
        </p:grpSpPr>
        <p:sp>
          <p:nvSpPr>
            <p:cNvPr id="201" name="Google Shape;201;p4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3082938" y="898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19731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 rot="2700000">
              <a:off x="5253770" y="1845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876825" y="580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563613" y="5021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 rot="2700000">
              <a:off x="7128357" y="2596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71764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2884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2526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2526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 rot="2700000">
              <a:off x="18687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4656088" y="2113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809850" y="15973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1" name="Google Shape;321;p4"/>
          <p:cNvSpPr/>
          <p:nvPr/>
        </p:nvSpPr>
        <p:spPr>
          <a:xfrm>
            <a:off x="2391150" y="779400"/>
            <a:ext cx="4361700" cy="436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"/>
          <p:cNvSpPr txBox="1"/>
          <p:nvPr>
            <p:ph idx="1" type="body"/>
          </p:nvPr>
        </p:nvSpPr>
        <p:spPr>
          <a:xfrm>
            <a:off x="2671000" y="1299400"/>
            <a:ext cx="3802200" cy="350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⦿"/>
              <a:defRPr sz="2400">
                <a:solidFill>
                  <a:schemeClr val="dk1"/>
                </a:solidFill>
              </a:defRPr>
            </a:lvl1pPr>
            <a:lvl2pPr indent="-3810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⊙"/>
              <a:defRPr sz="2400">
                <a:solidFill>
                  <a:schemeClr val="dk1"/>
                </a:solidFill>
              </a:defRPr>
            </a:lvl2pPr>
            <a:lvl3pPr indent="-3810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810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4pPr>
            <a:lvl5pPr indent="-3810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5pPr>
            <a:lvl6pPr indent="-3810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6pPr>
            <a:lvl7pPr indent="-3810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>
                <a:solidFill>
                  <a:schemeClr val="dk1"/>
                </a:solidFill>
              </a:defRPr>
            </a:lvl7pPr>
            <a:lvl8pPr indent="-3810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8pPr>
            <a:lvl9pPr indent="-3810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4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24" name="Google Shape;324;p4"/>
          <p:cNvSpPr/>
          <p:nvPr/>
        </p:nvSpPr>
        <p:spPr>
          <a:xfrm rot="2700000">
            <a:off x="4112944" y="318474"/>
            <a:ext cx="918107" cy="918107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5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327" name="Google Shape;327;p5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0" name="Google Shape;450;p5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2" name="Google Shape;452;p5"/>
          <p:cNvSpPr txBox="1"/>
          <p:nvPr>
            <p:ph idx="1" type="body"/>
          </p:nvPr>
        </p:nvSpPr>
        <p:spPr>
          <a:xfrm>
            <a:off x="779700" y="1616144"/>
            <a:ext cx="6025800" cy="24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⦿"/>
              <a:defRPr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⊙"/>
              <a:defRPr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53" name="Google Shape;453;p5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4" name="Google Shape;454;p5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6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457" name="Google Shape;457;p6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0" name="Google Shape;580;p6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2" name="Google Shape;582;p6"/>
          <p:cNvSpPr txBox="1"/>
          <p:nvPr>
            <p:ph idx="1" type="body"/>
          </p:nvPr>
        </p:nvSpPr>
        <p:spPr>
          <a:xfrm>
            <a:off x="784600" y="1616150"/>
            <a:ext cx="2854500" cy="24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⦿"/>
              <a:defRPr sz="1600"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⊙"/>
              <a:defRPr sz="1600"/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83" name="Google Shape;583;p6"/>
          <p:cNvSpPr txBox="1"/>
          <p:nvPr>
            <p:ph idx="2" type="body"/>
          </p:nvPr>
        </p:nvSpPr>
        <p:spPr>
          <a:xfrm>
            <a:off x="3950997" y="1616150"/>
            <a:ext cx="2854500" cy="24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⦿"/>
              <a:defRPr sz="1600"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⊙"/>
              <a:defRPr sz="1600"/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84" name="Google Shape;584;p6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5" name="Google Shape;585;p6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7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588" name="Google Shape;588;p7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1" name="Google Shape;711;p7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7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13" name="Google Shape;713;p7"/>
          <p:cNvSpPr txBox="1"/>
          <p:nvPr>
            <p:ph idx="1" type="body"/>
          </p:nvPr>
        </p:nvSpPr>
        <p:spPr>
          <a:xfrm>
            <a:off x="784600" y="1616150"/>
            <a:ext cx="1838700" cy="244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⦿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⊙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4" name="Google Shape;714;p7"/>
          <p:cNvSpPr txBox="1"/>
          <p:nvPr>
            <p:ph idx="2" type="body"/>
          </p:nvPr>
        </p:nvSpPr>
        <p:spPr>
          <a:xfrm>
            <a:off x="2875699" y="1616150"/>
            <a:ext cx="1838700" cy="244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⦿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⊙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5" name="Google Shape;715;p7"/>
          <p:cNvSpPr txBox="1"/>
          <p:nvPr>
            <p:ph idx="3" type="body"/>
          </p:nvPr>
        </p:nvSpPr>
        <p:spPr>
          <a:xfrm>
            <a:off x="4966799" y="1616150"/>
            <a:ext cx="1838700" cy="244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⦿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⊙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6" name="Google Shape;716;p7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7" name="Google Shape;717;p7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8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720" name="Google Shape;720;p8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943550" y="65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1261463" y="438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770577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76267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668213" y="4452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7705763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3" name="Google Shape;843;p8"/>
          <p:cNvSpPr/>
          <p:nvPr/>
        </p:nvSpPr>
        <p:spPr>
          <a:xfrm>
            <a:off x="0" y="779400"/>
            <a:ext cx="7585200" cy="35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8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45" name="Google Shape;845;p8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6" name="Google Shape;846;p8"/>
          <p:cNvSpPr/>
          <p:nvPr/>
        </p:nvSpPr>
        <p:spPr>
          <a:xfrm rot="2700000">
            <a:off x="426614" y="1198842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"/>
          <p:cNvSpPr txBox="1"/>
          <p:nvPr>
            <p:ph idx="1" type="body"/>
          </p:nvPr>
        </p:nvSpPr>
        <p:spPr>
          <a:xfrm>
            <a:off x="2031750" y="4406300"/>
            <a:ext cx="5080500" cy="30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849" name="Google Shape;849;p9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0" name="Google Shape;850;p9"/>
          <p:cNvSpPr/>
          <p:nvPr/>
        </p:nvSpPr>
        <p:spPr>
          <a:xfrm>
            <a:off x="296775" y="163610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9"/>
          <p:cNvSpPr/>
          <p:nvPr/>
        </p:nvSpPr>
        <p:spPr>
          <a:xfrm rot="2700000">
            <a:off x="682970" y="196927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9"/>
          <p:cNvSpPr/>
          <p:nvPr/>
        </p:nvSpPr>
        <p:spPr>
          <a:xfrm>
            <a:off x="316725" y="1872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9"/>
          <p:cNvSpPr/>
          <p:nvPr/>
        </p:nvSpPr>
        <p:spPr>
          <a:xfrm>
            <a:off x="1836800" y="45202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9"/>
          <p:cNvSpPr/>
          <p:nvPr/>
        </p:nvSpPr>
        <p:spPr>
          <a:xfrm>
            <a:off x="1748600" y="1231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9"/>
          <p:cNvSpPr/>
          <p:nvPr/>
        </p:nvSpPr>
        <p:spPr>
          <a:xfrm>
            <a:off x="1320550" y="2113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9"/>
          <p:cNvSpPr/>
          <p:nvPr/>
        </p:nvSpPr>
        <p:spPr>
          <a:xfrm>
            <a:off x="979600" y="5628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9"/>
          <p:cNvSpPr/>
          <p:nvPr/>
        </p:nvSpPr>
        <p:spPr>
          <a:xfrm>
            <a:off x="561400" y="13395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9"/>
          <p:cNvSpPr/>
          <p:nvPr/>
        </p:nvSpPr>
        <p:spPr>
          <a:xfrm>
            <a:off x="1748600" y="56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9"/>
          <p:cNvSpPr/>
          <p:nvPr/>
        </p:nvSpPr>
        <p:spPr>
          <a:xfrm>
            <a:off x="1184200" y="17004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9"/>
          <p:cNvSpPr/>
          <p:nvPr/>
        </p:nvSpPr>
        <p:spPr>
          <a:xfrm>
            <a:off x="264700" y="8502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9"/>
          <p:cNvSpPr/>
          <p:nvPr/>
        </p:nvSpPr>
        <p:spPr>
          <a:xfrm rot="2700000">
            <a:off x="2383745" y="18459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9"/>
          <p:cNvSpPr/>
          <p:nvPr/>
        </p:nvSpPr>
        <p:spPr>
          <a:xfrm>
            <a:off x="3796775" y="3528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9"/>
          <p:cNvSpPr/>
          <p:nvPr/>
        </p:nvSpPr>
        <p:spPr>
          <a:xfrm rot="2700000">
            <a:off x="4759370" y="2486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9"/>
          <p:cNvSpPr/>
          <p:nvPr/>
        </p:nvSpPr>
        <p:spPr>
          <a:xfrm>
            <a:off x="6499700" y="204475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9"/>
          <p:cNvSpPr/>
          <p:nvPr/>
        </p:nvSpPr>
        <p:spPr>
          <a:xfrm>
            <a:off x="5847250" y="4410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9"/>
          <p:cNvSpPr/>
          <p:nvPr/>
        </p:nvSpPr>
        <p:spPr>
          <a:xfrm>
            <a:off x="6876825" y="7325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9"/>
          <p:cNvSpPr/>
          <p:nvPr/>
        </p:nvSpPr>
        <p:spPr>
          <a:xfrm>
            <a:off x="7320750" y="2887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9"/>
          <p:cNvSpPr/>
          <p:nvPr/>
        </p:nvSpPr>
        <p:spPr>
          <a:xfrm>
            <a:off x="682900" y="28073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9"/>
          <p:cNvSpPr/>
          <p:nvPr/>
        </p:nvSpPr>
        <p:spPr>
          <a:xfrm>
            <a:off x="477088" y="40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9"/>
          <p:cNvSpPr/>
          <p:nvPr/>
        </p:nvSpPr>
        <p:spPr>
          <a:xfrm>
            <a:off x="1173263" y="33286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9"/>
          <p:cNvSpPr/>
          <p:nvPr/>
        </p:nvSpPr>
        <p:spPr>
          <a:xfrm>
            <a:off x="176488" y="46045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9"/>
          <p:cNvSpPr/>
          <p:nvPr/>
        </p:nvSpPr>
        <p:spPr>
          <a:xfrm>
            <a:off x="1272388" y="42997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9"/>
          <p:cNvSpPr/>
          <p:nvPr/>
        </p:nvSpPr>
        <p:spPr>
          <a:xfrm>
            <a:off x="550463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9"/>
          <p:cNvSpPr/>
          <p:nvPr/>
        </p:nvSpPr>
        <p:spPr>
          <a:xfrm>
            <a:off x="401013" y="23339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9"/>
          <p:cNvSpPr/>
          <p:nvPr/>
        </p:nvSpPr>
        <p:spPr>
          <a:xfrm>
            <a:off x="1173263" y="376187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9"/>
          <p:cNvSpPr/>
          <p:nvPr/>
        </p:nvSpPr>
        <p:spPr>
          <a:xfrm>
            <a:off x="253763" y="2911625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9"/>
          <p:cNvSpPr/>
          <p:nvPr/>
        </p:nvSpPr>
        <p:spPr>
          <a:xfrm>
            <a:off x="8090813" y="38423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9"/>
          <p:cNvSpPr/>
          <p:nvPr/>
        </p:nvSpPr>
        <p:spPr>
          <a:xfrm>
            <a:off x="7601525" y="593575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9"/>
          <p:cNvSpPr/>
          <p:nvPr/>
        </p:nvSpPr>
        <p:spPr>
          <a:xfrm rot="2700000">
            <a:off x="8491970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9"/>
          <p:cNvSpPr/>
          <p:nvPr/>
        </p:nvSpPr>
        <p:spPr>
          <a:xfrm>
            <a:off x="8243225" y="2142900"/>
            <a:ext cx="256800" cy="256800"/>
          </a:xfrm>
          <a:prstGeom prst="donut">
            <a:avLst>
              <a:gd fmla="val 2424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9"/>
          <p:cNvSpPr/>
          <p:nvPr/>
        </p:nvSpPr>
        <p:spPr>
          <a:xfrm>
            <a:off x="8090825" y="13313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9"/>
          <p:cNvSpPr/>
          <p:nvPr/>
        </p:nvSpPr>
        <p:spPr>
          <a:xfrm>
            <a:off x="8179025" y="28876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9"/>
          <p:cNvSpPr/>
          <p:nvPr/>
        </p:nvSpPr>
        <p:spPr>
          <a:xfrm>
            <a:off x="8090825" y="92225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9"/>
          <p:cNvSpPr/>
          <p:nvPr/>
        </p:nvSpPr>
        <p:spPr>
          <a:xfrm>
            <a:off x="7855350" y="17243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9"/>
          <p:cNvSpPr/>
          <p:nvPr/>
        </p:nvSpPr>
        <p:spPr>
          <a:xfrm>
            <a:off x="8884925" y="12189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9"/>
          <p:cNvSpPr/>
          <p:nvPr/>
        </p:nvSpPr>
        <p:spPr>
          <a:xfrm>
            <a:off x="8596150" y="174035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9"/>
          <p:cNvSpPr/>
          <p:nvPr/>
        </p:nvSpPr>
        <p:spPr>
          <a:xfrm>
            <a:off x="8243213" y="4347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9"/>
          <p:cNvSpPr/>
          <p:nvPr/>
        </p:nvSpPr>
        <p:spPr>
          <a:xfrm rot="2700000">
            <a:off x="8491957" y="3296746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7136013" y="4435950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7024038" y="50054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7855338" y="34009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8973113" y="40429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9010338" y="49172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6652163" y="42997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767138" y="49172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604538" y="41953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8368663" y="268525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922225" y="4692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5491738" y="99025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2379363" y="4797000"/>
            <a:ext cx="88200" cy="88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6523713" y="4832900"/>
            <a:ext cx="88200" cy="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625475" y="2526750"/>
            <a:ext cx="296700" cy="296700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3011863" y="204475"/>
            <a:ext cx="256800" cy="256800"/>
          </a:xfrm>
          <a:prstGeom prst="donut">
            <a:avLst>
              <a:gd fmla="val 2424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9"/>
          <p:cNvSpPr/>
          <p:nvPr/>
        </p:nvSpPr>
        <p:spPr>
          <a:xfrm rot="2700000">
            <a:off x="823945" y="922321"/>
            <a:ext cx="296561" cy="296561"/>
          </a:xfrm>
          <a:prstGeom prst="mathPlus">
            <a:avLst>
              <a:gd fmla="val 23520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0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07" name="Google Shape;907;p10"/>
          <p:cNvGrpSpPr/>
          <p:nvPr/>
        </p:nvGrpSpPr>
        <p:grpSpPr>
          <a:xfrm>
            <a:off x="176488" y="99025"/>
            <a:ext cx="8922050" cy="4994575"/>
            <a:chOff x="176488" y="99025"/>
            <a:chExt cx="8922050" cy="4994575"/>
          </a:xfrm>
        </p:grpSpPr>
        <p:sp>
          <p:nvSpPr>
            <p:cNvPr id="908" name="Google Shape;908;p10"/>
            <p:cNvSpPr/>
            <p:nvPr/>
          </p:nvSpPr>
          <p:spPr>
            <a:xfrm>
              <a:off x="296775" y="16361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0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316725" y="1872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1748600" y="56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0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3796775" y="3528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1561150" y="20734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2874300" y="14410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3456625" y="17886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4486200" y="1379438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0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5491750" y="820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6523725" y="1109513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0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1748588" y="39157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550463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0"/>
            <p:cNvSpPr/>
            <p:nvPr/>
          </p:nvSpPr>
          <p:spPr>
            <a:xfrm rot="2700000">
              <a:off x="4386320" y="34920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4324888" y="19730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0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0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0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0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0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0"/>
            <p:cNvSpPr/>
            <p:nvPr/>
          </p:nvSpPr>
          <p:spPr>
            <a:xfrm>
              <a:off x="5159938" y="359627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0"/>
            <p:cNvSpPr/>
            <p:nvPr/>
          </p:nvSpPr>
          <p:spPr>
            <a:xfrm>
              <a:off x="3544813" y="3638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0"/>
            <p:cNvSpPr/>
            <p:nvPr/>
          </p:nvSpPr>
          <p:spPr>
            <a:xfrm>
              <a:off x="2625313" y="2788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0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0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5724363" y="22832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6353913" y="2195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0"/>
            <p:cNvSpPr/>
            <p:nvPr/>
          </p:nvSpPr>
          <p:spPr>
            <a:xfrm>
              <a:off x="2962488" y="4387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0"/>
            <p:cNvSpPr/>
            <p:nvPr/>
          </p:nvSpPr>
          <p:spPr>
            <a:xfrm>
              <a:off x="6855338" y="2887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0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0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0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0"/>
            <p:cNvSpPr/>
            <p:nvPr/>
          </p:nvSpPr>
          <p:spPr>
            <a:xfrm rot="2700000">
              <a:off x="8491970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0"/>
            <p:cNvSpPr/>
            <p:nvPr/>
          </p:nvSpPr>
          <p:spPr>
            <a:xfrm>
              <a:off x="8243225" y="214290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0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0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0"/>
            <p:cNvSpPr/>
            <p:nvPr/>
          </p:nvSpPr>
          <p:spPr>
            <a:xfrm>
              <a:off x="8090825" y="9222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0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0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0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0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0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0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0"/>
            <p:cNvSpPr/>
            <p:nvPr/>
          </p:nvSpPr>
          <p:spPr>
            <a:xfrm>
              <a:off x="7320750" y="117365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0"/>
            <p:cNvSpPr/>
            <p:nvPr/>
          </p:nvSpPr>
          <p:spPr>
            <a:xfrm>
              <a:off x="8243213" y="4347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0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0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0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0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0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0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0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0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0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0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0"/>
            <p:cNvSpPr/>
            <p:nvPr/>
          </p:nvSpPr>
          <p:spPr>
            <a:xfrm>
              <a:off x="7604538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0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0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0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0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0"/>
            <p:cNvSpPr/>
            <p:nvPr/>
          </p:nvSpPr>
          <p:spPr>
            <a:xfrm>
              <a:off x="5400850" y="41953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0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0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922225" y="4692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5491738" y="99025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6523713" y="4832900"/>
              <a:ext cx="88200" cy="88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fmla="val 24249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0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fmla="val 23520" name="adj1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79700" y="1156400"/>
            <a:ext cx="6025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Zilla Slab SemiBold"/>
              <a:buNone/>
              <a:defRPr sz="2400"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79700" y="1616144"/>
            <a:ext cx="6025800" cy="24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⦿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429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⊙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-34290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■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429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 Light"/>
              <a:buChar char="●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4290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○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4290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■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4290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●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4290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○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4290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00"/>
              <a:buFont typeface="Montserrat Light"/>
              <a:buChar char="■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64300" y="4363800"/>
            <a:ext cx="7797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917">
          <p15:clr>
            <a:srgbClr val="EA4335"/>
          </p15:clr>
        </p15:guide>
        <p15:guide id="2" pos="383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1.png"/><Relationship Id="rId7" Type="http://schemas.openxmlformats.org/officeDocument/2006/relationships/slide" Target="/ppt/slides/slide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tpvBI8BKpFo" TargetMode="External"/><Relationship Id="rId4" Type="http://schemas.openxmlformats.org/officeDocument/2006/relationships/image" Target="../media/image9.jp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14.xml"/><Relationship Id="rId5" Type="http://schemas.openxmlformats.org/officeDocument/2006/relationships/slide" Target="/ppt/slides/slide34.xml"/><Relationship Id="rId6" Type="http://schemas.openxmlformats.org/officeDocument/2006/relationships/hyperlink" Target="https://docs.google.com/presentation/u/0/d/1LMS75S8myGbJTonx6DNQDi3iKOwq4kds6TkvJGCsBlY/edit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docs.google.com/presentation/u/0/d/1KMdC7X293D3Fm8vGZ---HldvIzmTOtl1ARZfM8__edY/edit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slide" Target="/ppt/slides/slide2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slide" Target="/ppt/slides/slide2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slide" Target="/ppt/slides/slide2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slide" Target="/ppt/slides/slide2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youtube.com/watch?v=HhzMmNxvokU" TargetMode="External"/><Relationship Id="rId4" Type="http://schemas.openxmlformats.org/officeDocument/2006/relationships/image" Target="../media/image30.jp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slide" Target="/ppt/slides/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6"/>
          <p:cNvSpPr txBox="1"/>
          <p:nvPr/>
        </p:nvSpPr>
        <p:spPr>
          <a:xfrm>
            <a:off x="2473100" y="1444825"/>
            <a:ext cx="47883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rgbClr val="2122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自動餵食機 單元二</a:t>
            </a:r>
            <a:endParaRPr sz="4400">
              <a:solidFill>
                <a:srgbClr val="21222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0" name="Google Shape;1310;p16"/>
          <p:cNvSpPr txBox="1"/>
          <p:nvPr/>
        </p:nvSpPr>
        <p:spPr>
          <a:xfrm>
            <a:off x="2565175" y="3014075"/>
            <a:ext cx="4248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設計：江涵溱、陳願慈、胡敬依、蘇佳伶</a:t>
            </a:r>
            <a:endParaRPr b="1"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700">
                <a:latin typeface="Microsoft JhengHei"/>
                <a:ea typeface="Microsoft JhengHei"/>
                <a:cs typeface="Microsoft JhengHei"/>
                <a:sym typeface="Microsoft JhengHei"/>
              </a:rPr>
              <a:t>指導：許衷源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25"/>
          <p:cNvSpPr txBox="1"/>
          <p:nvPr>
            <p:ph idx="4294967295" type="title"/>
          </p:nvPr>
        </p:nvSpPr>
        <p:spPr>
          <a:xfrm>
            <a:off x="415125" y="1444825"/>
            <a:ext cx="4156800" cy="6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23.將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紙盒放在馬達上方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02" name="Google Shape;1402;p25"/>
          <p:cNvPicPr preferRelativeResize="0"/>
          <p:nvPr/>
        </p:nvPicPr>
        <p:blipFill rotWithShape="1">
          <a:blip r:embed="rId3">
            <a:alphaModFix/>
          </a:blip>
          <a:srcRect b="12299" l="25378" r="28479" t="7623"/>
          <a:stretch/>
        </p:blipFill>
        <p:spPr>
          <a:xfrm>
            <a:off x="4572009" y="446700"/>
            <a:ext cx="4056192" cy="39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25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2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26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24.將3D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列印輪軸穿過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紙盒並對齊馬達輪軸插上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11" name="Google Shape;1411;p26"/>
          <p:cNvPicPr preferRelativeResize="0"/>
          <p:nvPr/>
        </p:nvPicPr>
        <p:blipFill rotWithShape="1">
          <a:blip r:embed="rId3">
            <a:alphaModFix/>
          </a:blip>
          <a:srcRect b="31160" l="38877" r="38148" t="30948"/>
          <a:stretch/>
        </p:blipFill>
        <p:spPr>
          <a:xfrm>
            <a:off x="4381125" y="423000"/>
            <a:ext cx="2202849" cy="204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26"/>
          <p:cNvPicPr preferRelativeResize="0"/>
          <p:nvPr/>
        </p:nvPicPr>
        <p:blipFill rotWithShape="1">
          <a:blip r:embed="rId4">
            <a:alphaModFix/>
          </a:blip>
          <a:srcRect b="24404" l="20874" r="35618" t="984"/>
          <a:stretch/>
        </p:blipFill>
        <p:spPr>
          <a:xfrm>
            <a:off x="4381125" y="2443475"/>
            <a:ext cx="2202849" cy="212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26"/>
          <p:cNvPicPr preferRelativeResize="0"/>
          <p:nvPr/>
        </p:nvPicPr>
        <p:blipFill rotWithShape="1">
          <a:blip r:embed="rId5">
            <a:alphaModFix/>
          </a:blip>
          <a:srcRect b="24505" l="47792" r="30563" t="0"/>
          <a:stretch/>
        </p:blipFill>
        <p:spPr>
          <a:xfrm>
            <a:off x="6630325" y="446700"/>
            <a:ext cx="2100726" cy="412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26">
            <a:hlinkClick action="ppaction://hlinksldjump" r:id="rId7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27"/>
          <p:cNvSpPr txBox="1"/>
          <p:nvPr>
            <p:ph idx="4294967295" type="title"/>
          </p:nvPr>
        </p:nvSpPr>
        <p:spPr>
          <a:xfrm>
            <a:off x="415125" y="1444825"/>
            <a:ext cx="4156800" cy="6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25.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22" name="Google Shape;1422;p27"/>
          <p:cNvPicPr preferRelativeResize="0"/>
          <p:nvPr/>
        </p:nvPicPr>
        <p:blipFill rotWithShape="1">
          <a:blip r:embed="rId3">
            <a:alphaModFix/>
          </a:blip>
          <a:srcRect b="8687" l="3620" r="5412" t="21023"/>
          <a:stretch/>
        </p:blipFill>
        <p:spPr>
          <a:xfrm>
            <a:off x="3124450" y="446700"/>
            <a:ext cx="5606600" cy="24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27"/>
          <p:cNvPicPr preferRelativeResize="0"/>
          <p:nvPr/>
        </p:nvPicPr>
        <p:blipFill rotWithShape="1">
          <a:blip r:embed="rId4">
            <a:alphaModFix/>
          </a:blip>
          <a:srcRect b="0" l="20991" r="16551" t="0"/>
          <a:stretch/>
        </p:blipFill>
        <p:spPr>
          <a:xfrm>
            <a:off x="6496425" y="2682250"/>
            <a:ext cx="2234625" cy="20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27"/>
          <p:cNvSpPr txBox="1"/>
          <p:nvPr/>
        </p:nvSpPr>
        <p:spPr>
          <a:xfrm>
            <a:off x="3553100" y="2883575"/>
            <a:ext cx="80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正面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5" name="Google Shape;1425;p27"/>
          <p:cNvSpPr txBox="1"/>
          <p:nvPr/>
        </p:nvSpPr>
        <p:spPr>
          <a:xfrm>
            <a:off x="5825925" y="3633800"/>
            <a:ext cx="67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反</a:t>
            </a:r>
            <a:r>
              <a:rPr b="1"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面</a:t>
            </a:r>
            <a:endParaRPr b="1"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26" name="Google Shape;14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27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28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請以1.5速播放" id="1433" name="Google Shape;1433;p28" title="自動餵食機（分解步驟）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7650" y="423488"/>
            <a:ext cx="5728700" cy="42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28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1" name="Google Shape;14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29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29"/>
          <p:cNvSpPr txBox="1"/>
          <p:nvPr/>
        </p:nvSpPr>
        <p:spPr>
          <a:xfrm>
            <a:off x="757325" y="1496550"/>
            <a:ext cx="4685700" cy="21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875">
                <a:latin typeface="Microsoft JhengHei"/>
                <a:ea typeface="Microsoft JhengHei"/>
                <a:cs typeface="Microsoft JhengHei"/>
                <a:sym typeface="Microsoft JhengHei"/>
              </a:rPr>
              <a:t>試試看!讓餵食機</a:t>
            </a:r>
            <a:endParaRPr b="1" sz="3875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875">
                <a:latin typeface="Microsoft JhengHei"/>
                <a:ea typeface="Microsoft JhengHei"/>
                <a:cs typeface="Microsoft JhengHei"/>
                <a:sym typeface="Microsoft JhengHei"/>
              </a:rPr>
              <a:t>開始轉動，</a:t>
            </a:r>
            <a:endParaRPr b="1" sz="3875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875">
                <a:latin typeface="Microsoft JhengHei"/>
                <a:ea typeface="Microsoft JhengHei"/>
                <a:cs typeface="Microsoft JhengHei"/>
                <a:sym typeface="Microsoft JhengHei"/>
              </a:rPr>
              <a:t>撰寫馬達</a:t>
            </a:r>
            <a:r>
              <a:rPr b="1" lang="zh-TW" sz="5020">
                <a:solidFill>
                  <a:srgbClr val="1155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旋轉</a:t>
            </a:r>
            <a:r>
              <a:rPr b="1" lang="zh-TW" sz="3875">
                <a:latin typeface="Microsoft JhengHei"/>
                <a:ea typeface="Microsoft JhengHei"/>
                <a:cs typeface="Microsoft JhengHei"/>
                <a:sym typeface="Microsoft JhengHei"/>
              </a:rPr>
              <a:t>程式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44" name="Google Shape;14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29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30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1" name="Google Shape;1451;p30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2" name="Google Shape;1452;p30"/>
          <p:cNvPicPr preferRelativeResize="0"/>
          <p:nvPr/>
        </p:nvPicPr>
        <p:blipFill rotWithShape="1">
          <a:blip r:embed="rId3">
            <a:alphaModFix/>
          </a:blip>
          <a:srcRect b="37686" l="620" r="15465" t="1083"/>
          <a:stretch/>
        </p:blipFill>
        <p:spPr>
          <a:xfrm>
            <a:off x="3204725" y="968625"/>
            <a:ext cx="5687074" cy="32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30"/>
          <p:cNvSpPr txBox="1"/>
          <p:nvPr/>
        </p:nvSpPr>
        <p:spPr>
          <a:xfrm>
            <a:off x="0" y="2094600"/>
            <a:ext cx="32046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打開Google瀏覽器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搜尋makecode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54" name="Google Shape;14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30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3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31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31"/>
          <p:cNvSpPr txBox="1"/>
          <p:nvPr/>
        </p:nvSpPr>
        <p:spPr>
          <a:xfrm>
            <a:off x="0" y="2171550"/>
            <a:ext cx="3204600" cy="8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點選Microsoft 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makecode for micro:bit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63" name="Google Shape;14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650" y="706313"/>
            <a:ext cx="5695800" cy="37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31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32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2" name="Google Shape;1472;p32"/>
          <p:cNvPicPr preferRelativeResize="0"/>
          <p:nvPr/>
        </p:nvPicPr>
        <p:blipFill rotWithShape="1">
          <a:blip r:embed="rId3">
            <a:alphaModFix/>
          </a:blip>
          <a:srcRect b="0" l="0" r="0" t="9461"/>
          <a:stretch/>
        </p:blipFill>
        <p:spPr>
          <a:xfrm>
            <a:off x="3204725" y="411026"/>
            <a:ext cx="5695726" cy="432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32"/>
          <p:cNvSpPr txBox="1"/>
          <p:nvPr/>
        </p:nvSpPr>
        <p:spPr>
          <a:xfrm>
            <a:off x="0" y="2325450"/>
            <a:ext cx="32046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選取新增專案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74" name="Google Shape;147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3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3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33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33"/>
          <p:cNvSpPr txBox="1"/>
          <p:nvPr/>
        </p:nvSpPr>
        <p:spPr>
          <a:xfrm>
            <a:off x="0" y="1971450"/>
            <a:ext cx="3317400" cy="120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1.輸入專案名稱-</a:t>
            </a:r>
            <a:r>
              <a:rPr b="1" lang="zh-TW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自動餵食機</a:t>
            </a:r>
            <a:endParaRPr b="1" sz="2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2.按下</a:t>
            </a:r>
            <a:r>
              <a:rPr b="1" lang="zh-TW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創建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，即完成專案建立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83" name="Google Shape;14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823" y="1027450"/>
            <a:ext cx="5472325" cy="31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33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3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34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2" name="Google Shape;1492;p34"/>
          <p:cNvPicPr preferRelativeResize="0"/>
          <p:nvPr/>
        </p:nvPicPr>
        <p:blipFill rotWithShape="1">
          <a:blip r:embed="rId3">
            <a:alphaModFix/>
          </a:blip>
          <a:srcRect b="0" l="0" r="793" t="0"/>
          <a:stretch/>
        </p:blipFill>
        <p:spPr>
          <a:xfrm>
            <a:off x="3888375" y="152400"/>
            <a:ext cx="359732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34"/>
          <p:cNvSpPr txBox="1"/>
          <p:nvPr/>
        </p:nvSpPr>
        <p:spPr>
          <a:xfrm>
            <a:off x="0" y="2048400"/>
            <a:ext cx="32046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1.選取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2.再選取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擴展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94" name="Google Shape;14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Google Shape;1495;p34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7"/>
          <p:cNvSpPr txBox="1"/>
          <p:nvPr>
            <p:ph idx="4294967295" type="title"/>
          </p:nvPr>
        </p:nvSpPr>
        <p:spPr>
          <a:xfrm>
            <a:off x="412950" y="446700"/>
            <a:ext cx="6025800" cy="65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目錄</a:t>
            </a:r>
            <a:endParaRPr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928800" y="1104600"/>
            <a:ext cx="6901200" cy="3592200"/>
          </a:xfrm>
          <a:prstGeom prst="rect">
            <a:avLst/>
          </a:prstGeom>
          <a:solidFill>
            <a:srgbClr val="ECCB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17"/>
          <p:cNvSpPr txBox="1"/>
          <p:nvPr>
            <p:ph idx="4294967295" type="body"/>
          </p:nvPr>
        </p:nvSpPr>
        <p:spPr>
          <a:xfrm>
            <a:off x="1050125" y="1501500"/>
            <a:ext cx="6779700" cy="28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3"/>
              </a:rPr>
              <a:t>組裝馬達與Robotbit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P3~13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4"/>
              </a:rPr>
              <a:t>馬達測試程式撰寫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P14~33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5"/>
              </a:rPr>
              <a:t>使用按鍵執行馬達運轉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P34~40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9" name="Google Shape;1319;p17">
            <a:hlinkClick r:id="rId6"/>
          </p:cNvPr>
          <p:cNvSpPr txBox="1"/>
          <p:nvPr/>
        </p:nvSpPr>
        <p:spPr>
          <a:xfrm>
            <a:off x="928800" y="1104600"/>
            <a:ext cx="103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b="1" lang="zh-TW" sz="20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單元二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0" name="Google Shape;132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11775" y="4312975"/>
            <a:ext cx="732225" cy="7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17">
            <a:hlinkClick r:id="rId8"/>
          </p:cNvPr>
          <p:cNvSpPr txBox="1"/>
          <p:nvPr/>
        </p:nvSpPr>
        <p:spPr>
          <a:xfrm>
            <a:off x="8311800" y="4457575"/>
            <a:ext cx="78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返回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總PPT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3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35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2" name="Google Shape;15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725" y="687564"/>
            <a:ext cx="5695624" cy="376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35"/>
          <p:cNvSpPr txBox="1"/>
          <p:nvPr/>
        </p:nvSpPr>
        <p:spPr>
          <a:xfrm>
            <a:off x="0" y="2048400"/>
            <a:ext cx="32046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1.搜尋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2.選取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04" name="Google Shape;15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p35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3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36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36"/>
          <p:cNvSpPr txBox="1"/>
          <p:nvPr/>
        </p:nvSpPr>
        <p:spPr>
          <a:xfrm>
            <a:off x="0" y="1626600"/>
            <a:ext cx="3204600" cy="16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zh-TW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2.選擇</a:t>
            </a:r>
            <a:r>
              <a:rPr b="1" lang="zh-TW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步進圈數</a:t>
            </a: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方塊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3.拖曳至</a:t>
            </a:r>
            <a:r>
              <a:rPr b="1" lang="zh-TW" sz="2800">
                <a:solidFill>
                  <a:srgbClr val="4285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13" name="Google Shape;15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600" y="1057313"/>
            <a:ext cx="5526449" cy="30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36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3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37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37"/>
          <p:cNvSpPr txBox="1"/>
          <p:nvPr/>
        </p:nvSpPr>
        <p:spPr>
          <a:xfrm>
            <a:off x="0" y="2304050"/>
            <a:ext cx="32046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23" name="Google Shape;1523;p37"/>
          <p:cNvPicPr preferRelativeResize="0"/>
          <p:nvPr/>
        </p:nvPicPr>
        <p:blipFill rotWithShape="1">
          <a:blip r:embed="rId3">
            <a:alphaModFix/>
          </a:blip>
          <a:srcRect b="5589" l="0" r="0" t="0"/>
          <a:stretch/>
        </p:blipFill>
        <p:spPr>
          <a:xfrm>
            <a:off x="3204725" y="1011049"/>
            <a:ext cx="5526450" cy="29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37"/>
          <p:cNvSpPr txBox="1"/>
          <p:nvPr/>
        </p:nvSpPr>
        <p:spPr>
          <a:xfrm>
            <a:off x="3204725" y="3957900"/>
            <a:ext cx="515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</a:rPr>
              <a:t>馬達選項依照馬達連接於擴充板的腳位代號為主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1525" name="Google Shape;15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37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38"/>
          <p:cNvSpPr txBox="1"/>
          <p:nvPr/>
        </p:nvSpPr>
        <p:spPr>
          <a:xfrm>
            <a:off x="362250" y="2150850"/>
            <a:ext cx="8419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程式部份完成，</a:t>
            </a:r>
            <a:endParaRPr b="1" sz="44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請將microb:bit連接電腦</a:t>
            </a:r>
            <a:endParaRPr b="1" sz="44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32" name="Google Shape;15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38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3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39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0" name="Google Shape;1540;p39"/>
          <p:cNvPicPr preferRelativeResize="0"/>
          <p:nvPr/>
        </p:nvPicPr>
        <p:blipFill rotWithShape="1">
          <a:blip r:embed="rId3">
            <a:alphaModFix/>
          </a:blip>
          <a:srcRect b="22051" l="15383" r="0" t="25951"/>
          <a:stretch/>
        </p:blipFill>
        <p:spPr>
          <a:xfrm>
            <a:off x="3943025" y="671825"/>
            <a:ext cx="4637697" cy="37998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1" name="Google Shape;1541;p39"/>
          <p:cNvCxnSpPr/>
          <p:nvPr/>
        </p:nvCxnSpPr>
        <p:spPr>
          <a:xfrm>
            <a:off x="6740650" y="1276775"/>
            <a:ext cx="18900" cy="976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2" name="Google Shape;1542;p39"/>
          <p:cNvSpPr txBox="1"/>
          <p:nvPr/>
        </p:nvSpPr>
        <p:spPr>
          <a:xfrm>
            <a:off x="5410075" y="809575"/>
            <a:ext cx="270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凸出部份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3" name="Google Shape;1543;p39"/>
          <p:cNvSpPr txBox="1"/>
          <p:nvPr/>
        </p:nvSpPr>
        <p:spPr>
          <a:xfrm>
            <a:off x="0" y="2148450"/>
            <a:ext cx="3204600" cy="8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將USB線頭的凸出部份，對準micro: bit插孔</a:t>
            </a:r>
            <a:endParaRPr b="1" sz="2000"/>
          </a:p>
        </p:txBody>
      </p:sp>
      <p:pic>
        <p:nvPicPr>
          <p:cNvPr id="1544" name="Google Shape;15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39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40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40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2" name="Google Shape;1552;p40"/>
          <p:cNvPicPr preferRelativeResize="0"/>
          <p:nvPr/>
        </p:nvPicPr>
        <p:blipFill rotWithShape="1">
          <a:blip r:embed="rId3">
            <a:alphaModFix/>
          </a:blip>
          <a:srcRect b="29421" l="0" r="0" t="14313"/>
          <a:stretch/>
        </p:blipFill>
        <p:spPr>
          <a:xfrm>
            <a:off x="4065275" y="877975"/>
            <a:ext cx="4515422" cy="3387545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p40"/>
          <p:cNvSpPr txBox="1"/>
          <p:nvPr/>
        </p:nvSpPr>
        <p:spPr>
          <a:xfrm>
            <a:off x="159025" y="533175"/>
            <a:ext cx="31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p40"/>
          <p:cNvSpPr txBox="1"/>
          <p:nvPr/>
        </p:nvSpPr>
        <p:spPr>
          <a:xfrm>
            <a:off x="0" y="2325450"/>
            <a:ext cx="32046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對準後插入</a:t>
            </a:r>
            <a:endParaRPr b="1" sz="2000"/>
          </a:p>
        </p:txBody>
      </p:sp>
      <p:pic>
        <p:nvPicPr>
          <p:cNvPr id="1555" name="Google Shape;15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40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4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41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3" name="Google Shape;1563;p41"/>
          <p:cNvPicPr preferRelativeResize="0"/>
          <p:nvPr/>
        </p:nvPicPr>
        <p:blipFill rotWithShape="1">
          <a:blip r:embed="rId3">
            <a:alphaModFix/>
          </a:blip>
          <a:srcRect b="0" l="0" r="18253" t="16638"/>
          <a:stretch/>
        </p:blipFill>
        <p:spPr>
          <a:xfrm>
            <a:off x="3466050" y="554988"/>
            <a:ext cx="5273927" cy="40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41"/>
          <p:cNvSpPr txBox="1"/>
          <p:nvPr/>
        </p:nvSpPr>
        <p:spPr>
          <a:xfrm>
            <a:off x="4101675" y="179150"/>
            <a:ext cx="310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5" name="Google Shape;1565;p41"/>
          <p:cNvSpPr txBox="1"/>
          <p:nvPr/>
        </p:nvSpPr>
        <p:spPr>
          <a:xfrm>
            <a:off x="0" y="2148450"/>
            <a:ext cx="3204600" cy="8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請將USB線的插頭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插入電腦的USB插槽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66" name="Google Shape;156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41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2"/>
          <p:cNvSpPr txBox="1"/>
          <p:nvPr>
            <p:ph idx="4294967295"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請下載程式進行測試</a:t>
            </a:r>
            <a:endParaRPr b="1"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73" name="Google Shape;15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42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4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0" name="Google Shape;1580;p43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43"/>
          <p:cNvSpPr txBox="1"/>
          <p:nvPr/>
        </p:nvSpPr>
        <p:spPr>
          <a:xfrm>
            <a:off x="-106200" y="1686000"/>
            <a:ext cx="3417000" cy="138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Connect device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進行配對</a:t>
            </a:r>
            <a:endParaRPr/>
          </a:p>
        </p:txBody>
      </p:sp>
      <p:pic>
        <p:nvPicPr>
          <p:cNvPr id="1582" name="Google Shape;15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700" y="1233475"/>
            <a:ext cx="373380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43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4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44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44"/>
          <p:cNvSpPr txBox="1"/>
          <p:nvPr/>
        </p:nvSpPr>
        <p:spPr>
          <a:xfrm>
            <a:off x="0" y="2263950"/>
            <a:ext cx="32046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/>
          </a:p>
        </p:txBody>
      </p:sp>
      <p:pic>
        <p:nvPicPr>
          <p:cNvPr id="1592" name="Google Shape;15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450" y="1260925"/>
            <a:ext cx="5419975" cy="26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44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8"/>
          <p:cNvSpPr txBox="1"/>
          <p:nvPr>
            <p:ph type="ctrTitle"/>
          </p:nvPr>
        </p:nvSpPr>
        <p:spPr>
          <a:xfrm>
            <a:off x="2470475" y="2253150"/>
            <a:ext cx="5780700" cy="637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組裝馬達與Robotbit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27" name="Google Shape;13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8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4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45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45"/>
          <p:cNvSpPr txBox="1"/>
          <p:nvPr/>
        </p:nvSpPr>
        <p:spPr>
          <a:xfrm>
            <a:off x="0" y="2263938"/>
            <a:ext cx="32046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/>
          </a:p>
        </p:txBody>
      </p:sp>
      <p:pic>
        <p:nvPicPr>
          <p:cNvPr id="1602" name="Google Shape;16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696" y="1256046"/>
            <a:ext cx="5206376" cy="25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4" name="Google Shape;1604;p45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4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46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46"/>
          <p:cNvSpPr txBox="1"/>
          <p:nvPr/>
        </p:nvSpPr>
        <p:spPr>
          <a:xfrm>
            <a:off x="0" y="1809850"/>
            <a:ext cx="3204600" cy="142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BBC micro:bit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endParaRPr sz="2800"/>
          </a:p>
        </p:txBody>
      </p:sp>
      <p:pic>
        <p:nvPicPr>
          <p:cNvPr id="1612" name="Google Shape;16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788" y="472113"/>
            <a:ext cx="4276725" cy="41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46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47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47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47"/>
          <p:cNvSpPr txBox="1"/>
          <p:nvPr/>
        </p:nvSpPr>
        <p:spPr>
          <a:xfrm>
            <a:off x="0" y="2263950"/>
            <a:ext cx="32046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sz="2800"/>
          </a:p>
        </p:txBody>
      </p:sp>
      <p:pic>
        <p:nvPicPr>
          <p:cNvPr id="1622" name="Google Shape;16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600" y="565563"/>
            <a:ext cx="5526450" cy="401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47"/>
          <p:cNvPicPr preferRelativeResize="0"/>
          <p:nvPr/>
        </p:nvPicPr>
        <p:blipFill rotWithShape="1">
          <a:blip r:embed="rId4">
            <a:alphaModFix/>
          </a:blip>
          <a:srcRect b="0" l="823" r="0" t="-3508"/>
          <a:stretch/>
        </p:blipFill>
        <p:spPr>
          <a:xfrm>
            <a:off x="5758350" y="4215563"/>
            <a:ext cx="1794325" cy="3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5" name="Google Shape;1625;p47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48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1" name="Google Shape;1631;p48"/>
          <p:cNvPicPr preferRelativeResize="0"/>
          <p:nvPr/>
        </p:nvPicPr>
        <p:blipFill rotWithShape="1">
          <a:blip r:embed="rId3">
            <a:alphaModFix/>
          </a:blip>
          <a:srcRect b="11855" l="26790" r="2632" t="0"/>
          <a:stretch/>
        </p:blipFill>
        <p:spPr>
          <a:xfrm>
            <a:off x="3824878" y="446700"/>
            <a:ext cx="4537446" cy="425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2" name="Google Shape;1632;p48"/>
          <p:cNvCxnSpPr/>
          <p:nvPr/>
        </p:nvCxnSpPr>
        <p:spPr>
          <a:xfrm flipH="1" rot="10800000">
            <a:off x="6198218" y="4151479"/>
            <a:ext cx="933600" cy="96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3" name="Google Shape;1633;p48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48"/>
          <p:cNvSpPr txBox="1"/>
          <p:nvPr/>
        </p:nvSpPr>
        <p:spPr>
          <a:xfrm>
            <a:off x="0" y="2082300"/>
            <a:ext cx="3204600" cy="9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請記得將robotbit開關往右推開喔！</a:t>
            </a:r>
            <a:endParaRPr b="1"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5" name="Google Shape;1635;p48"/>
          <p:cNvSpPr/>
          <p:nvPr/>
        </p:nvSpPr>
        <p:spPr>
          <a:xfrm>
            <a:off x="6110661" y="3217464"/>
            <a:ext cx="933600" cy="622500"/>
          </a:xfrm>
          <a:prstGeom prst="flowChartAlternateProcess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6" name="Google Shape;163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7" name="Google Shape;1637;p48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49"/>
          <p:cNvSpPr txBox="1"/>
          <p:nvPr>
            <p:ph type="ctrTitle"/>
          </p:nvPr>
        </p:nvSpPr>
        <p:spPr>
          <a:xfrm>
            <a:off x="2459775" y="2253150"/>
            <a:ext cx="6241200" cy="637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Microsoft JhengHei"/>
                <a:ea typeface="Microsoft JhengHei"/>
                <a:cs typeface="Microsoft JhengHei"/>
                <a:sym typeface="Microsoft JhengHei"/>
              </a:rPr>
              <a:t>使用按鍵執行馬達運轉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43" name="Google Shape;164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49">
            <a:hlinkClick action="ppaction://hlinksldjump" r:id="rId4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50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50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50"/>
          <p:cNvSpPr txBox="1"/>
          <p:nvPr>
            <p:ph idx="4294967295" type="title"/>
          </p:nvPr>
        </p:nvSpPr>
        <p:spPr>
          <a:xfrm>
            <a:off x="0" y="2058000"/>
            <a:ext cx="3204600" cy="10275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zh-TW" sz="2800">
                <a:solidFill>
                  <a:srgbClr val="FF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</a:t>
            </a:r>
            <a:endParaRPr b="1" sz="2800">
              <a:solidFill>
                <a:srgbClr val="FF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2.選擇</a:t>
            </a:r>
            <a:r>
              <a:rPr b="1" lang="zh-TW" sz="2800">
                <a:solidFill>
                  <a:srgbClr val="FF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當按鈕A被按下</a:t>
            </a:r>
            <a:endParaRPr b="1" sz="2800">
              <a:solidFill>
                <a:srgbClr val="FF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52" name="Google Shape;16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600" y="1524788"/>
            <a:ext cx="5526325" cy="209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4" name="Google Shape;1654;p50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5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p51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51"/>
          <p:cNvSpPr txBox="1"/>
          <p:nvPr>
            <p:ph idx="4294967295" type="title"/>
          </p:nvPr>
        </p:nvSpPr>
        <p:spPr>
          <a:xfrm>
            <a:off x="0" y="2058001"/>
            <a:ext cx="3204600" cy="10275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b="1" lang="zh-TW" sz="2800">
                <a:solidFill>
                  <a:srgbClr val="FF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當按鈕A被按下</a:t>
            </a:r>
            <a:endParaRPr b="1" sz="2800">
              <a:solidFill>
                <a:srgbClr val="FF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2.複製按鈕</a:t>
            </a:r>
            <a:endParaRPr b="1" sz="2800">
              <a:solidFill>
                <a:srgbClr val="FF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62" name="Google Shape;16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600" y="688050"/>
            <a:ext cx="5526325" cy="376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51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5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52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52"/>
          <p:cNvSpPr txBox="1"/>
          <p:nvPr/>
        </p:nvSpPr>
        <p:spPr>
          <a:xfrm>
            <a:off x="0" y="1608900"/>
            <a:ext cx="3204600" cy="192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zh-TW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2.選擇</a:t>
            </a:r>
            <a:r>
              <a:rPr b="1" lang="zh-TW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步進圈數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方塊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3.拖曳至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當按鈕A被按下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72" name="Google Shape;16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600" y="972124"/>
            <a:ext cx="5526449" cy="319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p5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5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0" name="Google Shape;16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123" y="1918713"/>
            <a:ext cx="2888990" cy="175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53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53"/>
          <p:cNvSpPr txBox="1"/>
          <p:nvPr/>
        </p:nvSpPr>
        <p:spPr>
          <a:xfrm>
            <a:off x="3204725" y="3957900"/>
            <a:ext cx="552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</a:rPr>
              <a:t>馬達選項依照馬達連接於擴充板的腳位代號為主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683" name="Google Shape;1683;p53"/>
          <p:cNvSpPr txBox="1"/>
          <p:nvPr/>
        </p:nvSpPr>
        <p:spPr>
          <a:xfrm>
            <a:off x="0" y="2108400"/>
            <a:ext cx="320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84" name="Google Shape;1684;p53"/>
          <p:cNvSpPr txBox="1"/>
          <p:nvPr/>
        </p:nvSpPr>
        <p:spPr>
          <a:xfrm>
            <a:off x="0" y="2242550"/>
            <a:ext cx="3204600" cy="11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1.設定</a:t>
            </a:r>
            <a:r>
              <a:rPr b="1" lang="zh-TW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步進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M1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2.設定</a:t>
            </a:r>
            <a:r>
              <a:rPr b="1" lang="zh-TW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圈數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1/4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685" name="Google Shape;168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8776" y="1918713"/>
            <a:ext cx="2750861" cy="17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53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5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54"/>
          <p:cNvSpPr/>
          <p:nvPr/>
        </p:nvSpPr>
        <p:spPr>
          <a:xfrm>
            <a:off x="0" y="-42850"/>
            <a:ext cx="3204600" cy="5186400"/>
          </a:xfrm>
          <a:prstGeom prst="rect">
            <a:avLst/>
          </a:prstGeom>
          <a:solidFill>
            <a:srgbClr val="C8F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4" name="Google Shape;1694;p54"/>
          <p:cNvSpPr txBox="1"/>
          <p:nvPr/>
        </p:nvSpPr>
        <p:spPr>
          <a:xfrm>
            <a:off x="0" y="2325450"/>
            <a:ext cx="32046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95" name="Google Shape;169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725" y="1061388"/>
            <a:ext cx="5526324" cy="302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Google Shape;1697;p54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9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4" name="Google Shape;1334;p19"/>
          <p:cNvPicPr preferRelativeResize="0"/>
          <p:nvPr/>
        </p:nvPicPr>
        <p:blipFill rotWithShape="1">
          <a:blip r:embed="rId3">
            <a:alphaModFix/>
          </a:blip>
          <a:srcRect b="16369" l="11290" r="22374" t="17035"/>
          <a:stretch/>
        </p:blipFill>
        <p:spPr>
          <a:xfrm>
            <a:off x="4753870" y="876225"/>
            <a:ext cx="4390129" cy="33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19"/>
          <p:cNvSpPr txBox="1"/>
          <p:nvPr/>
        </p:nvSpPr>
        <p:spPr>
          <a:xfrm>
            <a:off x="415125" y="1444825"/>
            <a:ext cx="41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17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.拿一塊Robotbit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36" name="Google Shape;13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19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55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3" name="Google Shape;1703;p55" title="A鍵旋轉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8600" y="446700"/>
            <a:ext cx="5666800" cy="42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p55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56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1" name="Google Shape;171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00" y="1660600"/>
            <a:ext cx="2745700" cy="2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56"/>
          <p:cNvSpPr/>
          <p:nvPr/>
        </p:nvSpPr>
        <p:spPr>
          <a:xfrm>
            <a:off x="514925" y="759750"/>
            <a:ext cx="5170500" cy="3624000"/>
          </a:xfrm>
          <a:prstGeom prst="wedgeRoundRectCallout">
            <a:avLst>
              <a:gd fmla="val 59372" name="adj1"/>
              <a:gd fmla="val 24344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56"/>
          <p:cNvSpPr txBox="1"/>
          <p:nvPr/>
        </p:nvSpPr>
        <p:spPr>
          <a:xfrm>
            <a:off x="757325" y="889350"/>
            <a:ext cx="4685700" cy="3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小朋友們都很厲害喔!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這個單元我們學會了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組裝</a:t>
            </a: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Robotbit與</a:t>
            </a:r>
            <a:r>
              <a:rPr b="1"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馬達、測試馬達的程式和使用按鍵執行馬達</a:t>
            </a:r>
            <a:endParaRPr b="1"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14" name="Google Shape;171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56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0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3" name="Google Shape;1343;p20"/>
          <p:cNvPicPr preferRelativeResize="0"/>
          <p:nvPr/>
        </p:nvPicPr>
        <p:blipFill rotWithShape="1">
          <a:blip r:embed="rId3">
            <a:alphaModFix/>
          </a:blip>
          <a:srcRect b="14027" l="7780" r="18046" t="17745"/>
          <a:stretch/>
        </p:blipFill>
        <p:spPr>
          <a:xfrm>
            <a:off x="4572007" y="2662066"/>
            <a:ext cx="3035459" cy="2094021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20"/>
          <p:cNvSpPr txBox="1"/>
          <p:nvPr/>
        </p:nvSpPr>
        <p:spPr>
          <a:xfrm>
            <a:off x="415125" y="1444825"/>
            <a:ext cx="41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.裝上18650鋰電池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45" name="Google Shape;1345;p20"/>
          <p:cNvSpPr txBox="1"/>
          <p:nvPr/>
        </p:nvSpPr>
        <p:spPr>
          <a:xfrm>
            <a:off x="415125" y="3390500"/>
            <a:ext cx="415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電池槽有標示正負極位置，請依照標示位置安裝電池</a:t>
            </a:r>
            <a:endParaRPr b="1" sz="1800">
              <a:solidFill>
                <a:srgbClr val="FF0000"/>
              </a:solidFill>
            </a:endParaRPr>
          </a:p>
        </p:txBody>
      </p:sp>
      <p:grpSp>
        <p:nvGrpSpPr>
          <p:cNvPr id="1346" name="Google Shape;1346;p20"/>
          <p:cNvGrpSpPr/>
          <p:nvPr/>
        </p:nvGrpSpPr>
        <p:grpSpPr>
          <a:xfrm>
            <a:off x="4571991" y="387413"/>
            <a:ext cx="3035471" cy="2285536"/>
            <a:chOff x="5451551" y="0"/>
            <a:chExt cx="2715576" cy="2044673"/>
          </a:xfrm>
        </p:grpSpPr>
        <p:pic>
          <p:nvPicPr>
            <p:cNvPr id="1347" name="Google Shape;1347;p20"/>
            <p:cNvPicPr preferRelativeResize="0"/>
            <p:nvPr/>
          </p:nvPicPr>
          <p:blipFill rotWithShape="1">
            <a:blip r:embed="rId4">
              <a:alphaModFix/>
            </a:blip>
            <a:srcRect b="16369" l="11290" r="22374" t="17035"/>
            <a:stretch/>
          </p:blipFill>
          <p:spPr>
            <a:xfrm>
              <a:off x="5451551" y="0"/>
              <a:ext cx="2715576" cy="204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8" name="Google Shape;1348;p20"/>
            <p:cNvSpPr/>
            <p:nvPr/>
          </p:nvSpPr>
          <p:spPr>
            <a:xfrm>
              <a:off x="5914675" y="771175"/>
              <a:ext cx="424500" cy="396300"/>
            </a:xfrm>
            <a:prstGeom prst="ellipse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>
              <a:off x="5926975" y="332513"/>
              <a:ext cx="399900" cy="396300"/>
            </a:xfrm>
            <a:prstGeom prst="mathPlus">
              <a:avLst>
                <a:gd fmla="val 23520" name="adj1"/>
              </a:avLst>
            </a:prstGeom>
            <a:solidFill>
              <a:srgbClr val="FF0000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>
              <a:off x="7255675" y="771175"/>
              <a:ext cx="424500" cy="396300"/>
            </a:xfrm>
            <a:prstGeom prst="ellipse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>
              <a:off x="7267975" y="371525"/>
              <a:ext cx="399900" cy="318300"/>
            </a:xfrm>
            <a:prstGeom prst="mathMinus">
              <a:avLst>
                <a:gd fmla="val 23520" name="adj1"/>
              </a:avLst>
            </a:prstGeom>
            <a:solidFill>
              <a:srgbClr val="FF0000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52" name="Google Shape;13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20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1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21"/>
          <p:cNvSpPr txBox="1"/>
          <p:nvPr>
            <p:ph idx="4294967295" type="title"/>
          </p:nvPr>
        </p:nvSpPr>
        <p:spPr>
          <a:xfrm>
            <a:off x="415125" y="1444825"/>
            <a:ext cx="41568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19.</a:t>
            </a: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裝上micro:bit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60" name="Google Shape;1360;p21"/>
          <p:cNvPicPr preferRelativeResize="0"/>
          <p:nvPr/>
        </p:nvPicPr>
        <p:blipFill rotWithShape="1">
          <a:blip r:embed="rId3">
            <a:alphaModFix/>
          </a:blip>
          <a:srcRect b="15262" l="3242" r="16494" t="6746"/>
          <a:stretch/>
        </p:blipFill>
        <p:spPr>
          <a:xfrm>
            <a:off x="4571925" y="1957337"/>
            <a:ext cx="3789327" cy="27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25" y="424538"/>
            <a:ext cx="3345424" cy="15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21"/>
          <p:cNvSpPr/>
          <p:nvPr/>
        </p:nvSpPr>
        <p:spPr>
          <a:xfrm>
            <a:off x="5169323" y="904588"/>
            <a:ext cx="498125" cy="572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A</a:t>
            </a:r>
          </a:p>
        </p:txBody>
      </p:sp>
      <p:sp>
        <p:nvSpPr>
          <p:cNvPr id="1363" name="Google Shape;1363;p21"/>
          <p:cNvSpPr/>
          <p:nvPr/>
        </p:nvSpPr>
        <p:spPr>
          <a:xfrm>
            <a:off x="6714626" y="904587"/>
            <a:ext cx="359925" cy="572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FF00"/>
                </a:solidFill>
                <a:latin typeface="Arial"/>
              </a:rPr>
              <a:t>B</a:t>
            </a:r>
          </a:p>
        </p:txBody>
      </p:sp>
      <p:sp>
        <p:nvSpPr>
          <p:cNvPr id="1364" name="Google Shape;1364;p21"/>
          <p:cNvSpPr txBox="1"/>
          <p:nvPr/>
        </p:nvSpPr>
        <p:spPr>
          <a:xfrm>
            <a:off x="412950" y="3390500"/>
            <a:ext cx="415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1800">
                <a:solidFill>
                  <a:srgbClr val="FF0000"/>
                </a:solidFill>
              </a:rPr>
              <a:t>micro:bit放置方向，A面(有按鈕)朝外，B面靠近電池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1365" name="Google Shape;13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21">
            <a:hlinkClick action="ppaction://hlinksldjump" r:id="rId6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22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22"/>
          <p:cNvSpPr txBox="1"/>
          <p:nvPr>
            <p:ph idx="4294967295" type="title"/>
          </p:nvPr>
        </p:nvSpPr>
        <p:spPr>
          <a:xfrm>
            <a:off x="415125" y="1444825"/>
            <a:ext cx="4156800" cy="10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20.Robotbit底部黏上泡棉膠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73" name="Google Shape;1373;p22"/>
          <p:cNvPicPr preferRelativeResize="0"/>
          <p:nvPr/>
        </p:nvPicPr>
        <p:blipFill rotWithShape="1">
          <a:blip r:embed="rId3">
            <a:alphaModFix/>
          </a:blip>
          <a:srcRect b="38438" l="31621" r="46300" t="26371"/>
          <a:stretch/>
        </p:blipFill>
        <p:spPr>
          <a:xfrm>
            <a:off x="4572000" y="910825"/>
            <a:ext cx="3704827" cy="332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2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23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23"/>
          <p:cNvSpPr txBox="1"/>
          <p:nvPr>
            <p:ph idx="4294967295" type="title"/>
          </p:nvPr>
        </p:nvSpPr>
        <p:spPr>
          <a:xfrm>
            <a:off x="415125" y="1444825"/>
            <a:ext cx="4156800" cy="112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21.將黏好泡棉膠的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Robotbit固定於紙板上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82" name="Google Shape;1382;p23"/>
          <p:cNvPicPr preferRelativeResize="0"/>
          <p:nvPr/>
        </p:nvPicPr>
        <p:blipFill rotWithShape="1">
          <a:blip r:embed="rId3">
            <a:alphaModFix/>
          </a:blip>
          <a:srcRect b="19726" l="24549" r="14337" t="23045"/>
          <a:stretch/>
        </p:blipFill>
        <p:spPr>
          <a:xfrm>
            <a:off x="4341000" y="1415575"/>
            <a:ext cx="4390052" cy="23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23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24"/>
          <p:cNvSpPr/>
          <p:nvPr/>
        </p:nvSpPr>
        <p:spPr>
          <a:xfrm>
            <a:off x="412950" y="446700"/>
            <a:ext cx="8318100" cy="42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24"/>
          <p:cNvSpPr txBox="1"/>
          <p:nvPr/>
        </p:nvSpPr>
        <p:spPr>
          <a:xfrm>
            <a:off x="415125" y="1444825"/>
            <a:ext cx="41568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22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.將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步進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馬達的</a:t>
            </a:r>
            <a:r>
              <a:rPr b="1" lang="zh-TW" sz="2800">
                <a:solidFill>
                  <a:srgbClr val="FF0000"/>
                </a:solidFill>
              </a:rPr>
              <a:t>紅色線</a:t>
            </a:r>
            <a:r>
              <a:rPr b="1" lang="zh-TW" sz="2800">
                <a:solidFill>
                  <a:schemeClr val="dk1"/>
                </a:solidFill>
              </a:rPr>
              <a:t>對準</a:t>
            </a:r>
            <a:r>
              <a:rPr b="1" lang="zh-TW" sz="2800">
                <a:solidFill>
                  <a:srgbClr val="FF0000"/>
                </a:solidFill>
              </a:rPr>
              <a:t>VMB</a:t>
            </a:r>
            <a:r>
              <a:rPr b="1" lang="zh-TW" sz="2800">
                <a:solidFill>
                  <a:schemeClr val="dk1"/>
                </a:solidFill>
              </a:rPr>
              <a:t>插入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91" name="Google Shape;1391;p24"/>
          <p:cNvSpPr txBox="1"/>
          <p:nvPr/>
        </p:nvSpPr>
        <p:spPr>
          <a:xfrm>
            <a:off x="412950" y="3313400"/>
            <a:ext cx="4156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zh-TW" sz="2000">
                <a:solidFill>
                  <a:srgbClr val="FF0000"/>
                </a:solidFill>
              </a:rPr>
              <a:t>一定要接正確，否則會導致</a:t>
            </a:r>
            <a:endParaRPr b="1" sz="20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FF0000"/>
                </a:solidFill>
              </a:rPr>
              <a:t>電路板燒壞!!!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1392" name="Google Shape;1392;p24"/>
          <p:cNvPicPr preferRelativeResize="0"/>
          <p:nvPr/>
        </p:nvPicPr>
        <p:blipFill rotWithShape="1">
          <a:blip r:embed="rId3">
            <a:alphaModFix/>
          </a:blip>
          <a:srcRect b="14486" l="10225" r="0" t="0"/>
          <a:stretch/>
        </p:blipFill>
        <p:spPr>
          <a:xfrm>
            <a:off x="4572002" y="1086850"/>
            <a:ext cx="4156800" cy="2969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4"/>
          <p:cNvSpPr/>
          <p:nvPr/>
        </p:nvSpPr>
        <p:spPr>
          <a:xfrm>
            <a:off x="6594781" y="2626638"/>
            <a:ext cx="413400" cy="855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4" name="Google Shape;13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100" y="4406300"/>
            <a:ext cx="638900" cy="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24">
            <a:hlinkClick action="ppaction://hlinksldjump" r:id="rId5"/>
          </p:cNvPr>
          <p:cNvSpPr txBox="1"/>
          <p:nvPr/>
        </p:nvSpPr>
        <p:spPr>
          <a:xfrm>
            <a:off x="8538945" y="4526350"/>
            <a:ext cx="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返回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ontserrat Light"/>
                <a:ea typeface="Montserrat Light"/>
                <a:cs typeface="Montserrat Light"/>
                <a:sym typeface="Montserrat Light"/>
              </a:rPr>
              <a:t>目錄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ediles template">
  <a:themeElements>
    <a:clrScheme name="Custom 347">
      <a:dk1>
        <a:srgbClr val="212225"/>
      </a:dk1>
      <a:lt1>
        <a:srgbClr val="FFFFFF"/>
      </a:lt1>
      <a:dk2>
        <a:srgbClr val="3C5361"/>
      </a:dk2>
      <a:lt2>
        <a:srgbClr val="CEDBE2"/>
      </a:lt2>
      <a:accent1>
        <a:srgbClr val="00DEE4"/>
      </a:accent1>
      <a:accent2>
        <a:srgbClr val="00BEDF"/>
      </a:accent2>
      <a:accent3>
        <a:srgbClr val="FF4FE8"/>
      </a:accent3>
      <a:accent4>
        <a:srgbClr val="B913A4"/>
      </a:accent4>
      <a:accent5>
        <a:srgbClr val="FFC500"/>
      </a:accent5>
      <a:accent6>
        <a:srgbClr val="E48E0B"/>
      </a:accent6>
      <a:hlink>
        <a:srgbClr val="21222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