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zh-C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url?sa=i&amp;url=https%3A%2F%2Fwww.3m.com.tw%2F3M%2Fzh_TW%2Fp%2Fd%2Fv000229802%2F&amp;psig=AOvVaw1Pm8beD6ZW9atJmDxm2diA&amp;ust=1642920450144000&amp;source=images&amp;cd=vfe&amp;ved=0CAsQjRxqFwoTCJjLsOLhxPUCFQAAAAAdAAAAABAD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0f18677643_0_8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10f18677643_0_8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g10f18677643_0_8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f18677643_0_8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10f18677643_0_8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g10f18677643_0_8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f18677643_0_8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10f18677643_0_8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g10f18677643_0_8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0f18677643_0_9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10f18677643_0_9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9" name="Google Shape;289;g10f18677643_0_9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0f18677643_0_7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10f18677643_0_7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g10f18677643_0_7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f5bae873e_0_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10f5bae873e_0_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g10f5bae873e_0_2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0e79ef147c_0_6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10e79ef147c_0_6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膠帶圖:</a:t>
            </a:r>
            <a:r>
              <a:rPr lang="zh-CN" u="sng">
                <a:solidFill>
                  <a:schemeClr val="hlink"/>
                </a:solidFill>
                <a:hlinkClick r:id="rId2"/>
              </a:rPr>
              <a:t>https://www.google.com/url?sa=i&amp;url=https%3A%2F%2Fwww.3m.com.tw%2F3M%2Fzh_TW%2Fp%2Fd%2Fv000229802%2F&amp;psig=AOvVaw1Pm8beD6ZW9atJmDxm2diA&amp;ust=1642920450144000&amp;source=images&amp;cd=vfe&amp;ved=0CAsQjRxqFwoTCJjLsOLhxPUCFQAAAAAdAAAAABAD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g10e79ef147c_0_6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0f5bae873e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10f5bae873e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g10f5bae873e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0f5bae873e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0f5bae873e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10f5bae873e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0f5bae873e_0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10f5bae873e_0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5" name="Google Shape;395;g10f5bae873e_0_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01.</a:t>
            </a:r>
            <a:r>
              <a:rPr lang="zh-CN"/>
              <a:t>微動開關介紹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02.</a:t>
            </a:r>
            <a:r>
              <a:rPr lang="zh-CN"/>
              <a:t>微動開關接線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03.</a:t>
            </a:r>
            <a:r>
              <a:rPr lang="zh-CN"/>
              <a:t>微動開關聲音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04.</a:t>
            </a:r>
            <a:r>
              <a:rPr lang="zh-CN"/>
              <a:t>微動開關自動加分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05.按A</a:t>
            </a:r>
            <a:r>
              <a:rPr lang="zh-CN"/>
              <a:t>歸零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06.TM1637</a:t>
            </a:r>
            <a:r>
              <a:rPr lang="zh-CN"/>
              <a:t>顯示得分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07.</a:t>
            </a:r>
            <a:r>
              <a:rPr lang="zh-CN"/>
              <a:t>倒數30秒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08.</a:t>
            </a:r>
            <a:r>
              <a:rPr lang="zh-CN"/>
              <a:t>倒數10秒提示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09.</a:t>
            </a:r>
            <a:r>
              <a:rPr lang="zh-CN"/>
              <a:t>倒數10秒得2分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10.</a:t>
            </a:r>
            <a:r>
              <a:rPr lang="zh-CN"/>
              <a:t>籃球框架製作</a:t>
            </a:r>
            <a:endParaRPr/>
          </a:p>
        </p:txBody>
      </p:sp>
      <p:sp>
        <p:nvSpPr>
          <p:cNvPr id="113" name="Google Shape;11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0f5bae873e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g10f5bae873e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g10f5bae873e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0f5bae873e_0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g10f5bae873e_0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8" name="Google Shape;428;g10f5bae873e_0_1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0f5bae873e_0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g10f5bae873e_0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3" name="Google Shape;443;g10f5bae873e_0_1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0f5bae873e_0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10f5bae873e_0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7" name="Google Shape;457;g10f5bae873e_0_1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0f5bae873e_0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g10f5bae873e_0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5" name="Google Shape;475;g10f5bae873e_0_1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f5bae873e_0_2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g10f5bae873e_0_2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2" name="Google Shape;492;g10f5bae873e_0_2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0f5bae873e_0_2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g10f5bae873e_0_2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g10f5bae873e_0_2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0f934bdfca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g10f934bdfca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0" name="Google Shape;520;g10f934bdfca_0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f5bae873e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g10f5bae873e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3" name="Google Shape;533;g10f5bae873e_0_2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f934bdfca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10f934bdfca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10f934bdfca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f18677643_0_8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10f18677643_0_8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g10f18677643_0_8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f18677643_0_8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10f18677643_0_8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g10f18677643_0_8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f18677643_0_8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10f18677643_0_8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g10f18677643_0_8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0f18677643_0_8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10f18677643_0_8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10f18677643_0_8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f18677643_0_8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10f18677643_0_8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g10f18677643_0_8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f18677643_0_8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10f18677643_0_8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g10f18677643_0_8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1ppt.com/moban/" TargetMode="Externa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icrosoft Yahe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Yahe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Yahe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比较">
  <p:cSld name="1_比较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58" name="Google Shape;58;p7"/>
          <p:cNvSpPr txBox="1"/>
          <p:nvPr/>
        </p:nvSpPr>
        <p:spPr>
          <a:xfrm>
            <a:off x="2022005" y="6740253"/>
            <a:ext cx="1800200" cy="11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Microsoft Yahei"/>
              <a:buNone/>
            </a:pPr>
            <a:r>
              <a:rPr b="0" i="0" lang="zh-CN" sz="100" u="sng" cap="none" strike="noStrik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PPT模板</a:t>
            </a:r>
            <a:r>
              <a:rPr b="0" i="0" lang="zh-CN" sz="100" u="none" cap="none" strike="noStrik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http://www.1ppt.com/moban/ </a:t>
            </a:r>
            <a:endParaRPr b="0" i="0" sz="100" u="none" cap="none" strike="noStrik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icrosoft Yahe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1" name="Google Shape;71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b="0" i="0" sz="44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p14:dur="0">
        <p:push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hyperlink" Target="https://makecode.microbit.org/_Ee89K28qD4y8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5" Type="http://schemas.openxmlformats.org/officeDocument/2006/relationships/image" Target="../media/image29.png"/><Relationship Id="rId6" Type="http://schemas.openxmlformats.org/officeDocument/2006/relationships/image" Target="../media/image37.png"/><Relationship Id="rId7" Type="http://schemas.openxmlformats.org/officeDocument/2006/relationships/image" Target="../media/image30.png"/><Relationship Id="rId8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15.xml"/><Relationship Id="rId5" Type="http://schemas.openxmlformats.org/officeDocument/2006/relationships/slide" Target="/ppt/slides/slide16.xml"/><Relationship Id="rId6" Type="http://schemas.openxmlformats.org/officeDocument/2006/relationships/slide" Target="/ppt/slides/slide23.xml"/><Relationship Id="rId7" Type="http://schemas.openxmlformats.org/officeDocument/2006/relationships/slide" Target="/ppt/slides/slide27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46.png"/><Relationship Id="rId5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4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4" Type="http://schemas.openxmlformats.org/officeDocument/2006/relationships/image" Target="../media/image4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0" y="-4762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102" name="Google Shape;102;p14"/>
          <p:cNvGrpSpPr/>
          <p:nvPr/>
        </p:nvGrpSpPr>
        <p:grpSpPr>
          <a:xfrm>
            <a:off x="461736" y="336783"/>
            <a:ext cx="11260364" cy="6066967"/>
            <a:chOff x="461736" y="336783"/>
            <a:chExt cx="11260364" cy="6066967"/>
          </a:xfrm>
        </p:grpSpPr>
        <p:sp>
          <p:nvSpPr>
            <p:cNvPr id="103" name="Google Shape;103;p14"/>
            <p:cNvSpPr/>
            <p:nvPr/>
          </p:nvSpPr>
          <p:spPr>
            <a:xfrm>
              <a:off x="461736" y="336783"/>
              <a:ext cx="11260364" cy="6066967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798286" y="624115"/>
              <a:ext cx="10580913" cy="5471886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6395" y="5127226"/>
            <a:ext cx="1884161" cy="125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97469" y="4932512"/>
            <a:ext cx="1221361" cy="122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437" y="517842"/>
            <a:ext cx="1123950" cy="1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/>
          <p:nvPr/>
        </p:nvSpPr>
        <p:spPr>
          <a:xfrm>
            <a:off x="2787801" y="2512502"/>
            <a:ext cx="664797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zh-CN" sz="7200" cap="none" strike="noStrike">
                <a:solidFill>
                  <a:schemeClr val="hlink"/>
                </a:solidFill>
                <a:uFill>
                  <a:noFill/>
                </a:uFill>
                <a:hlinkClick r:id="rId6"/>
              </a:rPr>
              <a:t>投籃機</a:t>
            </a:r>
            <a:r>
              <a:rPr b="1" lang="zh-CN" sz="7200">
                <a:solidFill>
                  <a:srgbClr val="0C0C0C"/>
                </a:solidFill>
              </a:rPr>
              <a:t>-單元四</a:t>
            </a:r>
            <a:endParaRPr b="1" i="0" sz="7200" cap="none" strike="noStrike">
              <a:solidFill>
                <a:srgbClr val="0C0C0C"/>
              </a:solidFill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3849638" y="3869725"/>
            <a:ext cx="45243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zh-C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設計：</a:t>
            </a:r>
            <a:r>
              <a:rPr b="1" lang="zh-CN" sz="17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胡敬依、</a:t>
            </a:r>
            <a:r>
              <a:rPr b="1" i="0" lang="zh-C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陳願慈、</a:t>
            </a:r>
            <a:r>
              <a:rPr b="1" lang="zh-CN" sz="1700">
                <a:latin typeface="Microsoft JhengHei"/>
                <a:ea typeface="Microsoft JhengHei"/>
                <a:cs typeface="Microsoft JhengHei"/>
                <a:sym typeface="Microsoft JhengHei"/>
              </a:rPr>
              <a:t>江涵溱、蘇佳伶</a:t>
            </a:r>
            <a:endParaRPr b="1"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zh-C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指導：許衷源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"/>
          <p:cNvSpPr/>
          <p:nvPr/>
        </p:nvSpPr>
        <p:spPr>
          <a:xfrm>
            <a:off x="0" y="125"/>
            <a:ext cx="8255700" cy="6858000"/>
          </a:xfrm>
          <a:prstGeom prst="rect">
            <a:avLst/>
          </a:pr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42" name="Google Shape;242;p23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23"/>
          <p:cNvGrpSpPr/>
          <p:nvPr/>
        </p:nvGrpSpPr>
        <p:grpSpPr>
          <a:xfrm>
            <a:off x="3650672" y="167175"/>
            <a:ext cx="8411400" cy="6534600"/>
            <a:chOff x="3650672" y="167175"/>
            <a:chExt cx="8411400" cy="6534600"/>
          </a:xfrm>
        </p:grpSpPr>
        <p:sp>
          <p:nvSpPr>
            <p:cNvPr id="246" name="Google Shape;246;p23"/>
            <p:cNvSpPr/>
            <p:nvPr/>
          </p:nvSpPr>
          <p:spPr>
            <a:xfrm>
              <a:off x="3650672" y="167175"/>
              <a:ext cx="8411400" cy="65346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247" name="Google Shape;247;p23"/>
            <p:cNvSpPr/>
            <p:nvPr/>
          </p:nvSpPr>
          <p:spPr>
            <a:xfrm>
              <a:off x="3728575" y="235800"/>
              <a:ext cx="8255700" cy="63864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248" name="Google Shape;2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4675" y="233288"/>
            <a:ext cx="7703400" cy="63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998" y="4779975"/>
            <a:ext cx="104550" cy="13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2496" y="5959675"/>
            <a:ext cx="123200" cy="15514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3"/>
          <p:cNvSpPr txBox="1"/>
          <p:nvPr/>
        </p:nvSpPr>
        <p:spPr>
          <a:xfrm>
            <a:off x="0" y="1480200"/>
            <a:ext cx="365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2分的</a:t>
            </a:r>
            <a:r>
              <a:rPr b="1" lang="zh-CN" sz="3000"/>
              <a:t>程式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52" name="Google Shape;252;p23"/>
          <p:cNvSpPr txBox="1"/>
          <p:nvPr/>
        </p:nvSpPr>
        <p:spPr>
          <a:xfrm>
            <a:off x="0" y="2721000"/>
            <a:ext cx="4027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1.點選"+"。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/>
          <p:nvPr/>
        </p:nvSpPr>
        <p:spPr>
          <a:xfrm>
            <a:off x="0" y="125"/>
            <a:ext cx="8255700" cy="6858000"/>
          </a:xfrm>
          <a:prstGeom prst="rect">
            <a:avLst/>
          </a:pr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59" name="Google Shape;259;p24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60" name="Google Shape;260;p24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61" name="Google Shape;261;p24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24"/>
          <p:cNvGrpSpPr/>
          <p:nvPr/>
        </p:nvGrpSpPr>
        <p:grpSpPr>
          <a:xfrm>
            <a:off x="3650672" y="167175"/>
            <a:ext cx="8411400" cy="6534600"/>
            <a:chOff x="3650672" y="167175"/>
            <a:chExt cx="8411400" cy="6534600"/>
          </a:xfrm>
        </p:grpSpPr>
        <p:sp>
          <p:nvSpPr>
            <p:cNvPr id="263" name="Google Shape;263;p24"/>
            <p:cNvSpPr/>
            <p:nvPr/>
          </p:nvSpPr>
          <p:spPr>
            <a:xfrm>
              <a:off x="3650672" y="167175"/>
              <a:ext cx="8411400" cy="65346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3728575" y="235800"/>
              <a:ext cx="8255700" cy="63864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65" name="Google Shape;265;p24"/>
          <p:cNvGrpSpPr/>
          <p:nvPr/>
        </p:nvGrpSpPr>
        <p:grpSpPr>
          <a:xfrm>
            <a:off x="4085625" y="318748"/>
            <a:ext cx="7484075" cy="6171054"/>
            <a:chOff x="4085625" y="318748"/>
            <a:chExt cx="7484075" cy="6171054"/>
          </a:xfrm>
        </p:grpSpPr>
        <p:pic>
          <p:nvPicPr>
            <p:cNvPr id="266" name="Google Shape;266;p24"/>
            <p:cNvPicPr preferRelativeResize="0"/>
            <p:nvPr/>
          </p:nvPicPr>
          <p:blipFill rotWithShape="1">
            <a:blip r:embed="rId3">
              <a:alphaModFix/>
            </a:blip>
            <a:srcRect b="0" l="0" r="10281" t="28911"/>
            <a:stretch/>
          </p:blipFill>
          <p:spPr>
            <a:xfrm>
              <a:off x="4085625" y="318748"/>
              <a:ext cx="7484075" cy="6171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78475" y="2882550"/>
              <a:ext cx="164850" cy="20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81950" y="5084800"/>
              <a:ext cx="164850" cy="207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9" name="Google Shape;269;p24"/>
          <p:cNvSpPr txBox="1"/>
          <p:nvPr/>
        </p:nvSpPr>
        <p:spPr>
          <a:xfrm>
            <a:off x="0" y="1480200"/>
            <a:ext cx="365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2分的</a:t>
            </a:r>
            <a:r>
              <a:rPr b="1" lang="zh-CN" sz="3000"/>
              <a:t>程式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70" name="Google Shape;270;p24"/>
          <p:cNvSpPr txBox="1"/>
          <p:nvPr/>
        </p:nvSpPr>
        <p:spPr>
          <a:xfrm>
            <a:off x="0" y="2721000"/>
            <a:ext cx="4027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000">
                <a:solidFill>
                  <a:schemeClr val="dk1"/>
                </a:solidFill>
              </a:rPr>
              <a:t>1.拖曳"右邊條件式積木"。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000">
                <a:solidFill>
                  <a:schemeClr val="dk1"/>
                </a:solidFill>
              </a:rPr>
              <a:t>2.拖曳至"否則"底下。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"/>
          <p:cNvSpPr/>
          <p:nvPr/>
        </p:nvSpPr>
        <p:spPr>
          <a:xfrm>
            <a:off x="0" y="125"/>
            <a:ext cx="8255700" cy="6858000"/>
          </a:xfrm>
          <a:prstGeom prst="rect">
            <a:avLst/>
          </a:pr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77" name="Google Shape;277;p25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78" name="Google Shape;278;p25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79" name="Google Shape;279;p25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" name="Google Shape;280;p25"/>
          <p:cNvGrpSpPr/>
          <p:nvPr/>
        </p:nvGrpSpPr>
        <p:grpSpPr>
          <a:xfrm>
            <a:off x="3650672" y="167175"/>
            <a:ext cx="8411400" cy="6534600"/>
            <a:chOff x="3650672" y="167175"/>
            <a:chExt cx="8411400" cy="6534600"/>
          </a:xfrm>
        </p:grpSpPr>
        <p:sp>
          <p:nvSpPr>
            <p:cNvPr id="281" name="Google Shape;281;p25"/>
            <p:cNvSpPr/>
            <p:nvPr/>
          </p:nvSpPr>
          <p:spPr>
            <a:xfrm>
              <a:off x="3650672" y="167175"/>
              <a:ext cx="8411400" cy="65346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3728575" y="235800"/>
              <a:ext cx="8255700" cy="63864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283" name="Google Shape;283;p25"/>
          <p:cNvPicPr preferRelativeResize="0"/>
          <p:nvPr/>
        </p:nvPicPr>
        <p:blipFill rotWithShape="1">
          <a:blip r:embed="rId3">
            <a:alphaModFix/>
          </a:blip>
          <a:srcRect b="0" l="0" r="42958" t="20413"/>
          <a:stretch/>
        </p:blipFill>
        <p:spPr>
          <a:xfrm>
            <a:off x="5791625" y="348262"/>
            <a:ext cx="4129500" cy="616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5"/>
          <p:cNvSpPr txBox="1"/>
          <p:nvPr/>
        </p:nvSpPr>
        <p:spPr>
          <a:xfrm>
            <a:off x="0" y="1480200"/>
            <a:ext cx="365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2分的</a:t>
            </a:r>
            <a:r>
              <a:rPr b="1" lang="zh-CN" sz="3000"/>
              <a:t>程式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85" name="Google Shape;285;p25"/>
          <p:cNvSpPr txBox="1"/>
          <p:nvPr/>
        </p:nvSpPr>
        <p:spPr>
          <a:xfrm>
            <a:off x="0" y="2721000"/>
            <a:ext cx="4027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1.</a:t>
            </a:r>
            <a:r>
              <a:rPr lang="zh-CN" sz="2000"/>
              <a:t>將第三個條件式中的上面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   更改為</a:t>
            </a:r>
            <a:r>
              <a:rPr lang="zh-CN" sz="2000"/>
              <a:t>"</a:t>
            </a:r>
            <a:r>
              <a:rPr lang="zh-CN" sz="2000"/>
              <a:t>變數 score 改變 2</a:t>
            </a:r>
            <a:r>
              <a:rPr lang="zh-CN" sz="2000"/>
              <a:t>"。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/>
          <p:nvPr/>
        </p:nvSpPr>
        <p:spPr>
          <a:xfrm>
            <a:off x="0" y="125"/>
            <a:ext cx="8255700" cy="6858000"/>
          </a:xfrm>
          <a:prstGeom prst="rect">
            <a:avLst/>
          </a:pr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92" name="Google Shape;292;p26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93" name="Google Shape;293;p26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94" name="Google Shape;294;p2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5" name="Google Shape;295;p26"/>
          <p:cNvGrpSpPr/>
          <p:nvPr/>
        </p:nvGrpSpPr>
        <p:grpSpPr>
          <a:xfrm>
            <a:off x="195881" y="167175"/>
            <a:ext cx="11865962" cy="6534600"/>
            <a:chOff x="3650672" y="167175"/>
            <a:chExt cx="8411400" cy="6534600"/>
          </a:xfrm>
        </p:grpSpPr>
        <p:sp>
          <p:nvSpPr>
            <p:cNvPr id="296" name="Google Shape;296;p26"/>
            <p:cNvSpPr/>
            <p:nvPr/>
          </p:nvSpPr>
          <p:spPr>
            <a:xfrm>
              <a:off x="3650672" y="167175"/>
              <a:ext cx="8411400" cy="65346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297" name="Google Shape;297;p26"/>
            <p:cNvSpPr/>
            <p:nvPr/>
          </p:nvSpPr>
          <p:spPr>
            <a:xfrm>
              <a:off x="3728575" y="235800"/>
              <a:ext cx="8255700" cy="63864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298" name="Google Shape;2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75" y="1215125"/>
            <a:ext cx="11355225" cy="53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05" name="Google Shape;305;p27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07" name="Google Shape;307;p27"/>
          <p:cNvGrpSpPr/>
          <p:nvPr/>
        </p:nvGrpSpPr>
        <p:grpSpPr>
          <a:xfrm>
            <a:off x="461736" y="336783"/>
            <a:ext cx="11260500" cy="6066900"/>
            <a:chOff x="461736" y="336783"/>
            <a:chExt cx="11260500" cy="6066900"/>
          </a:xfrm>
        </p:grpSpPr>
        <p:sp>
          <p:nvSpPr>
            <p:cNvPr id="308" name="Google Shape;308;p27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310" name="Google Shape;310;p27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7"/>
          <p:cNvSpPr txBox="1"/>
          <p:nvPr/>
        </p:nvSpPr>
        <p:spPr>
          <a:xfrm>
            <a:off x="4502624" y="1708525"/>
            <a:ext cx="6191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lang="zh-CN" sz="6600">
                <a:solidFill>
                  <a:srgbClr val="FFC000"/>
                </a:solidFill>
              </a:rPr>
              <a:t>動手操作看看</a:t>
            </a:r>
            <a:endParaRPr b="1" i="0" sz="6600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7"/>
          <p:cNvSpPr txBox="1"/>
          <p:nvPr/>
        </p:nvSpPr>
        <p:spPr>
          <a:xfrm>
            <a:off x="4110825" y="3270200"/>
            <a:ext cx="6975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latin typeface="Microsoft Yahei"/>
                <a:ea typeface="Microsoft Yahei"/>
                <a:cs typeface="Microsoft Yahei"/>
                <a:sym typeface="Microsoft Yahei"/>
              </a:rPr>
              <a:t>顯示器</a:t>
            </a:r>
            <a:r>
              <a:rPr b="1" lang="zh-CN" sz="3300">
                <a:latin typeface="Microsoft Yahei"/>
                <a:ea typeface="Microsoft Yahei"/>
                <a:cs typeface="Microsoft Yahei"/>
                <a:sym typeface="Microsoft Yahei"/>
              </a:rPr>
              <a:t>的得分是否計算正確?</a:t>
            </a:r>
            <a:endParaRPr b="1" sz="33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13" name="Google Shape;313;p27"/>
          <p:cNvPicPr preferRelativeResize="0"/>
          <p:nvPr/>
        </p:nvPicPr>
        <p:blipFill rotWithShape="1">
          <a:blip r:embed="rId4">
            <a:alphaModFix/>
          </a:blip>
          <a:srcRect b="0" l="3493" r="0" t="0"/>
          <a:stretch/>
        </p:blipFill>
        <p:spPr>
          <a:xfrm>
            <a:off x="821225" y="1076337"/>
            <a:ext cx="3432000" cy="458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8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0" name="Google Shape;320;p28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1" name="Google Shape;321;p28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22" name="Google Shape;322;p28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323" name="Google Shape;323;p28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325" name="Google Shape;325;p28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8"/>
          <p:cNvSpPr txBox="1"/>
          <p:nvPr/>
        </p:nvSpPr>
        <p:spPr>
          <a:xfrm>
            <a:off x="982125" y="2708425"/>
            <a:ext cx="10490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71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籃球框架製作</a:t>
            </a:r>
            <a:endParaRPr b="1" i="0" sz="7100" u="none" cap="none" strike="noStrike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3" name="Google Shape;333;p29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34" name="Google Shape;334;p29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35" name="Google Shape;335;p29"/>
          <p:cNvGrpSpPr/>
          <p:nvPr/>
        </p:nvGrpSpPr>
        <p:grpSpPr>
          <a:xfrm>
            <a:off x="461736" y="336783"/>
            <a:ext cx="11260500" cy="6066900"/>
            <a:chOff x="461736" y="336783"/>
            <a:chExt cx="11260500" cy="6066900"/>
          </a:xfrm>
        </p:grpSpPr>
        <p:sp>
          <p:nvSpPr>
            <p:cNvPr id="336" name="Google Shape;336;p29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0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338" name="Google Shape;338;p29"/>
          <p:cNvSpPr txBox="1"/>
          <p:nvPr/>
        </p:nvSpPr>
        <p:spPr>
          <a:xfrm>
            <a:off x="1095167" y="733850"/>
            <a:ext cx="9993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籃球板製作材料</a:t>
            </a:r>
            <a:endParaRPr b="1" i="0" sz="4000" u="none" cap="none" strike="noStrike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39" name="Google Shape;339;p29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9532500" y="5537325"/>
            <a:ext cx="225526" cy="26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9"/>
          <p:cNvPicPr preferRelativeResize="0"/>
          <p:nvPr/>
        </p:nvPicPr>
        <p:blipFill rotWithShape="1">
          <a:blip r:embed="rId4">
            <a:alphaModFix/>
          </a:blip>
          <a:srcRect b="9707" l="7655" r="8767" t="11372"/>
          <a:stretch/>
        </p:blipFill>
        <p:spPr>
          <a:xfrm rot="6717123">
            <a:off x="3649108" y="1689595"/>
            <a:ext cx="1941285" cy="183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9"/>
          <p:cNvPicPr preferRelativeResize="0"/>
          <p:nvPr/>
        </p:nvPicPr>
        <p:blipFill rotWithShape="1">
          <a:blip r:embed="rId5">
            <a:alphaModFix/>
          </a:blip>
          <a:srcRect b="27752" l="8397" r="6525" t="8169"/>
          <a:stretch/>
        </p:blipFill>
        <p:spPr>
          <a:xfrm>
            <a:off x="1172325" y="4040600"/>
            <a:ext cx="2000225" cy="150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9"/>
          <p:cNvPicPr preferRelativeResize="0"/>
          <p:nvPr/>
        </p:nvPicPr>
        <p:blipFill rotWithShape="1">
          <a:blip r:embed="rId6">
            <a:alphaModFix/>
          </a:blip>
          <a:srcRect b="4380" l="19529" r="11266" t="4924"/>
          <a:stretch/>
        </p:blipFill>
        <p:spPr>
          <a:xfrm>
            <a:off x="1287500" y="1723700"/>
            <a:ext cx="2021276" cy="176492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9"/>
          <p:cNvSpPr txBox="1"/>
          <p:nvPr/>
        </p:nvSpPr>
        <p:spPr>
          <a:xfrm>
            <a:off x="1782437" y="3384650"/>
            <a:ext cx="10314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300">
                <a:solidFill>
                  <a:srgbClr val="000000"/>
                </a:solidFill>
              </a:rPr>
              <a:t>熱熔膠 X1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44" name="Google Shape;344;p29"/>
          <p:cNvSpPr txBox="1"/>
          <p:nvPr/>
        </p:nvSpPr>
        <p:spPr>
          <a:xfrm>
            <a:off x="680687" y="5550525"/>
            <a:ext cx="32349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300">
                <a:solidFill>
                  <a:srgbClr val="000000"/>
                </a:solidFill>
              </a:rPr>
              <a:t>紙板 X1(自備</a:t>
            </a:r>
            <a:r>
              <a:rPr b="1" lang="zh-CN" sz="1300"/>
              <a:t>，或</a:t>
            </a:r>
            <a:r>
              <a:rPr b="1" lang="zh-CN" sz="1300">
                <a:solidFill>
                  <a:srgbClr val="000000"/>
                </a:solidFill>
              </a:rPr>
              <a:t>是紙箱</a:t>
            </a:r>
            <a:r>
              <a:rPr b="1" lang="zh-CN" sz="1300"/>
              <a:t>)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45" name="Google Shape;345;p29"/>
          <p:cNvSpPr txBox="1"/>
          <p:nvPr/>
        </p:nvSpPr>
        <p:spPr>
          <a:xfrm>
            <a:off x="4464587" y="3362825"/>
            <a:ext cx="10314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300">
                <a:solidFill>
                  <a:srgbClr val="000000"/>
                </a:solidFill>
              </a:rPr>
              <a:t>剪刀 X1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46" name="Google Shape;346;p29"/>
          <p:cNvSpPr txBox="1"/>
          <p:nvPr/>
        </p:nvSpPr>
        <p:spPr>
          <a:xfrm>
            <a:off x="6993975" y="5779125"/>
            <a:ext cx="10314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300"/>
              <a:t>籃球框</a:t>
            </a:r>
            <a:r>
              <a:rPr b="1" lang="zh-CN" sz="1300"/>
              <a:t> </a:t>
            </a:r>
            <a:r>
              <a:rPr b="1" lang="zh-CN" sz="1300">
                <a:solidFill>
                  <a:srgbClr val="000000"/>
                </a:solidFill>
              </a:rPr>
              <a:t>X1</a:t>
            </a:r>
            <a:r>
              <a:rPr b="1" lang="zh-CN" sz="1300"/>
              <a:t>   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47" name="Google Shape;34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2450" y="2769027"/>
            <a:ext cx="4193350" cy="319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 rotWithShape="1">
          <a:blip r:embed="rId8">
            <a:alphaModFix/>
          </a:blip>
          <a:srcRect b="10183" l="10076" r="12229" t="15050"/>
          <a:stretch/>
        </p:blipFill>
        <p:spPr>
          <a:xfrm>
            <a:off x="3625700" y="3953551"/>
            <a:ext cx="2000225" cy="192491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9"/>
          <p:cNvSpPr txBox="1"/>
          <p:nvPr/>
        </p:nvSpPr>
        <p:spPr>
          <a:xfrm>
            <a:off x="3915587" y="5550525"/>
            <a:ext cx="10314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300"/>
              <a:t>膠帶</a:t>
            </a:r>
            <a:r>
              <a:rPr b="1" lang="zh-CN" sz="1300">
                <a:solidFill>
                  <a:srgbClr val="000000"/>
                </a:solidFill>
              </a:rPr>
              <a:t> X1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50" name="Google Shape;350;p29"/>
          <p:cNvSpPr txBox="1"/>
          <p:nvPr/>
        </p:nvSpPr>
        <p:spPr>
          <a:xfrm>
            <a:off x="9317225" y="5779125"/>
            <a:ext cx="10314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300"/>
              <a:t> 籃球架</a:t>
            </a:r>
            <a:r>
              <a:rPr b="1" lang="zh-CN" sz="1300">
                <a:solidFill>
                  <a:schemeClr val="dk1"/>
                </a:solidFill>
              </a:rPr>
              <a:t> X1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51" name="Google Shape;351;p29"/>
          <p:cNvPicPr preferRelativeResize="0"/>
          <p:nvPr/>
        </p:nvPicPr>
        <p:blipFill rotWithShape="1">
          <a:blip r:embed="rId9">
            <a:alphaModFix/>
          </a:blip>
          <a:srcRect b="30493" l="0" r="0" t="36749"/>
          <a:stretch/>
        </p:blipFill>
        <p:spPr>
          <a:xfrm rot="-3">
            <a:off x="5833797" y="1599466"/>
            <a:ext cx="3089100" cy="101193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9"/>
          <p:cNvSpPr txBox="1"/>
          <p:nvPr/>
        </p:nvSpPr>
        <p:spPr>
          <a:xfrm>
            <a:off x="6096487" y="2272225"/>
            <a:ext cx="10314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300"/>
              <a:t>美工</a:t>
            </a:r>
            <a:r>
              <a:rPr b="1" lang="zh-CN" sz="1300">
                <a:solidFill>
                  <a:srgbClr val="000000"/>
                </a:solidFill>
              </a:rPr>
              <a:t>刀 X1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53" name="Google Shape;353;p29"/>
          <p:cNvPicPr preferRelativeResize="0"/>
          <p:nvPr/>
        </p:nvPicPr>
        <p:blipFill rotWithShape="1">
          <a:blip r:embed="rId10">
            <a:alphaModFix/>
          </a:blip>
          <a:srcRect b="22152" l="9379" r="4249" t="21708"/>
          <a:stretch/>
        </p:blipFill>
        <p:spPr>
          <a:xfrm>
            <a:off x="8808201" y="733850"/>
            <a:ext cx="2567580" cy="16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9"/>
          <p:cNvSpPr txBox="1"/>
          <p:nvPr/>
        </p:nvSpPr>
        <p:spPr>
          <a:xfrm>
            <a:off x="9731862" y="2407563"/>
            <a:ext cx="10314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300"/>
              <a:t>橡皮筋</a:t>
            </a:r>
            <a:r>
              <a:rPr b="1" lang="zh-CN" sz="1300">
                <a:solidFill>
                  <a:srgbClr val="000000"/>
                </a:solidFill>
              </a:rPr>
              <a:t> X1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0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61" name="Google Shape;361;p30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62" name="Google Shape;362;p30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63" name="Google Shape;363;p30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364" name="Google Shape;364;p30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366" name="Google Shape;366;p30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325" y="491163"/>
            <a:ext cx="5627975" cy="575812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0"/>
          <p:cNvSpPr txBox="1"/>
          <p:nvPr/>
        </p:nvSpPr>
        <p:spPr>
          <a:xfrm>
            <a:off x="982125" y="2708425"/>
            <a:ext cx="4834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將籃球版畫上</a:t>
            </a:r>
            <a:endParaRPr b="1" sz="40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或貼上紅色框框。</a:t>
            </a:r>
            <a:endParaRPr b="1" i="0" sz="4000" u="none" cap="none" strike="noStrike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75" name="Google Shape;375;p31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76" name="Google Shape;376;p31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77" name="Google Shape;377;p31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378" name="Google Shape;378;p31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380" name="Google Shape;380;p31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1"/>
          <p:cNvSpPr txBox="1"/>
          <p:nvPr/>
        </p:nvSpPr>
        <p:spPr>
          <a:xfrm>
            <a:off x="601125" y="1717825"/>
            <a:ext cx="48342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剪兩個7X6公分</a:t>
            </a:r>
            <a:endParaRPr b="1" sz="40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的長方形紙板</a:t>
            </a: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b="1" sz="40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sz="40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其中一片紙板要剪</a:t>
            </a:r>
            <a:endParaRPr b="1" sz="40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一個2X0.5公分</a:t>
            </a:r>
            <a:endParaRPr b="1" sz="40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sz="40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sz="40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82" name="Google Shape;382;p31"/>
          <p:cNvPicPr preferRelativeResize="0"/>
          <p:nvPr/>
        </p:nvPicPr>
        <p:blipFill rotWithShape="1">
          <a:blip r:embed="rId4">
            <a:alphaModFix/>
          </a:blip>
          <a:srcRect b="0" l="0" r="39722" t="0"/>
          <a:stretch/>
        </p:blipFill>
        <p:spPr>
          <a:xfrm>
            <a:off x="5514150" y="1713725"/>
            <a:ext cx="6235226" cy="403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1"/>
          <p:cNvSpPr/>
          <p:nvPr/>
        </p:nvSpPr>
        <p:spPr>
          <a:xfrm rot="223586">
            <a:off x="10015572" y="4123084"/>
            <a:ext cx="300034" cy="92867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4" name="Google Shape;384;p31"/>
          <p:cNvCxnSpPr/>
          <p:nvPr/>
        </p:nvCxnSpPr>
        <p:spPr>
          <a:xfrm flipH="1" rot="10800000">
            <a:off x="9986975" y="3965475"/>
            <a:ext cx="354000" cy="3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85" name="Google Shape;385;p31"/>
          <p:cNvCxnSpPr/>
          <p:nvPr/>
        </p:nvCxnSpPr>
        <p:spPr>
          <a:xfrm>
            <a:off x="5895975" y="2068825"/>
            <a:ext cx="2428800" cy="42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86" name="Google Shape;386;p31"/>
          <p:cNvCxnSpPr/>
          <p:nvPr/>
        </p:nvCxnSpPr>
        <p:spPr>
          <a:xfrm flipH="1">
            <a:off x="5614725" y="2254575"/>
            <a:ext cx="71700" cy="2857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87" name="Google Shape;387;p31"/>
          <p:cNvSpPr txBox="1"/>
          <p:nvPr/>
        </p:nvSpPr>
        <p:spPr>
          <a:xfrm>
            <a:off x="6429375" y="1557625"/>
            <a:ext cx="136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6公分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88" name="Google Shape;388;p31"/>
          <p:cNvSpPr txBox="1"/>
          <p:nvPr/>
        </p:nvSpPr>
        <p:spPr>
          <a:xfrm>
            <a:off x="4457725" y="2882450"/>
            <a:ext cx="1963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7</a:t>
            </a:r>
            <a:endParaRPr b="1" sz="240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公</a:t>
            </a:r>
            <a:endParaRPr b="1" sz="240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分</a:t>
            </a:r>
            <a:endParaRPr b="1" sz="2400">
              <a:solidFill>
                <a:srgbClr val="FF0000"/>
              </a:solidFill>
            </a:endParaRPr>
          </a:p>
        </p:txBody>
      </p:sp>
      <p:cxnSp>
        <p:nvCxnSpPr>
          <p:cNvPr id="389" name="Google Shape;389;p31"/>
          <p:cNvCxnSpPr/>
          <p:nvPr/>
        </p:nvCxnSpPr>
        <p:spPr>
          <a:xfrm flipH="1">
            <a:off x="9801000" y="4107175"/>
            <a:ext cx="105000" cy="895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90" name="Google Shape;390;p31"/>
          <p:cNvSpPr txBox="1"/>
          <p:nvPr/>
        </p:nvSpPr>
        <p:spPr>
          <a:xfrm>
            <a:off x="9682150" y="3455375"/>
            <a:ext cx="136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0.5</a:t>
            </a: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公分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91" name="Google Shape;391;p31"/>
          <p:cNvSpPr txBox="1"/>
          <p:nvPr/>
        </p:nvSpPr>
        <p:spPr>
          <a:xfrm>
            <a:off x="9211400" y="3832375"/>
            <a:ext cx="433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</a:t>
            </a:r>
            <a:endParaRPr b="1" sz="240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公</a:t>
            </a:r>
            <a:endParaRPr b="1" sz="240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分</a:t>
            </a:r>
            <a:endParaRPr b="1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2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98" name="Google Shape;398;p32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99" name="Google Shape;399;p32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00" name="Google Shape;400;p32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401" name="Google Shape;401;p32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403" name="Google Shape;403;p32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2"/>
          <p:cNvSpPr txBox="1"/>
          <p:nvPr/>
        </p:nvSpPr>
        <p:spPr>
          <a:xfrm>
            <a:off x="3817750" y="1202450"/>
            <a:ext cx="4834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將</a:t>
            </a: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兩片紙板黏起來</a:t>
            </a: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b="1" i="0" sz="4000" u="none" cap="none" strike="noStrike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05" name="Google Shape;4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310264" y="-549350"/>
            <a:ext cx="3849175" cy="908557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2"/>
          <p:cNvSpPr/>
          <p:nvPr/>
        </p:nvSpPr>
        <p:spPr>
          <a:xfrm rot="-5400000">
            <a:off x="9596476" y="3621375"/>
            <a:ext cx="342900" cy="88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118" name="Google Shape;118;p15"/>
          <p:cNvGrpSpPr/>
          <p:nvPr/>
        </p:nvGrpSpPr>
        <p:grpSpPr>
          <a:xfrm>
            <a:off x="461736" y="336783"/>
            <a:ext cx="11260364" cy="6066967"/>
            <a:chOff x="461736" y="336783"/>
            <a:chExt cx="11260364" cy="6066967"/>
          </a:xfrm>
        </p:grpSpPr>
        <p:sp>
          <p:nvSpPr>
            <p:cNvPr id="119" name="Google Shape;119;p15"/>
            <p:cNvSpPr/>
            <p:nvPr/>
          </p:nvSpPr>
          <p:spPr>
            <a:xfrm>
              <a:off x="461736" y="336783"/>
              <a:ext cx="11260364" cy="6066967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t/>
              </a:r>
              <a:endParaRPr b="0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798286" y="624115"/>
              <a:ext cx="10580913" cy="5471886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121" name="Google Shape;121;p15"/>
          <p:cNvSpPr txBox="1"/>
          <p:nvPr/>
        </p:nvSpPr>
        <p:spPr>
          <a:xfrm>
            <a:off x="4881455" y="658610"/>
            <a:ext cx="2429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zh-CN" sz="40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目錄</a:t>
            </a:r>
            <a:endParaRPr b="1" i="0" sz="4000" u="none" cap="none" strike="noStrike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1539375" y="1579350"/>
            <a:ext cx="95955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zh-CN" sz="4000" u="sng">
                <a:solidFill>
                  <a:schemeClr val="hlink"/>
                </a:solidFill>
                <a:hlinkClick action="ppaction://hlinksldjump" r:id="rId3"/>
              </a:rPr>
              <a:t>01.10秒內進球得2分程式</a:t>
            </a:r>
            <a:endParaRPr b="1" sz="4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zh-CN" sz="4000" u="sng">
                <a:solidFill>
                  <a:schemeClr val="hlink"/>
                </a:solidFill>
                <a:hlinkClick action="ppaction://hlinksldjump" r:id="rId4"/>
              </a:rPr>
              <a:t>02.籃球框架製作</a:t>
            </a:r>
            <a:endParaRPr b="1" sz="4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zh-CN" sz="4000" u="sng">
                <a:solidFill>
                  <a:schemeClr val="hlink"/>
                </a:solidFill>
                <a:hlinkClick action="ppaction://hlinksldjump" r:id="rId5"/>
              </a:rPr>
              <a:t>03.光架製作所需器材</a:t>
            </a:r>
            <a:endParaRPr b="1" sz="4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zh-CN" sz="4000" u="sng">
                <a:solidFill>
                  <a:schemeClr val="hlink"/>
                </a:solidFill>
                <a:hlinkClick action="ppaction://hlinksldjump" r:id="rId6"/>
              </a:rPr>
              <a:t>04.感測器組裝</a:t>
            </a:r>
            <a:endParaRPr b="1" sz="4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zh-CN" sz="4000" u="sng">
                <a:solidFill>
                  <a:schemeClr val="hlink"/>
                </a:solidFill>
                <a:hlinkClick action="ppaction://hlinksldjump" r:id="rId7"/>
              </a:rPr>
              <a:t>05.發揮創造力，打造屬於自己的投籃機</a:t>
            </a:r>
            <a:endParaRPr b="1" sz="4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3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13" name="Google Shape;413;p33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14" name="Google Shape;414;p33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15" name="Google Shape;415;p33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416" name="Google Shape;416;p33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418" name="Google Shape;418;p33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3"/>
          <p:cNvPicPr preferRelativeResize="0"/>
          <p:nvPr/>
        </p:nvPicPr>
        <p:blipFill rotWithShape="1">
          <a:blip r:embed="rId4">
            <a:alphaModFix/>
          </a:blip>
          <a:srcRect b="14140" l="64088" r="4041" t="27622"/>
          <a:stretch/>
        </p:blipFill>
        <p:spPr>
          <a:xfrm>
            <a:off x="5752600" y="1443185"/>
            <a:ext cx="5617450" cy="400647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3"/>
          <p:cNvSpPr txBox="1"/>
          <p:nvPr/>
        </p:nvSpPr>
        <p:spPr>
          <a:xfrm>
            <a:off x="982125" y="2708425"/>
            <a:ext cx="4834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剪五個2X2公分</a:t>
            </a:r>
            <a:endParaRPr b="1" sz="40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的正方形紙板。</a:t>
            </a:r>
            <a:endParaRPr b="1" i="0" sz="4000" u="none" cap="none" strike="noStrike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421" name="Google Shape;421;p33"/>
          <p:cNvCxnSpPr/>
          <p:nvPr/>
        </p:nvCxnSpPr>
        <p:spPr>
          <a:xfrm flipH="1">
            <a:off x="6156950" y="1716400"/>
            <a:ext cx="71700" cy="1336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22" name="Google Shape;422;p33"/>
          <p:cNvSpPr txBox="1"/>
          <p:nvPr/>
        </p:nvSpPr>
        <p:spPr>
          <a:xfrm>
            <a:off x="5566875" y="10194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</a:t>
            </a: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公分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423" name="Google Shape;423;p33"/>
          <p:cNvSpPr txBox="1"/>
          <p:nvPr/>
        </p:nvSpPr>
        <p:spPr>
          <a:xfrm>
            <a:off x="5523825" y="1738300"/>
            <a:ext cx="728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</a:t>
            </a:r>
            <a:endParaRPr b="1" sz="240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公</a:t>
            </a:r>
            <a:endParaRPr b="1" sz="240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24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分</a:t>
            </a:r>
            <a:endParaRPr b="1" sz="2400">
              <a:solidFill>
                <a:srgbClr val="FF0000"/>
              </a:solidFill>
            </a:endParaRPr>
          </a:p>
        </p:txBody>
      </p:sp>
      <p:cxnSp>
        <p:nvCxnSpPr>
          <p:cNvPr id="424" name="Google Shape;424;p33"/>
          <p:cNvCxnSpPr/>
          <p:nvPr/>
        </p:nvCxnSpPr>
        <p:spPr>
          <a:xfrm>
            <a:off x="6378675" y="1573575"/>
            <a:ext cx="1376400" cy="23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4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31" name="Google Shape;431;p34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32" name="Google Shape;432;p34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33" name="Google Shape;433;p34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434" name="Google Shape;434;p34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435" name="Google Shape;435;p34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436" name="Google Shape;436;p34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4"/>
          <p:cNvSpPr txBox="1"/>
          <p:nvPr/>
        </p:nvSpPr>
        <p:spPr>
          <a:xfrm>
            <a:off x="3546450" y="916700"/>
            <a:ext cx="6280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將五片</a:t>
            </a: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正方形紙板</a:t>
            </a: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黏起來。</a:t>
            </a:r>
            <a:endParaRPr b="1" i="0" sz="4000" u="none" cap="none" strike="noStrike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38" name="Google Shape;438;p34"/>
          <p:cNvSpPr/>
          <p:nvPr/>
        </p:nvSpPr>
        <p:spPr>
          <a:xfrm rot="-5400000">
            <a:off x="9596476" y="3621375"/>
            <a:ext cx="342900" cy="88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2925" y="1537925"/>
            <a:ext cx="4328625" cy="486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5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46" name="Google Shape;446;p35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47" name="Google Shape;447;p35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48" name="Google Shape;448;p35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449" name="Google Shape;449;p35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451" name="Google Shape;451;p35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5"/>
          <p:cNvSpPr txBox="1"/>
          <p:nvPr/>
        </p:nvSpPr>
        <p:spPr>
          <a:xfrm>
            <a:off x="924975" y="2400475"/>
            <a:ext cx="4834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將</a:t>
            </a: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有洞的</a:t>
            </a: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7</a:t>
            </a: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X6公分</a:t>
            </a:r>
            <a:endParaRPr b="1" sz="40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的長方形紙板用橡皮筋綁在籃球架上</a:t>
            </a: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b="1" i="0" sz="4000" u="none" cap="none" strike="noStrike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53" name="Google Shape;45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7150" y="721199"/>
            <a:ext cx="4834200" cy="5298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6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60" name="Google Shape;460;p36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61" name="Google Shape;461;p36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62" name="Google Shape;462;p36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463" name="Google Shape;463;p36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465" name="Google Shape;465;p36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6"/>
          <p:cNvSpPr txBox="1"/>
          <p:nvPr/>
        </p:nvSpPr>
        <p:spPr>
          <a:xfrm>
            <a:off x="1153575" y="1376725"/>
            <a:ext cx="4834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36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1.將TM1673顯示器</a:t>
            </a:r>
            <a:endParaRPr b="1" sz="36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36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放入上方木板洞口中</a:t>
            </a:r>
            <a:r>
              <a:rPr b="1" lang="zh-CN" sz="36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b="1" i="0" sz="3600" u="none" cap="none" strike="noStrike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467" name="Google Shape;46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692250"/>
            <a:ext cx="4933949" cy="51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1750" y="1604950"/>
            <a:ext cx="1406525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6"/>
          <p:cNvSpPr txBox="1"/>
          <p:nvPr/>
        </p:nvSpPr>
        <p:spPr>
          <a:xfrm>
            <a:off x="1153575" y="4105275"/>
            <a:ext cx="4834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36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</a:t>
            </a:r>
            <a:r>
              <a:rPr b="1" lang="zh-CN" sz="36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.將</a:t>
            </a:r>
            <a:r>
              <a:rPr b="1" lang="zh-CN" sz="36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微動開關</a:t>
            </a:r>
            <a:r>
              <a:rPr b="1" lang="zh-CN" sz="36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放入</a:t>
            </a:r>
            <a:endParaRPr b="1" sz="3600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36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下方</a:t>
            </a:r>
            <a:r>
              <a:rPr b="1" lang="zh-CN" sz="36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紙板</a:t>
            </a:r>
            <a:r>
              <a:rPr b="1" lang="zh-CN" sz="36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洞口中。</a:t>
            </a:r>
            <a:endParaRPr b="1" i="0" sz="3600" u="none" cap="none" strike="noStrike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470" name="Google Shape;470;p36"/>
          <p:cNvCxnSpPr/>
          <p:nvPr/>
        </p:nvCxnSpPr>
        <p:spPr>
          <a:xfrm flipH="1" rot="10800000">
            <a:off x="5757875" y="1340050"/>
            <a:ext cx="2014500" cy="9288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1" name="Google Shape;471;p36"/>
          <p:cNvCxnSpPr/>
          <p:nvPr/>
        </p:nvCxnSpPr>
        <p:spPr>
          <a:xfrm>
            <a:off x="5424500" y="5034075"/>
            <a:ext cx="2633700" cy="363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78" name="Google Shape;478;p37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79" name="Google Shape;479;p37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80" name="Google Shape;480;p37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481" name="Google Shape;481;p37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483" name="Google Shape;483;p37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4" name="Google Shape;484;p37"/>
          <p:cNvGrpSpPr/>
          <p:nvPr/>
        </p:nvGrpSpPr>
        <p:grpSpPr>
          <a:xfrm>
            <a:off x="1587889" y="1301537"/>
            <a:ext cx="9016218" cy="4775625"/>
            <a:chOff x="1222201" y="1211037"/>
            <a:chExt cx="9016218" cy="4775625"/>
          </a:xfrm>
        </p:grpSpPr>
        <p:pic>
          <p:nvPicPr>
            <p:cNvPr id="485" name="Google Shape;485;p37"/>
            <p:cNvPicPr preferRelativeResize="0"/>
            <p:nvPr/>
          </p:nvPicPr>
          <p:blipFill rotWithShape="1">
            <a:blip r:embed="rId4">
              <a:alphaModFix/>
            </a:blip>
            <a:srcRect b="0" l="0" r="0" t="10530"/>
            <a:stretch/>
          </p:blipFill>
          <p:spPr>
            <a:xfrm>
              <a:off x="6483275" y="1345225"/>
              <a:ext cx="3755144" cy="4641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22201" y="1211037"/>
              <a:ext cx="5050026" cy="477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7" name="Google Shape;487;p37"/>
          <p:cNvSpPr txBox="1"/>
          <p:nvPr/>
        </p:nvSpPr>
        <p:spPr>
          <a:xfrm>
            <a:off x="1057275" y="688100"/>
            <a:ext cx="10329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在微動開關上方紙板黏上</a:t>
            </a:r>
            <a:r>
              <a:rPr b="1" lang="zh-CN" sz="4000">
                <a:solidFill>
                  <a:srgbClr val="43434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正方形紙板。</a:t>
            </a:r>
            <a:endParaRPr b="1" i="0" sz="4000" u="none" cap="none" strike="noStrike">
              <a:solidFill>
                <a:srgbClr val="434343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8" name="Google Shape;488;p37"/>
          <p:cNvSpPr/>
          <p:nvPr/>
        </p:nvSpPr>
        <p:spPr>
          <a:xfrm>
            <a:off x="3343275" y="1697350"/>
            <a:ext cx="3257700" cy="2943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8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95" name="Google Shape;495;p38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96" name="Google Shape;496;p38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97" name="Google Shape;497;p38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498" name="Google Shape;498;p38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500" name="Google Shape;500;p38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8"/>
          <p:cNvPicPr preferRelativeResize="0"/>
          <p:nvPr/>
        </p:nvPicPr>
        <p:blipFill rotWithShape="1">
          <a:blip r:embed="rId4">
            <a:alphaModFix/>
          </a:blip>
          <a:srcRect b="1708" l="0" r="0" t="1747"/>
          <a:stretch/>
        </p:blipFill>
        <p:spPr>
          <a:xfrm>
            <a:off x="7143750" y="658050"/>
            <a:ext cx="4295775" cy="537207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8"/>
          <p:cNvSpPr txBox="1"/>
          <p:nvPr/>
        </p:nvSpPr>
        <p:spPr>
          <a:xfrm>
            <a:off x="1139300" y="2105400"/>
            <a:ext cx="7104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將</a:t>
            </a:r>
            <a:r>
              <a:rPr b="1" lang="zh-CN" sz="4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籃球框放入木板下方洞中，</a:t>
            </a:r>
            <a:endParaRPr b="1" sz="40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並將其黏起來固定</a:t>
            </a:r>
            <a:r>
              <a:rPr b="1" lang="zh-CN" sz="4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b="1" i="0" sz="4000" u="none" cap="none" strike="noStrike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9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09" name="Google Shape;509;p39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10" name="Google Shape;510;p39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11" name="Google Shape;511;p39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512" name="Google Shape;512;p39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514" name="Google Shape;514;p39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9"/>
          <p:cNvSpPr txBox="1"/>
          <p:nvPr/>
        </p:nvSpPr>
        <p:spPr>
          <a:xfrm>
            <a:off x="858325" y="2105400"/>
            <a:ext cx="40470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可放在桌子上或櫃子上，在用重物(書本)壓在</a:t>
            </a:r>
            <a:endParaRPr b="1" sz="40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4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後方木板上</a:t>
            </a:r>
            <a:r>
              <a:rPr b="1" lang="zh-CN" sz="4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。</a:t>
            </a:r>
            <a:endParaRPr b="1" i="0" sz="4000" u="none" cap="none" strike="noStrike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516" name="Google Shape;516;p39"/>
          <p:cNvPicPr preferRelativeResize="0"/>
          <p:nvPr/>
        </p:nvPicPr>
        <p:blipFill rotWithShape="1">
          <a:blip r:embed="rId4">
            <a:alphaModFix/>
          </a:blip>
          <a:srcRect b="32712" l="0" r="0" t="8903"/>
          <a:stretch/>
        </p:blipFill>
        <p:spPr>
          <a:xfrm>
            <a:off x="4791825" y="765125"/>
            <a:ext cx="6611601" cy="514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0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23" name="Google Shape;523;p40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24" name="Google Shape;524;p40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25" name="Google Shape;525;p40"/>
          <p:cNvGrpSpPr/>
          <p:nvPr/>
        </p:nvGrpSpPr>
        <p:grpSpPr>
          <a:xfrm>
            <a:off x="461736" y="336783"/>
            <a:ext cx="11260500" cy="6066900"/>
            <a:chOff x="461736" y="336783"/>
            <a:chExt cx="11260500" cy="6066900"/>
          </a:xfrm>
        </p:grpSpPr>
        <p:sp>
          <p:nvSpPr>
            <p:cNvPr id="526" name="Google Shape;526;p40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528" name="Google Shape;528;p40"/>
          <p:cNvPicPr preferRelativeResize="0"/>
          <p:nvPr/>
        </p:nvPicPr>
        <p:blipFill rotWithShape="1">
          <a:blip r:embed="rId3">
            <a:alphaModFix/>
          </a:blip>
          <a:srcRect b="2858" l="26153" r="22734" t="5238"/>
          <a:stretch/>
        </p:blipFill>
        <p:spPr>
          <a:xfrm>
            <a:off x="1402881" y="847722"/>
            <a:ext cx="2794424" cy="5024788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0"/>
          <p:cNvSpPr txBox="1"/>
          <p:nvPr/>
        </p:nvSpPr>
        <p:spPr>
          <a:xfrm>
            <a:off x="3663900" y="2328738"/>
            <a:ext cx="6975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lang="zh-CN" sz="6600">
                <a:solidFill>
                  <a:srgbClr val="FFC000"/>
                </a:solidFill>
              </a:rPr>
              <a:t>發揮創造力</a:t>
            </a:r>
            <a:endParaRPr b="1" sz="6600">
              <a:solidFill>
                <a:srgbClr val="FFC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lang="zh-CN" sz="6600">
                <a:solidFill>
                  <a:srgbClr val="FFC000"/>
                </a:solidFill>
              </a:rPr>
              <a:t>打造你的投籃機</a:t>
            </a:r>
            <a:endParaRPr b="1" sz="660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1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36" name="Google Shape;536;p41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37" name="Google Shape;537;p41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38" name="Google Shape;538;p41"/>
          <p:cNvGrpSpPr/>
          <p:nvPr/>
        </p:nvGrpSpPr>
        <p:grpSpPr>
          <a:xfrm>
            <a:off x="604611" y="336783"/>
            <a:ext cx="11260500" cy="6066900"/>
            <a:chOff x="461736" y="336783"/>
            <a:chExt cx="11260500" cy="6066900"/>
          </a:xfrm>
        </p:grpSpPr>
        <p:sp>
          <p:nvSpPr>
            <p:cNvPr id="539" name="Google Shape;539;p41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40" name="Google Shape;540;p41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541" name="Google Shape;541;p41"/>
          <p:cNvPicPr preferRelativeResize="0"/>
          <p:nvPr/>
        </p:nvPicPr>
        <p:blipFill rotWithShape="1">
          <a:blip r:embed="rId3">
            <a:alphaModFix/>
          </a:blip>
          <a:srcRect b="73051" l="27561" r="66745" t="18060"/>
          <a:stretch/>
        </p:blipFill>
        <p:spPr>
          <a:xfrm>
            <a:off x="5133150" y="5085975"/>
            <a:ext cx="433726" cy="5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1"/>
          <p:cNvSpPr txBox="1"/>
          <p:nvPr/>
        </p:nvSpPr>
        <p:spPr>
          <a:xfrm>
            <a:off x="989500" y="2297988"/>
            <a:ext cx="104907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71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恭喜你完成啦!</a:t>
            </a:r>
            <a:endParaRPr b="1" sz="710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zh-CN" sz="71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趕快來玩玩看吧!</a:t>
            </a:r>
            <a:endParaRPr b="1" i="0" sz="7100" u="none" cap="none" strike="noStrike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/>
          <p:nvPr/>
        </p:nvSpPr>
        <p:spPr>
          <a:xfrm>
            <a:off x="-12700" y="-12700"/>
            <a:ext cx="3505200" cy="6883400"/>
          </a:xfrm>
          <a:custGeom>
            <a:rect b="b" l="l" r="r" t="t"/>
            <a:pathLst>
              <a:path extrusionOk="0" h="6883400" w="3505200">
                <a:moveTo>
                  <a:pt x="12700" y="12700"/>
                </a:moveTo>
                <a:lnTo>
                  <a:pt x="3505200" y="0"/>
                </a:lnTo>
                <a:lnTo>
                  <a:pt x="1663700" y="6883400"/>
                </a:lnTo>
                <a:lnTo>
                  <a:pt x="0" y="6883400"/>
                </a:lnTo>
                <a:cubicBezTo>
                  <a:pt x="4233" y="4593167"/>
                  <a:pt x="8467" y="2302933"/>
                  <a:pt x="12700" y="12700"/>
                </a:cubicBez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131" name="Google Shape;131;p16"/>
          <p:cNvGrpSpPr/>
          <p:nvPr/>
        </p:nvGrpSpPr>
        <p:grpSpPr>
          <a:xfrm>
            <a:off x="461736" y="336783"/>
            <a:ext cx="11260500" cy="6066900"/>
            <a:chOff x="461736" y="336783"/>
            <a:chExt cx="11260500" cy="6066900"/>
          </a:xfrm>
        </p:grpSpPr>
        <p:sp>
          <p:nvSpPr>
            <p:cNvPr id="132" name="Google Shape;132;p16"/>
            <p:cNvSpPr/>
            <p:nvPr/>
          </p:nvSpPr>
          <p:spPr>
            <a:xfrm>
              <a:off x="461736" y="336783"/>
              <a:ext cx="11260500" cy="60669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798286" y="624115"/>
              <a:ext cx="10581000" cy="54720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134" name="Google Shape;134;p16"/>
          <p:cNvPicPr preferRelativeResize="0"/>
          <p:nvPr/>
        </p:nvPicPr>
        <p:blipFill rotWithShape="1">
          <a:blip r:embed="rId3">
            <a:alphaModFix/>
          </a:blip>
          <a:srcRect b="2858" l="26153" r="22734" t="5238"/>
          <a:stretch/>
        </p:blipFill>
        <p:spPr>
          <a:xfrm>
            <a:off x="869481" y="847722"/>
            <a:ext cx="2794424" cy="502478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/>
        </p:nvSpPr>
        <p:spPr>
          <a:xfrm>
            <a:off x="4993551" y="1553475"/>
            <a:ext cx="4371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zh-CN" sz="66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想想看</a:t>
            </a:r>
            <a:endParaRPr b="1" i="0" sz="6600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3691850" y="3429000"/>
            <a:ext cx="69750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latin typeface="Microsoft Yahei"/>
                <a:ea typeface="Microsoft Yahei"/>
                <a:cs typeface="Microsoft Yahei"/>
                <a:sym typeface="Microsoft Yahei"/>
              </a:rPr>
              <a:t>如何編寫在倒數10秒內投進的球，計算為2分的程式?</a:t>
            </a:r>
            <a:endParaRPr b="1" sz="33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/>
          <p:nvPr/>
        </p:nvSpPr>
        <p:spPr>
          <a:xfrm>
            <a:off x="0" y="125"/>
            <a:ext cx="8255700" cy="6858000"/>
          </a:xfrm>
          <a:prstGeom prst="rect">
            <a:avLst/>
          </a:pr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4" name="Google Shape;144;p17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" name="Google Shape;146;p17"/>
          <p:cNvGrpSpPr/>
          <p:nvPr/>
        </p:nvGrpSpPr>
        <p:grpSpPr>
          <a:xfrm>
            <a:off x="3650672" y="167175"/>
            <a:ext cx="8411400" cy="6534600"/>
            <a:chOff x="3650672" y="167175"/>
            <a:chExt cx="8411400" cy="6534600"/>
          </a:xfrm>
        </p:grpSpPr>
        <p:sp>
          <p:nvSpPr>
            <p:cNvPr id="147" name="Google Shape;147;p17"/>
            <p:cNvSpPr/>
            <p:nvPr/>
          </p:nvSpPr>
          <p:spPr>
            <a:xfrm>
              <a:off x="3650672" y="167175"/>
              <a:ext cx="8411400" cy="65346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3728575" y="235800"/>
              <a:ext cx="8255700" cy="63864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149" name="Google Shape;14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475" y="288475"/>
            <a:ext cx="8020749" cy="62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7"/>
          <p:cNvSpPr txBox="1"/>
          <p:nvPr/>
        </p:nvSpPr>
        <p:spPr>
          <a:xfrm>
            <a:off x="0" y="1480200"/>
            <a:ext cx="365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2分的</a:t>
            </a:r>
            <a:r>
              <a:rPr b="1" lang="zh-CN" sz="3000"/>
              <a:t>程式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151" name="Google Shape;151;p17"/>
          <p:cNvSpPr txBox="1"/>
          <p:nvPr/>
        </p:nvSpPr>
        <p:spPr>
          <a:xfrm>
            <a:off x="0" y="2721000"/>
            <a:ext cx="4027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1.按</a:t>
            </a:r>
            <a:r>
              <a:rPr lang="zh-CN" sz="2000"/>
              <a:t>重複無限次中的第二個迴圈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-如果...那麼...，</a:t>
            </a:r>
            <a:r>
              <a:rPr lang="zh-CN" sz="2000"/>
              <a:t>點選"</a:t>
            </a:r>
            <a:r>
              <a:rPr lang="zh-CN" sz="2000"/>
              <a:t>滑鼠右鍵</a:t>
            </a:r>
            <a:r>
              <a:rPr lang="zh-CN" sz="2000"/>
              <a:t>"。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2.</a:t>
            </a:r>
            <a:r>
              <a:rPr lang="zh-CN" sz="2000">
                <a:solidFill>
                  <a:schemeClr val="dk1"/>
                </a:solidFill>
              </a:rPr>
              <a:t>點選</a:t>
            </a:r>
            <a:r>
              <a:rPr lang="zh-CN" sz="2000">
                <a:solidFill>
                  <a:schemeClr val="dk1"/>
                </a:solidFill>
              </a:rPr>
              <a:t>"</a:t>
            </a:r>
            <a:r>
              <a:rPr lang="zh-CN" sz="2000">
                <a:solidFill>
                  <a:schemeClr val="dk1"/>
                </a:solidFill>
              </a:rPr>
              <a:t>複製</a:t>
            </a:r>
            <a:r>
              <a:rPr lang="zh-CN" sz="2000">
                <a:solidFill>
                  <a:schemeClr val="dk1"/>
                </a:solidFill>
              </a:rPr>
              <a:t>"。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/>
          <p:nvPr/>
        </p:nvSpPr>
        <p:spPr>
          <a:xfrm>
            <a:off x="0" y="125"/>
            <a:ext cx="8255700" cy="6858000"/>
          </a:xfrm>
          <a:prstGeom prst="rect">
            <a:avLst/>
          </a:pr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59" name="Google Shape;159;p18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60" name="Google Shape;160;p1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p18"/>
          <p:cNvGrpSpPr/>
          <p:nvPr/>
        </p:nvGrpSpPr>
        <p:grpSpPr>
          <a:xfrm>
            <a:off x="3650672" y="167175"/>
            <a:ext cx="8411400" cy="6534600"/>
            <a:chOff x="3650672" y="167175"/>
            <a:chExt cx="8411400" cy="6534600"/>
          </a:xfrm>
        </p:grpSpPr>
        <p:sp>
          <p:nvSpPr>
            <p:cNvPr id="162" name="Google Shape;162;p18"/>
            <p:cNvSpPr/>
            <p:nvPr/>
          </p:nvSpPr>
          <p:spPr>
            <a:xfrm>
              <a:off x="3650672" y="167175"/>
              <a:ext cx="8411400" cy="65346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3728575" y="235800"/>
              <a:ext cx="8255700" cy="63864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488" y="141288"/>
            <a:ext cx="7724775" cy="65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1218" y="4599500"/>
            <a:ext cx="115600" cy="14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7219" y="5307200"/>
            <a:ext cx="115600" cy="145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 txBox="1"/>
          <p:nvPr/>
        </p:nvSpPr>
        <p:spPr>
          <a:xfrm>
            <a:off x="0" y="1480200"/>
            <a:ext cx="365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2分的</a:t>
            </a:r>
            <a:r>
              <a:rPr b="1" lang="zh-CN" sz="3000"/>
              <a:t>程式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168" name="Google Shape;168;p18"/>
          <p:cNvSpPr txBox="1"/>
          <p:nvPr/>
        </p:nvSpPr>
        <p:spPr>
          <a:xfrm>
            <a:off x="0" y="2721000"/>
            <a:ext cx="4027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1.</a:t>
            </a:r>
            <a:r>
              <a:rPr lang="zh-CN" sz="2000"/>
              <a:t>移除如果旁的</a:t>
            </a:r>
            <a:r>
              <a:rPr lang="zh-CN" sz="2000"/>
              <a:t>"switch = 0"。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/>
          <p:nvPr/>
        </p:nvSpPr>
        <p:spPr>
          <a:xfrm>
            <a:off x="0" y="125"/>
            <a:ext cx="8255700" cy="6858000"/>
          </a:xfrm>
          <a:prstGeom prst="rect">
            <a:avLst/>
          </a:pr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77" name="Google Shape;177;p19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" name="Google Shape;178;p19"/>
          <p:cNvGrpSpPr/>
          <p:nvPr/>
        </p:nvGrpSpPr>
        <p:grpSpPr>
          <a:xfrm>
            <a:off x="3650672" y="167175"/>
            <a:ext cx="8411400" cy="6534600"/>
            <a:chOff x="3650672" y="167175"/>
            <a:chExt cx="8411400" cy="6534600"/>
          </a:xfrm>
        </p:grpSpPr>
        <p:sp>
          <p:nvSpPr>
            <p:cNvPr id="179" name="Google Shape;179;p19"/>
            <p:cNvSpPr/>
            <p:nvPr/>
          </p:nvSpPr>
          <p:spPr>
            <a:xfrm>
              <a:off x="3650672" y="167175"/>
              <a:ext cx="8411400" cy="65346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80" name="Google Shape;180;p19"/>
            <p:cNvSpPr/>
            <p:nvPr/>
          </p:nvSpPr>
          <p:spPr>
            <a:xfrm>
              <a:off x="3728575" y="235800"/>
              <a:ext cx="8255700" cy="63864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181" name="Google Shape;18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4150" y="300049"/>
            <a:ext cx="7807950" cy="62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743" y="4488425"/>
            <a:ext cx="115600" cy="14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6844" y="5140625"/>
            <a:ext cx="115600" cy="14557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 txBox="1"/>
          <p:nvPr/>
        </p:nvSpPr>
        <p:spPr>
          <a:xfrm>
            <a:off x="0" y="1480200"/>
            <a:ext cx="365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2分的</a:t>
            </a:r>
            <a:r>
              <a:rPr b="1" lang="zh-CN" sz="3000"/>
              <a:t>程式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185" name="Google Shape;185;p19"/>
          <p:cNvSpPr txBox="1"/>
          <p:nvPr/>
        </p:nvSpPr>
        <p:spPr>
          <a:xfrm>
            <a:off x="0" y="2721000"/>
            <a:ext cx="4027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1.</a:t>
            </a:r>
            <a:r>
              <a:rPr lang="zh-CN" sz="2000"/>
              <a:t>點選否則如果旁的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   </a:t>
            </a:r>
            <a:r>
              <a:rPr lang="zh-CN" sz="2000"/>
              <a:t>"A - B &lt;= 10 "，按"</a:t>
            </a:r>
            <a:r>
              <a:rPr lang="zh-CN" sz="2000"/>
              <a:t>滑鼠右鍵"</a:t>
            </a:r>
            <a:r>
              <a:rPr lang="zh-CN" sz="2000"/>
              <a:t>。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2.</a:t>
            </a:r>
            <a:r>
              <a:rPr lang="zh-CN" sz="2000">
                <a:solidFill>
                  <a:schemeClr val="dk1"/>
                </a:solidFill>
              </a:rPr>
              <a:t>點選</a:t>
            </a:r>
            <a:r>
              <a:rPr lang="zh-CN" sz="2000">
                <a:solidFill>
                  <a:schemeClr val="dk1"/>
                </a:solidFill>
              </a:rPr>
              <a:t>"</a:t>
            </a:r>
            <a:r>
              <a:rPr lang="zh-CN" sz="2000">
                <a:solidFill>
                  <a:schemeClr val="dk1"/>
                </a:solidFill>
              </a:rPr>
              <a:t>複製</a:t>
            </a:r>
            <a:r>
              <a:rPr lang="zh-CN" sz="2000">
                <a:solidFill>
                  <a:schemeClr val="dk1"/>
                </a:solidFill>
              </a:rPr>
              <a:t>"。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/>
          <p:nvPr/>
        </p:nvSpPr>
        <p:spPr>
          <a:xfrm>
            <a:off x="0" y="125"/>
            <a:ext cx="8255700" cy="6858000"/>
          </a:xfrm>
          <a:prstGeom prst="rect">
            <a:avLst/>
          </a:pr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92" name="Google Shape;192;p20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94" name="Google Shape;194;p20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5" name="Google Shape;195;p20"/>
          <p:cNvGrpSpPr/>
          <p:nvPr/>
        </p:nvGrpSpPr>
        <p:grpSpPr>
          <a:xfrm>
            <a:off x="3650672" y="167175"/>
            <a:ext cx="8411400" cy="6534600"/>
            <a:chOff x="3650672" y="167175"/>
            <a:chExt cx="8411400" cy="6534600"/>
          </a:xfrm>
        </p:grpSpPr>
        <p:sp>
          <p:nvSpPr>
            <p:cNvPr id="196" name="Google Shape;196;p20"/>
            <p:cNvSpPr/>
            <p:nvPr/>
          </p:nvSpPr>
          <p:spPr>
            <a:xfrm>
              <a:off x="3650672" y="167175"/>
              <a:ext cx="8411400" cy="65346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3728575" y="235800"/>
              <a:ext cx="8255700" cy="63864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198" name="Google Shape;1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3075" y="228924"/>
            <a:ext cx="8100324" cy="64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3569" y="4446775"/>
            <a:ext cx="126625" cy="1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5695" y="5126725"/>
            <a:ext cx="126625" cy="15945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 txBox="1"/>
          <p:nvPr/>
        </p:nvSpPr>
        <p:spPr>
          <a:xfrm>
            <a:off x="0" y="1480200"/>
            <a:ext cx="365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2分的</a:t>
            </a:r>
            <a:r>
              <a:rPr b="1" lang="zh-CN" sz="3000"/>
              <a:t>程式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02" name="Google Shape;202;p20"/>
          <p:cNvSpPr txBox="1"/>
          <p:nvPr/>
        </p:nvSpPr>
        <p:spPr>
          <a:xfrm>
            <a:off x="0" y="2721000"/>
            <a:ext cx="4027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1.</a:t>
            </a:r>
            <a:r>
              <a:rPr lang="zh-CN" sz="2000"/>
              <a:t>將複製出來的</a:t>
            </a:r>
            <a:r>
              <a:rPr lang="zh-CN" sz="2000">
                <a:solidFill>
                  <a:schemeClr val="dk1"/>
                </a:solidFill>
              </a:rPr>
              <a:t>"A - B &lt;= 10 </a:t>
            </a:r>
            <a:r>
              <a:rPr lang="zh-CN" sz="2000"/>
              <a:t>"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   拖曳至</a:t>
            </a:r>
            <a:r>
              <a:rPr lang="zh-CN" sz="2000">
                <a:solidFill>
                  <a:schemeClr val="dk1"/>
                </a:solidFill>
              </a:rPr>
              <a:t>"</a:t>
            </a:r>
            <a:r>
              <a:rPr lang="zh-CN" sz="2000">
                <a:solidFill>
                  <a:schemeClr val="dk1"/>
                </a:solidFill>
              </a:rPr>
              <a:t>如果...那麼...</a:t>
            </a:r>
            <a:r>
              <a:rPr lang="zh-CN" sz="2000">
                <a:solidFill>
                  <a:schemeClr val="dk1"/>
                </a:solidFill>
              </a:rPr>
              <a:t>"</a:t>
            </a:r>
            <a:r>
              <a:rPr lang="zh-CN" sz="2000">
                <a:solidFill>
                  <a:schemeClr val="dk1"/>
                </a:solidFill>
              </a:rPr>
              <a:t>之中</a:t>
            </a:r>
            <a:r>
              <a:rPr lang="zh-CN" sz="2000">
                <a:solidFill>
                  <a:schemeClr val="dk1"/>
                </a:solidFill>
              </a:rPr>
              <a:t>。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"/>
          <p:cNvSpPr/>
          <p:nvPr/>
        </p:nvSpPr>
        <p:spPr>
          <a:xfrm>
            <a:off x="0" y="125"/>
            <a:ext cx="8255700" cy="6858000"/>
          </a:xfrm>
          <a:prstGeom prst="rect">
            <a:avLst/>
          </a:pr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09" name="Google Shape;209;p21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11" name="Google Shape;211;p21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" name="Google Shape;212;p21"/>
          <p:cNvGrpSpPr/>
          <p:nvPr/>
        </p:nvGrpSpPr>
        <p:grpSpPr>
          <a:xfrm>
            <a:off x="3650672" y="167175"/>
            <a:ext cx="8411400" cy="6534600"/>
            <a:chOff x="3650672" y="167175"/>
            <a:chExt cx="8411400" cy="6534600"/>
          </a:xfrm>
        </p:grpSpPr>
        <p:sp>
          <p:nvSpPr>
            <p:cNvPr id="213" name="Google Shape;213;p21"/>
            <p:cNvSpPr/>
            <p:nvPr/>
          </p:nvSpPr>
          <p:spPr>
            <a:xfrm>
              <a:off x="3650672" y="167175"/>
              <a:ext cx="8411400" cy="65346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3728575" y="235800"/>
              <a:ext cx="8255700" cy="63864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215" name="Google Shape;2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2924" y="276324"/>
            <a:ext cx="7144426" cy="62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0451" y="4641150"/>
            <a:ext cx="127350" cy="1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9394" y="5203250"/>
            <a:ext cx="127350" cy="16036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0" y="1480200"/>
            <a:ext cx="365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2分的</a:t>
            </a:r>
            <a:r>
              <a:rPr b="1" lang="zh-CN" sz="3000"/>
              <a:t>程式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19" name="Google Shape;219;p21"/>
          <p:cNvSpPr txBox="1"/>
          <p:nvPr/>
        </p:nvSpPr>
        <p:spPr>
          <a:xfrm>
            <a:off x="0" y="2721000"/>
            <a:ext cx="4027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1.</a:t>
            </a:r>
            <a:r>
              <a:rPr lang="zh-CN" sz="2000"/>
              <a:t>將"如果 switch =0 那麼”底下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   的5個積木模組移出。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2.拖曳至"空白處"。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"/>
          <p:cNvSpPr/>
          <p:nvPr/>
        </p:nvSpPr>
        <p:spPr>
          <a:xfrm>
            <a:off x="0" y="125"/>
            <a:ext cx="8255700" cy="6858000"/>
          </a:xfrm>
          <a:prstGeom prst="rect">
            <a:avLst/>
          </a:pr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26" name="Google Shape;226;p22"/>
          <p:cNvSpPr/>
          <p:nvPr/>
        </p:nvSpPr>
        <p:spPr>
          <a:xfrm>
            <a:off x="1651000" y="-25400"/>
            <a:ext cx="10071100" cy="6908800"/>
          </a:xfrm>
          <a:custGeom>
            <a:rect b="b" l="l" r="r" t="t"/>
            <a:pathLst>
              <a:path extrusionOk="0" h="6908800" w="10071100">
                <a:moveTo>
                  <a:pt x="1828800" y="0"/>
                </a:moveTo>
                <a:lnTo>
                  <a:pt x="0" y="6908800"/>
                </a:lnTo>
                <a:lnTo>
                  <a:pt x="10071100" y="6896100"/>
                </a:lnTo>
                <a:lnTo>
                  <a:pt x="6083300" y="25400"/>
                </a:lnTo>
                <a:lnTo>
                  <a:pt x="1828800" y="0"/>
                </a:lnTo>
                <a:close/>
              </a:path>
            </a:pathLst>
          </a:custGeom>
          <a:solidFill>
            <a:srgbClr val="F6BE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27" name="Google Shape;227;p22"/>
          <p:cNvSpPr/>
          <p:nvPr/>
        </p:nvSpPr>
        <p:spPr>
          <a:xfrm>
            <a:off x="7737475" y="-12700"/>
            <a:ext cx="4467225" cy="6899275"/>
          </a:xfrm>
          <a:custGeom>
            <a:rect b="b" l="l" r="r" t="t"/>
            <a:pathLst>
              <a:path extrusionOk="0" h="6899275" w="4467225">
                <a:moveTo>
                  <a:pt x="0" y="6350"/>
                </a:moveTo>
                <a:lnTo>
                  <a:pt x="4467225" y="0"/>
                </a:lnTo>
                <a:lnTo>
                  <a:pt x="4467225" y="6883400"/>
                </a:lnTo>
                <a:lnTo>
                  <a:pt x="3990975" y="6899275"/>
                </a:lnTo>
                <a:lnTo>
                  <a:pt x="0" y="6350"/>
                </a:lnTo>
                <a:close/>
              </a:path>
            </a:pathLst>
          </a:custGeom>
          <a:solidFill>
            <a:srgbClr val="D9EB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22"/>
          <p:cNvGrpSpPr/>
          <p:nvPr/>
        </p:nvGrpSpPr>
        <p:grpSpPr>
          <a:xfrm>
            <a:off x="3650672" y="167175"/>
            <a:ext cx="8411400" cy="6534600"/>
            <a:chOff x="3650672" y="167175"/>
            <a:chExt cx="8411400" cy="6534600"/>
          </a:xfrm>
        </p:grpSpPr>
        <p:sp>
          <p:nvSpPr>
            <p:cNvPr id="230" name="Google Shape;230;p22"/>
            <p:cNvSpPr/>
            <p:nvPr/>
          </p:nvSpPr>
          <p:spPr>
            <a:xfrm>
              <a:off x="3650672" y="167175"/>
              <a:ext cx="8411400" cy="6534600"/>
            </a:xfrm>
            <a:prstGeom prst="roundRect">
              <a:avLst>
                <a:gd fmla="val 1595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3728575" y="235800"/>
              <a:ext cx="8255700" cy="6386400"/>
            </a:xfrm>
            <a:prstGeom prst="roundRect">
              <a:avLst>
                <a:gd fmla="val 1595" name="adj"/>
              </a:avLst>
            </a:prstGeom>
            <a:noFill/>
            <a:ln cap="flat" cmpd="sng" w="15875">
              <a:solidFill>
                <a:srgbClr val="0C0C0C"/>
              </a:solidFill>
              <a:prstDash val="dash"/>
              <a:miter lim="800000"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3647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232" name="Google Shape;2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1150" y="247650"/>
            <a:ext cx="7210425" cy="63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4175" y="5224225"/>
            <a:ext cx="150875" cy="1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2"/>
          <p:cNvSpPr txBox="1"/>
          <p:nvPr/>
        </p:nvSpPr>
        <p:spPr>
          <a:xfrm>
            <a:off x="0" y="1480200"/>
            <a:ext cx="365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33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2分的</a:t>
            </a:r>
            <a:r>
              <a:rPr b="1" lang="zh-CN" sz="3000"/>
              <a:t>程式 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35" name="Google Shape;235;p22"/>
          <p:cNvSpPr txBox="1"/>
          <p:nvPr/>
        </p:nvSpPr>
        <p:spPr>
          <a:xfrm>
            <a:off x="0" y="2721000"/>
            <a:ext cx="4027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/>
              <a:t>1.</a:t>
            </a:r>
            <a:r>
              <a:rPr lang="zh-CN" sz="2000"/>
              <a:t>拖曳</a:t>
            </a:r>
            <a:r>
              <a:rPr lang="zh-CN" sz="2000"/>
              <a:t>"</a:t>
            </a:r>
            <a:r>
              <a:rPr lang="zh-CN" sz="2000"/>
              <a:t>右邊條件式積木</a:t>
            </a:r>
            <a:r>
              <a:rPr lang="zh-CN" sz="2000"/>
              <a:t>"。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2.拖曳至</a:t>
            </a:r>
            <a:r>
              <a:rPr lang="zh-CN" sz="2000">
                <a:solidFill>
                  <a:schemeClr val="dk1"/>
                </a:solidFill>
              </a:rPr>
              <a:t>"如果 switch =0 那麼”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   底下。</a:t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第一PPT，www.1ppt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