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ibaotu.com/ppt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sa=i&amp;url=https%3A%2F%2Fwww.taiwansensor.com.tw%2Fproduct%2F4%25E4%25BD%258D%25E5%2585%2583%25E6%2595%25B8%25E7%25A2%25BC%25E7%25AE%25A1%25E9%25A1%25AF%25E7%25A4%25BA%25E6%25A8%25A1%25E7%25B5%2584-led%25E4%25BA%25AE%25E5%25BA%25A6%25E5%258F%25AF%25E8%25AA%25BF-%25E5%25B8%25B6%25E6%2599%2582%25E9%2590%2598%25E9%25BB%259E-tm1637%25E9%25A9%2585%25E5%258B%2595%2F&amp;psig=AOvVaw3FoIWMhKfBfNIBwBrWMTaK&amp;ust=1642495574111000&amp;source=images&amp;cd=vfe&amp;ved=0CAsQjRxqFwoTCLDX_P2yuPUCFQAAAAAdAAAAABAG" TargetMode="External"/><Relationship Id="rId3" Type="http://schemas.openxmlformats.org/officeDocument/2006/relationships/hyperlink" Target="https://steam.oxxostudio.tw/category/microbit/sensor/tm1637.html" TargetMode="Externa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sa=i&amp;url=https%3A%2F%2Fwww.taiwansensor.com.tw%2Fproduct%2F4%25E4%25BD%258D%25E5%2585%2583%25E6%2595%25B8%25E7%25A2%25BC%25E7%25AE%25A1%25E9%25A1%25AF%25E7%25A4%25BA%25E6%25A8%25A1%25E7%25B5%2584-led%25E4%25BA%25AE%25E5%25BA%25A6%25E5%258F%25AF%25E8%25AA%25BF-%25E5%25B8%25B6%25E6%2599%2582%25E9%2590%2598%25E9%25BB%259E-tm1637%25E9%25A9%2585%25E5%258B%2595%2F&amp;psig=AOvVaw3FoIWMhKfBfNIBwBrWMTaK&amp;ust=1642495574111000&amp;source=images&amp;cd=vfe&amp;ved=0CAsQjRxqFwoTCLDX_P2yuPUCFQAAAAAdAAAAABAG" TargetMode="External"/><Relationship Id="rId3" Type="http://schemas.openxmlformats.org/officeDocument/2006/relationships/hyperlink" Target="https://steam.oxxostudio.tw/category/microbit/sensor/tm1637.html" TargetMode="Externa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sa=i&amp;url=https%3A%2F%2Fwww.taiwansensor.com.tw%2Fproduct%2F4%25E4%25BD%258D%25E5%2585%2583%25E6%2595%25B8%25E7%25A2%25BC%25E7%25AE%25A1%25E9%25A1%25AF%25E7%25A4%25BA%25E6%25A8%25A1%25E7%25B5%2584-led%25E4%25BA%25AE%25E5%25BA%25A6%25E5%258F%25AF%25E8%25AA%25BF-%25E5%25B8%25B6%25E6%2599%2582%25E9%2590%2598%25E9%25BB%259E-tm1637%25E9%25A9%2585%25E5%258B%2595%2F&amp;psig=AOvVaw3FoIWMhKfBfNIBwBrWMTaK&amp;ust=1642495574111000&amp;source=images&amp;cd=vfe&amp;ved=0CAsQjRxqFwoTCLDX_P2yuPUCFQAAAAAdAAAAABAG" TargetMode="External"/><Relationship Id="rId3" Type="http://schemas.openxmlformats.org/officeDocument/2006/relationships/hyperlink" Target="https://steam.oxxostudio.tw/category/microbit/sensor/tm1637.html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sa=i&amp;url=https%3A%2F%2Fwww.taiwansensor.com.tw%2Fproduct%2F4%25E4%25BD%258D%25E5%2585%2583%25E6%2595%25B8%25E7%25A2%25BC%25E7%25AE%25A1%25E9%25A1%25AF%25E7%25A4%25BA%25E6%25A8%25A1%25E7%25B5%2584-led%25E4%25BA%25AE%25E5%25BA%25A6%25E5%258F%25AF%25E8%25AA%25BF-%25E5%25B8%25B6%25E6%2599%2582%25E9%2590%2598%25E9%25BB%259E-tm1637%25E9%25A9%2585%25E5%258B%2595%2F&amp;psig=AOvVaw3FoIWMhKfBfNIBwBrWMTaK&amp;ust=1642495574111000&amp;source=images&amp;cd=vfe&amp;ved=0CAsQjRxqFwoTCLDX_P2yuPUCFQAAAAAdAAAAABAG" TargetMode="External"/><Relationship Id="rId3" Type="http://schemas.openxmlformats.org/officeDocument/2006/relationships/hyperlink" Target="https://steam.oxxostudio.tw/category/microbit/sensor/tm1637.html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CN"/>
              <a:t>PPT模板參考網址:</a:t>
            </a:r>
            <a:r>
              <a:rPr lang="zh-CN" sz="1200" u="sng">
                <a:solidFill>
                  <a:srgbClr val="FFC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https://ibaotu.com/ppt/</a:t>
            </a:r>
            <a:r>
              <a:rPr lang="zh-CN" sz="1200">
                <a:solidFill>
                  <a:srgbClr val="FFC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c4a6b0afe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10c4a6b0afe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10c4a6b0afe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c4a6b0afe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10c4a6b0afe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10c4a6b0afe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f18677643_0_2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10f18677643_0_2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10f18677643_0_2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f18677643_0_3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10f18677643_0_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g10f18677643_0_3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0c4a6b0afe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10c4a6b0afe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10c4a6b0afe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f18677643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10f18677643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g10f18677643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0f18677643_0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10f18677643_0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g10f18677643_0_3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f18677643_0_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10f18677643_0_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添加照片(按壓、未按壓)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g10f18677643_0_2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0f934bdfca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10f934bdfca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g10f934bdfca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f18677643_0_2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10f18677643_0_2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g10f18677643_0_2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0f18677643_0_3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10f18677643_0_3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g10f18677643_0_3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0f18677643_0_3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10f18677643_0_3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g10f18677643_0_3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0f18677643_0_3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g10f18677643_0_3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g10f18677643_0_3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0f18677643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10f18677643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g10f18677643_0_3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f18677643_0_3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10f18677643_0_3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g10f18677643_0_3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0f18677643_0_4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g10f18677643_0_4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g10f18677643_0_4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0f18677643_0_4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g10f18677643_0_4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1" name="Google Shape;471;g10f18677643_0_4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0f18677643_0_4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g10f18677643_0_4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6" name="Google Shape;486;g10f18677643_0_4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0f18677643_0_4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g10f18677643_0_4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1" name="Google Shape;501;g10f18677643_0_4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0f18677643_0_4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g10f18677643_0_4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8" name="Google Shape;518;g10f18677643_0_4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f934bdfca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10f934bdfca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10f934bdfca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0f18677643_0_4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g10f18677643_0_4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3" name="Google Shape;533;g10f18677643_0_4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0f18677643_0_4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g10f18677643_0_4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8" name="Google Shape;548;g10f18677643_0_4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0f18677643_0_5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g10f18677643_0_5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g10f18677643_0_5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0f18677643_0_5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g10f18677643_0_5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8" name="Google Shape;578;g10f18677643_0_5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0f18677643_0_5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g10f18677643_0_5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3" name="Google Shape;593;g10f18677643_0_5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0f18677643_0_5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g10f18677643_0_5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8" name="Google Shape;608;g10f18677643_0_5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0f18677643_0_5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g10f18677643_0_5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g10f18677643_0_5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0f18677643_0_5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7" name="Google Shape;637;g10f18677643_0_5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8" name="Google Shape;638;g10f18677643_0_5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0f18677643_0_2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2" name="Google Shape;652;g10f18677643_0_2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3" name="Google Shape;653;g10f18677643_0_2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0f18677643_0_5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g10f18677643_0_5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0" name="Google Shape;670;g10f18677643_0_5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e9de5b1c8_0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10e9de5b1c8_0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圖片參考網址:</a:t>
            </a:r>
            <a:r>
              <a:rPr lang="zh-CN" u="sng">
                <a:solidFill>
                  <a:schemeClr val="hlink"/>
                </a:solidFill>
                <a:hlinkClick r:id="rId2"/>
              </a:rPr>
              <a:t>https://www.google.com/url?sa=i&amp;url=https%3A%2F%2Fwww.taiwansensor.com.tw%2Fproduct%2F4%25E4%25BD%258D%25E5%2585%2583%25E6%2595%25B8%25E7%25A2%25BC%25E7%25AE%25A1%25E9%25A1%25AF%25E7%25A4%25BA%25E6%25A8%25A1%25E7%25B5%2584-led%25E4%25BA%25AE%25E5%25BA%25A6%25E5%258F%25AF%25E8%25AA%25BF-%25E5%25B8%25B6%25E6%2599%2582%25E9%2590%2598%25E9%25BB%259E-tm1637%25E9%25A9%2585%25E5%258B%2595%2F&amp;psig=AOvVaw3FoIWMhKfBfNIBwBrWMTaK&amp;ust=1642495574111000&amp;source=images&amp;cd=vfe&amp;ved=0CAsQjRxqFwoTCLDX_P2yuPUCFQAAAAAdAAAAABA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介紹文參考網址:</a:t>
            </a:r>
            <a:r>
              <a:rPr lang="zh-CN" u="sng">
                <a:solidFill>
                  <a:schemeClr val="hlink"/>
                </a:solidFill>
                <a:hlinkClick r:id="rId3"/>
              </a:rPr>
              <a:t>https://steam.oxxostudio.tw/category/microbit/sensor/tm1637.html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0e9de5b1c8_0_1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0f18677643_0_6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g10f18677643_0_6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5" name="Google Shape;685;g10f18677643_0_6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0f18677643_0_5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8" name="Google Shape;698;g10f18677643_0_5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9" name="Google Shape;699;g10f18677643_0_5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0f18677643_0_6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g10f18677643_0_6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4" name="Google Shape;714;g10f18677643_0_6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0f18677643_0_6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g10f18677643_0_6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9" name="Google Shape;729;g10f18677643_0_6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0f18677643_0_6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3" name="Google Shape;743;g10f18677643_0_6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4" name="Google Shape;744;g10f18677643_0_6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0f18677643_0_6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8" name="Google Shape;758;g10f18677643_0_6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9" name="Google Shape;759;g10f18677643_0_6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0f18677643_0_7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3" name="Google Shape;773;g10f18677643_0_7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4" name="Google Shape;774;g10f18677643_0_7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10f18677643_0_5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8" name="Google Shape;788;g10f18677643_0_5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9" name="Google Shape;789;g10f18677643_0_5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0f18677643_0_7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g10f18677643_0_7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4" name="Google Shape;804;g10f18677643_0_7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0f18677643_0_7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g10f18677643_0_7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9" name="Google Shape;819;g10f18677643_0_7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c4a6b0afe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0c4a6b0afe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圖片參考網址:</a:t>
            </a:r>
            <a:r>
              <a:rPr lang="zh-CN" u="sng">
                <a:solidFill>
                  <a:schemeClr val="hlink"/>
                </a:solidFill>
                <a:hlinkClick r:id="rId2"/>
              </a:rPr>
              <a:t>https://www.google.com/url?sa=i&amp;url=https%3A%2F%2Fwww.taiwansensor.com.tw%2Fproduct%2F4%25E4%25BD%258D%25E5%2585%2583%25E6%2595%25B8%25E7%25A2%25BC%25E7%25AE%25A1%25E9%25A1%25AF%25E7%25A4%25BA%25E6%25A8%25A1%25E7%25B5%2584-led%25E4%25BA%25AE%25E5%25BA%25A6%25E5%258F%25AF%25E8%25AA%25BF-%25E5%25B8%25B6%25E6%2599%2582%25E9%2590%2598%25E9%25BB%259E-tm1637%25E9%25A9%2585%25E5%258B%2595%2F&amp;psig=AOvVaw3FoIWMhKfBfNIBwBrWMTaK&amp;ust=1642495574111000&amp;source=images&amp;cd=vfe&amp;ved=0CAsQjRxqFwoTCLDX_P2yuPUCFQAAAAAdAAAAABA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介紹文參考網址:</a:t>
            </a:r>
            <a:r>
              <a:rPr lang="zh-CN" u="sng">
                <a:solidFill>
                  <a:schemeClr val="hlink"/>
                </a:solidFill>
                <a:hlinkClick r:id="rId3"/>
              </a:rPr>
              <a:t>https://steam.oxxostudio.tw/category/microbit/sensor/tm1637.html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0c4a6b0afe_0_1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0f18677643_0_7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3" name="Google Shape;833;g10f18677643_0_7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4" name="Google Shape;834;g10f18677643_0_7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0f18677643_0_7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8" name="Google Shape;848;g10f18677643_0_7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9" name="Google Shape;849;g10f18677643_0_7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10f18677643_0_7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2" name="Google Shape;862;g10f18677643_0_7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添加照片(按壓、未按壓)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3" name="Google Shape;863;g10f18677643_0_7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f91738a3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7" name="Google Shape;877;g10f91738a3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添加照片(按壓、未按壓)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8" name="Google Shape;878;g10f91738a3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f18677643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10f18677643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圖片參考網址:</a:t>
            </a:r>
            <a:r>
              <a:rPr lang="zh-CN" u="sng">
                <a:solidFill>
                  <a:schemeClr val="hlink"/>
                </a:solidFill>
                <a:hlinkClick r:id="rId2"/>
              </a:rPr>
              <a:t>https://www.google.com/url?sa=i&amp;url=https%3A%2F%2Fwww.taiwansensor.com.tw%2Fproduct%2F4%25E4%25BD%258D%25E5%2585%2583%25E6%2595%25B8%25E7%25A2%25BC%25E7%25AE%25A1%25E9%25A1%25AF%25E7%25A4%25BA%25E6%25A8%25A1%25E7%25B5%2584-led%25E4%25BA%25AE%25E5%25BA%25A6%25E5%258F%25AF%25E8%25AA%25BF-%25E5%25B8%25B6%25E6%2599%2582%25E9%2590%2598%25E9%25BB%259E-tm1637%25E9%25A9%2585%25E5%258B%2595%2F&amp;psig=AOvVaw3FoIWMhKfBfNIBwBrWMTaK&amp;ust=1642495574111000&amp;source=images&amp;cd=vfe&amp;ved=0CAsQjRxqFwoTCLDX_P2yuPUCFQAAAAAdAAAAABA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介紹文參考網址:</a:t>
            </a:r>
            <a:r>
              <a:rPr lang="zh-CN" u="sng">
                <a:solidFill>
                  <a:schemeClr val="hlink"/>
                </a:solidFill>
                <a:hlinkClick r:id="rId3"/>
              </a:rPr>
              <a:t>https://steam.oxxostudio.tw/category/microbit/sensor/tm1637.html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10f18677643_0_1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f18677643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10f18677643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圖片參考網址:</a:t>
            </a:r>
            <a:r>
              <a:rPr lang="zh-CN" u="sng">
                <a:solidFill>
                  <a:schemeClr val="hlink"/>
                </a:solidFill>
                <a:hlinkClick r:id="rId2"/>
              </a:rPr>
              <a:t>https://www.google.com/url?sa=i&amp;url=https%3A%2F%2Fwww.taiwansensor.com.tw%2Fproduct%2F4%25E4%25BD%258D%25E5%2585%2583%25E6%2595%25B8%25E7%25A2%25BC%25E7%25AE%25A1%25E9%25A1%25AF%25E7%25A4%25BA%25E6%25A8%25A1%25E7%25B5%2584-led%25E4%25BA%25AE%25E5%25BA%25A6%25E5%258F%25AF%25E8%25AA%25BF-%25E5%25B8%25B6%25E6%2599%2582%25E9%2590%2598%25E9%25BB%259E-tm1637%25E9%25A9%2585%25E5%258B%2595%2F&amp;psig=AOvVaw3FoIWMhKfBfNIBwBrWMTaK&amp;ust=1642495574111000&amp;source=images&amp;cd=vfe&amp;ved=0CAsQjRxqFwoTCLDX_P2yuPUCFQAAAAAdAAAAABA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介紹文參考網址:</a:t>
            </a:r>
            <a:r>
              <a:rPr lang="zh-CN" u="sng">
                <a:solidFill>
                  <a:schemeClr val="hlink"/>
                </a:solidFill>
                <a:hlinkClick r:id="rId3"/>
              </a:rPr>
              <a:t>https://steam.oxxostudio.tw/category/microbit/sensor/tm1637.html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10f18677643_0_1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c4a6b0af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10c4a6b0af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10c4a6b0af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c4a6b0afe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10c4a6b0afe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10c4a6b0afe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1ppt.com/moban/" TargetMode="Externa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比较">
  <p:cSld name="1_比较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2022005" y="6740253"/>
            <a:ext cx="1800200" cy="118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b="0" i="0" lang="zh-CN" sz="100" u="sng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PPT模板</a:t>
            </a:r>
            <a:r>
              <a:rPr b="0" i="0" lang="zh-CN" sz="1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http://www.1ppt.com/moban/ </a:t>
            </a:r>
            <a:endParaRPr b="0" i="0" sz="1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b="0" i="0" sz="4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p14:dur="0">
        <p:push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s://makecode.microbit.org/_Ee89K28qD4y8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6.xml"/><Relationship Id="rId10" Type="http://schemas.openxmlformats.org/officeDocument/2006/relationships/slide" Target="/ppt/slides/slide18.xml"/><Relationship Id="rId13" Type="http://schemas.openxmlformats.org/officeDocument/2006/relationships/slide" Target="/ppt/slides/slide40.xml"/><Relationship Id="rId12" Type="http://schemas.openxmlformats.org/officeDocument/2006/relationships/slide" Target="/ppt/slides/slide3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4.xml"/><Relationship Id="rId4" Type="http://schemas.openxmlformats.org/officeDocument/2006/relationships/slide" Target="/ppt/slides/slide5.xml"/><Relationship Id="rId9" Type="http://schemas.openxmlformats.org/officeDocument/2006/relationships/slide" Target="/ppt/slides/slide18.xml"/><Relationship Id="rId15" Type="http://schemas.openxmlformats.org/officeDocument/2006/relationships/slide" Target="/ppt/slides/slide40.xml"/><Relationship Id="rId14" Type="http://schemas.openxmlformats.org/officeDocument/2006/relationships/slide" Target="/ppt/slides/slide40.xml"/><Relationship Id="rId17" Type="http://schemas.openxmlformats.org/officeDocument/2006/relationships/slide" Target="/ppt/slides/slide50.xml"/><Relationship Id="rId16" Type="http://schemas.openxmlformats.org/officeDocument/2006/relationships/slide" Target="/ppt/slides/slide50.xml"/><Relationship Id="rId5" Type="http://schemas.openxmlformats.org/officeDocument/2006/relationships/slide" Target="/ppt/slides/slide5.xml"/><Relationship Id="rId6" Type="http://schemas.openxmlformats.org/officeDocument/2006/relationships/slide" Target="/ppt/slides/slide8.xml"/><Relationship Id="rId7" Type="http://schemas.openxmlformats.org/officeDocument/2006/relationships/slide" Target="/ppt/slides/slide8.xml"/><Relationship Id="rId8" Type="http://schemas.openxmlformats.org/officeDocument/2006/relationships/slide" Target="/ppt/slides/slide1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0" y="-4762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02" name="Google Shape;102;p14"/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103" name="Google Shape;103;p14"/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6395" y="5127226"/>
            <a:ext cx="1884161" cy="125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7469" y="4932512"/>
            <a:ext cx="1221361" cy="122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437" y="517842"/>
            <a:ext cx="112395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/>
        </p:nvSpPr>
        <p:spPr>
          <a:xfrm>
            <a:off x="2787801" y="2512502"/>
            <a:ext cx="66479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zh-CN" sz="7200" cap="none" strike="noStrike">
                <a:solidFill>
                  <a:schemeClr val="hlink"/>
                </a:solidFill>
                <a:uFill>
                  <a:noFill/>
                </a:uFill>
                <a:hlinkClick r:id="rId6"/>
              </a:rPr>
              <a:t>投籃機</a:t>
            </a:r>
            <a:r>
              <a:rPr b="1" lang="zh-CN" sz="7200">
                <a:solidFill>
                  <a:srgbClr val="0C0C0C"/>
                </a:solidFill>
              </a:rPr>
              <a:t>-單元三</a:t>
            </a:r>
            <a:endParaRPr b="1" sz="7200">
              <a:solidFill>
                <a:srgbClr val="0C0C0C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3849638" y="3869725"/>
            <a:ext cx="45243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zh-C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設計：</a:t>
            </a:r>
            <a:r>
              <a:rPr b="1" lang="zh-CN" sz="17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胡敬依、</a:t>
            </a:r>
            <a:r>
              <a:rPr b="1" i="0" lang="zh-C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陳願慈、</a:t>
            </a:r>
            <a:r>
              <a:rPr b="1" lang="zh-CN" sz="1700">
                <a:latin typeface="Microsoft JhengHei"/>
                <a:ea typeface="Microsoft JhengHei"/>
                <a:cs typeface="Microsoft JhengHei"/>
                <a:sym typeface="Microsoft JhengHei"/>
              </a:rPr>
              <a:t>江涵溱、蘇佳伶</a:t>
            </a:r>
            <a:endParaRPr b="1" sz="1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zh-C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指導：許衷源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5" name="Google Shape;235;p23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23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238" name="Google Shape;238;p23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240" name="Google Shape;240;p23"/>
          <p:cNvPicPr preferRelativeResize="0"/>
          <p:nvPr/>
        </p:nvPicPr>
        <p:blipFill rotWithShape="1">
          <a:blip r:embed="rId3">
            <a:alphaModFix/>
          </a:blip>
          <a:srcRect b="13322" l="0" r="4534" t="0"/>
          <a:stretch/>
        </p:blipFill>
        <p:spPr>
          <a:xfrm>
            <a:off x="3756400" y="684875"/>
            <a:ext cx="8155250" cy="549842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3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TM1637顯示器程式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242" name="Google Shape;242;p23"/>
          <p:cNvSpPr txBox="1"/>
          <p:nvPr/>
        </p:nvSpPr>
        <p:spPr>
          <a:xfrm>
            <a:off x="0" y="2721000"/>
            <a:ext cx="402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1.點選"TM1637"</a:t>
            </a:r>
            <a:r>
              <a:rPr lang="zh-CN" sz="2000"/>
              <a:t>的模組</a:t>
            </a:r>
            <a:r>
              <a:rPr lang="zh-CN" sz="2000"/>
              <a:t>。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24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253" name="Google Shape;253;p24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255" name="Google Shape;255;p24"/>
          <p:cNvPicPr preferRelativeResize="0"/>
          <p:nvPr/>
        </p:nvPicPr>
        <p:blipFill rotWithShape="1">
          <a:blip r:embed="rId3">
            <a:alphaModFix/>
          </a:blip>
          <a:srcRect b="33906" l="0" r="38260" t="0"/>
          <a:stretch/>
        </p:blipFill>
        <p:spPr>
          <a:xfrm>
            <a:off x="3810350" y="492375"/>
            <a:ext cx="8140502" cy="587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TM1637顯示器程式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257" name="Google Shape;257;p24"/>
          <p:cNvSpPr txBox="1"/>
          <p:nvPr/>
        </p:nvSpPr>
        <p:spPr>
          <a:xfrm>
            <a:off x="0" y="2721000"/>
            <a:ext cx="402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會看見有TM1637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(即可編寫程式)</a:t>
            </a:r>
            <a:r>
              <a:rPr lang="zh-CN" sz="2000"/>
              <a:t>。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" name="Google Shape;267;p25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268" name="Google Shape;268;p25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70" name="Google Shape;270;p25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TM1637顯示器程式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271" name="Google Shape;271;p25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1.點選重複無限次中的積木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模組，按滑鼠右鍵。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2.點選"刪除積木"。</a:t>
            </a:r>
            <a:endParaRPr sz="2000"/>
          </a:p>
        </p:txBody>
      </p:sp>
      <p:pic>
        <p:nvPicPr>
          <p:cNvPr id="272" name="Google Shape;2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0600" y="671500"/>
            <a:ext cx="8391525" cy="55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9" name="Google Shape;279;p2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26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283" name="Google Shape;283;p26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85" name="Google Shape;285;p26"/>
          <p:cNvSpPr txBox="1"/>
          <p:nvPr/>
        </p:nvSpPr>
        <p:spPr>
          <a:xfrm>
            <a:off x="0" y="10230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TM1637顯示器程式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286" name="Google Shape;286;p26"/>
          <p:cNvSpPr txBox="1"/>
          <p:nvPr/>
        </p:nvSpPr>
        <p:spPr>
          <a:xfrm>
            <a:off x="0" y="2052900"/>
            <a:ext cx="35823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1.點選"TM1637"。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2.點選                                   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將</a:t>
            </a:r>
            <a:r>
              <a:rPr lang="zh-CN" sz="2000"/>
              <a:t>TM1637 七段顯示器的初始化。需要設定 CLK、DIO 引腳，以及 intensity ( 亮度 ) 和 LED count ( 顯示的數字數量 )。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3.拖曳至"</a:t>
            </a:r>
            <a:r>
              <a:rPr lang="zh-CN" sz="2000"/>
              <a:t>變數 tm 設為</a:t>
            </a:r>
            <a:r>
              <a:rPr lang="zh-CN" sz="2000"/>
              <a:t>"中。</a:t>
            </a:r>
            <a:endParaRPr sz="2000"/>
          </a:p>
        </p:txBody>
      </p:sp>
      <p:pic>
        <p:nvPicPr>
          <p:cNvPr id="287" name="Google Shape;2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825" y="1503655"/>
            <a:ext cx="8255699" cy="417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613" y="2666988"/>
            <a:ext cx="2371725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5" name="Google Shape;295;p2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6" name="Google Shape;296;p2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7" name="Google Shape;297;p2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27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299" name="Google Shape;299;p27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01" name="Google Shape;301;p27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TM1637顯示器程式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302" name="Google Shape;302;p27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</a:t>
            </a:r>
            <a:r>
              <a:rPr lang="zh-CN" sz="2000"/>
              <a:t>重複無限次中的積木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模組，按滑鼠右鍵。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</a:t>
            </a:r>
            <a:r>
              <a:rPr lang="zh-CN" sz="2000"/>
              <a:t>"</a:t>
            </a:r>
            <a:r>
              <a:rPr lang="zh-CN" sz="2000"/>
              <a:t>刪除積木</a:t>
            </a:r>
            <a:r>
              <a:rPr lang="zh-CN" sz="2000"/>
              <a:t>"。</a:t>
            </a:r>
            <a:endParaRPr sz="2000"/>
          </a:p>
        </p:txBody>
      </p:sp>
      <p:pic>
        <p:nvPicPr>
          <p:cNvPr id="303" name="Google Shape;3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175" y="588869"/>
            <a:ext cx="8255701" cy="5764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1" name="Google Shape;311;p2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28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314" name="Google Shape;314;p28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16" name="Google Shape;316;p28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TM1637顯示器程式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317" name="Google Shape;317;p28"/>
          <p:cNvSpPr txBox="1"/>
          <p:nvPr/>
        </p:nvSpPr>
        <p:spPr>
          <a:xfrm>
            <a:off x="0" y="2721000"/>
            <a:ext cx="4027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TM1637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tm</a:t>
            </a:r>
            <a:r>
              <a:rPr lang="zh-CN" sz="2000"/>
              <a:t> show number 0 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3.拖曳至"</a:t>
            </a:r>
            <a:r>
              <a:rPr lang="zh-CN" sz="2000"/>
              <a:t>重複無限次"中</a:t>
            </a:r>
            <a:r>
              <a:rPr lang="zh-CN" sz="2000"/>
              <a:t>。</a:t>
            </a:r>
            <a:endParaRPr sz="2000"/>
          </a:p>
        </p:txBody>
      </p:sp>
      <p:pic>
        <p:nvPicPr>
          <p:cNvPr id="318" name="Google Shape;318;p28"/>
          <p:cNvPicPr preferRelativeResize="0"/>
          <p:nvPr/>
        </p:nvPicPr>
        <p:blipFill rotWithShape="1">
          <a:blip r:embed="rId3">
            <a:alphaModFix/>
          </a:blip>
          <a:srcRect b="0" l="3236" r="1570" t="0"/>
          <a:stretch/>
        </p:blipFill>
        <p:spPr>
          <a:xfrm>
            <a:off x="3653250" y="1009655"/>
            <a:ext cx="8411399" cy="5091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5" name="Google Shape;325;p29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6" name="Google Shape;326;p29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7" name="Google Shape;327;p2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" name="Google Shape;328;p29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329" name="Google Shape;329;p29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31" name="Google Shape;331;p29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TM1637顯示器程式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332" name="Google Shape;332;p29"/>
          <p:cNvPicPr preferRelativeResize="0"/>
          <p:nvPr/>
        </p:nvPicPr>
        <p:blipFill rotWithShape="1">
          <a:blip r:embed="rId3">
            <a:alphaModFix/>
          </a:blip>
          <a:srcRect b="0" l="2673" r="1504" t="0"/>
          <a:stretch/>
        </p:blipFill>
        <p:spPr>
          <a:xfrm>
            <a:off x="3650400" y="737675"/>
            <a:ext cx="8411399" cy="531526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9"/>
          <p:cNvSpPr txBox="1"/>
          <p:nvPr/>
        </p:nvSpPr>
        <p:spPr>
          <a:xfrm>
            <a:off x="0" y="2721000"/>
            <a:ext cx="4027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1.點選"變數"。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2.拖曳"score"。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>
                <a:solidFill>
                  <a:schemeClr val="dk1"/>
                </a:solidFill>
              </a:rPr>
              <a:t>" show number 0 "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   後面。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1" name="Google Shape;341;p30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42" name="Google Shape;342;p30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343" name="Google Shape;343;p30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45" name="Google Shape;345;p30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0"/>
          <p:cNvSpPr txBox="1"/>
          <p:nvPr/>
        </p:nvSpPr>
        <p:spPr>
          <a:xfrm>
            <a:off x="4502624" y="1708525"/>
            <a:ext cx="6191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600">
                <a:solidFill>
                  <a:srgbClr val="FFC000"/>
                </a:solidFill>
              </a:rPr>
              <a:t>動手操作看看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4110825" y="3270200"/>
            <a:ext cx="6975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用手去按壓微動開關後，</a:t>
            </a:r>
            <a:endParaRPr b="1" sz="33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看看得分是否會顯示在顯示器上?</a:t>
            </a:r>
            <a:endParaRPr b="1" sz="33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48" name="Google Shape;348;p30"/>
          <p:cNvPicPr preferRelativeResize="0"/>
          <p:nvPr/>
        </p:nvPicPr>
        <p:blipFill rotWithShape="1">
          <a:blip r:embed="rId4">
            <a:alphaModFix/>
          </a:blip>
          <a:srcRect b="0" l="3493" r="0" t="0"/>
          <a:stretch/>
        </p:blipFill>
        <p:spPr>
          <a:xfrm>
            <a:off x="821225" y="1076337"/>
            <a:ext cx="3432000" cy="458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5" name="Google Shape;355;p31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6" name="Google Shape;356;p31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57" name="Google Shape;357;p31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358" name="Google Shape;358;p31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60" name="Google Shape;360;p31"/>
          <p:cNvPicPr preferRelativeResize="0"/>
          <p:nvPr/>
        </p:nvPicPr>
        <p:blipFill rotWithShape="1">
          <a:blip r:embed="rId3">
            <a:alphaModFix/>
          </a:blip>
          <a:srcRect b="2858" l="26153" r="22734" t="5238"/>
          <a:stretch/>
        </p:blipFill>
        <p:spPr>
          <a:xfrm>
            <a:off x="869481" y="847722"/>
            <a:ext cx="2794424" cy="502478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1"/>
          <p:cNvSpPr txBox="1"/>
          <p:nvPr/>
        </p:nvSpPr>
        <p:spPr>
          <a:xfrm>
            <a:off x="4993551" y="851850"/>
            <a:ext cx="4371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zh-CN" sz="6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想想看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1"/>
          <p:cNvSpPr txBox="1"/>
          <p:nvPr/>
        </p:nvSpPr>
        <p:spPr>
          <a:xfrm>
            <a:off x="3492501" y="2501450"/>
            <a:ext cx="73737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latin typeface="Microsoft Yahei"/>
                <a:ea typeface="Microsoft Yahei"/>
                <a:cs typeface="Microsoft Yahei"/>
                <a:sym typeface="Microsoft Yahei"/>
              </a:rPr>
              <a:t>倒數計時30秒，</a:t>
            </a:r>
            <a:endParaRPr b="1" sz="35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latin typeface="Microsoft Yahei"/>
                <a:ea typeface="Microsoft Yahei"/>
                <a:cs typeface="Microsoft Yahei"/>
                <a:sym typeface="Microsoft Yahei"/>
              </a:rPr>
              <a:t>並在TM1637顯示器上倒數，</a:t>
            </a:r>
            <a:endParaRPr b="1" sz="35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latin typeface="Microsoft Yahei"/>
                <a:ea typeface="Microsoft Yahei"/>
                <a:cs typeface="Microsoft Yahei"/>
                <a:sym typeface="Microsoft Yahei"/>
              </a:rPr>
              <a:t>到0秒時，會顯示得到的分數，</a:t>
            </a:r>
            <a:endParaRPr b="1" sz="35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latin typeface="Microsoft Yahei"/>
                <a:ea typeface="Microsoft Yahei"/>
                <a:cs typeface="Microsoft Yahei"/>
                <a:sym typeface="Microsoft Yahei"/>
              </a:rPr>
              <a:t>程式應如何編輯?</a:t>
            </a:r>
            <a:endParaRPr b="1" i="0" sz="35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2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9" name="Google Shape;369;p32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0" name="Google Shape;370;p32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1" name="Google Shape;371;p3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2" name="Google Shape;372;p32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373" name="Google Shape;373;p32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75" name="Google Shape;3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851" y="259525"/>
            <a:ext cx="6218175" cy="63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2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377" name="Google Shape;377;p32"/>
          <p:cNvSpPr txBox="1"/>
          <p:nvPr/>
        </p:nvSpPr>
        <p:spPr>
          <a:xfrm>
            <a:off x="0" y="2721000"/>
            <a:ext cx="4027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滑鼠右鍵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</a:t>
            </a:r>
            <a:r>
              <a:rPr lang="zh-CN" sz="2000"/>
              <a:t>"</a:t>
            </a:r>
            <a:r>
              <a:rPr lang="zh-CN" sz="2000"/>
              <a:t>刪除積木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18" name="Google Shape;118;p15"/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119" name="Google Shape;119;p15"/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21" name="Google Shape;121;p15"/>
          <p:cNvSpPr txBox="1"/>
          <p:nvPr/>
        </p:nvSpPr>
        <p:spPr>
          <a:xfrm>
            <a:off x="4881455" y="658610"/>
            <a:ext cx="2429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目錄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758325" y="1941325"/>
            <a:ext cx="61662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3"/>
              </a:rPr>
              <a:t>01.TM1637顯示器介紹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4"/>
              </a:rPr>
              <a:t>02.</a:t>
            </a:r>
            <a:r>
              <a:rPr b="1" lang="zh-CN" sz="4000" u="sng">
                <a:solidFill>
                  <a:schemeClr val="hlink"/>
                </a:solidFill>
                <a:hlinkClick action="ppaction://hlinksldjump" r:id="rId5"/>
              </a:rPr>
              <a:t>TM1637接線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6"/>
              </a:rPr>
              <a:t>03.</a:t>
            </a:r>
            <a:r>
              <a:rPr b="1" lang="zh-CN" sz="4000" u="sng">
                <a:solidFill>
                  <a:schemeClr val="hlink"/>
                </a:solidFill>
                <a:hlinkClick action="ppaction://hlinksldjump" r:id="rId7"/>
              </a:rPr>
              <a:t>TM1637模組下載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8"/>
              </a:rPr>
              <a:t>04.得分顯示程式</a:t>
            </a:r>
            <a:endParaRPr b="1" sz="4000">
              <a:solidFill>
                <a:srgbClr val="434343"/>
              </a:solidFill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6387600" y="1941325"/>
            <a:ext cx="61662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9"/>
              </a:rPr>
              <a:t>05.</a:t>
            </a:r>
            <a:r>
              <a:rPr b="1" lang="zh-CN" sz="4000" u="sng">
                <a:solidFill>
                  <a:schemeClr val="hlink"/>
                </a:solidFill>
                <a:hlinkClick action="ppaction://hlinksldjump" r:id="rId10"/>
              </a:rPr>
              <a:t>倒數30秒計時程式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11"/>
              </a:rPr>
              <a:t>06.0</a:t>
            </a:r>
            <a:r>
              <a:rPr b="1" lang="zh-CN" sz="4000" u="sng">
                <a:solidFill>
                  <a:schemeClr val="hlink"/>
                </a:solidFill>
                <a:hlinkClick action="ppaction://hlinksldjump" r:id="rId12"/>
              </a:rPr>
              <a:t>秒顯示分數程式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13"/>
              </a:rPr>
              <a:t>07</a:t>
            </a:r>
            <a:r>
              <a:rPr b="1" lang="zh-CN" sz="4000" u="sng">
                <a:solidFill>
                  <a:schemeClr val="hlink"/>
                </a:solidFill>
                <a:hlinkClick action="ppaction://hlinksldjump" r:id="rId14"/>
              </a:rPr>
              <a:t>.</a:t>
            </a:r>
            <a:r>
              <a:rPr b="1" lang="zh-CN" sz="4000" u="sng">
                <a:solidFill>
                  <a:schemeClr val="hlink"/>
                </a:solidFill>
                <a:hlinkClick action="ppaction://hlinksldjump" r:id="rId15"/>
              </a:rPr>
              <a:t>倒數10秒計時程式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16"/>
              </a:rPr>
              <a:t>08.</a:t>
            </a:r>
            <a:r>
              <a:rPr b="1" lang="zh-CN" sz="4000" u="sng">
                <a:solidFill>
                  <a:schemeClr val="hlink"/>
                </a:solidFill>
                <a:hlinkClick action="ppaction://hlinksldjump" r:id="rId17"/>
              </a:rPr>
              <a:t>倒數10秒聲音程式</a:t>
            </a:r>
            <a:endParaRPr b="1" sz="4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3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4" name="Google Shape;384;p33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5" name="Google Shape;385;p33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6" name="Google Shape;386;p3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33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388" name="Google Shape;388;p33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90" name="Google Shape;3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000" y="617549"/>
            <a:ext cx="8255699" cy="570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3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392" name="Google Shape;392;p33"/>
          <p:cNvSpPr txBox="1"/>
          <p:nvPr/>
        </p:nvSpPr>
        <p:spPr>
          <a:xfrm>
            <a:off x="0" y="2721000"/>
            <a:ext cx="4027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邏輯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如果...那麼...否則...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>
                <a:solidFill>
                  <a:schemeClr val="dk1"/>
                </a:solidFill>
              </a:rPr>
              <a:t>"</a:t>
            </a:r>
            <a:r>
              <a:rPr lang="zh-CN" sz="2000">
                <a:solidFill>
                  <a:schemeClr val="dk1"/>
                </a:solidFill>
              </a:rPr>
              <a:t>重複無限次</a:t>
            </a:r>
            <a:r>
              <a:rPr lang="zh-CN" sz="2000">
                <a:solidFill>
                  <a:schemeClr val="dk1"/>
                </a:solidFill>
              </a:rPr>
              <a:t> "中。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4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9" name="Google Shape;399;p3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00" name="Google Shape;400;p3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01" name="Google Shape;401;p3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" name="Google Shape;402;p34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03" name="Google Shape;403;p34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05" name="Google Shape;4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6850" y="253925"/>
            <a:ext cx="5592384" cy="63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4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07" name="Google Shape;407;p34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1.點選"變數"。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</a:t>
            </a:r>
            <a:r>
              <a:rPr lang="zh-CN" sz="2000"/>
              <a:t>"</a:t>
            </a:r>
            <a:r>
              <a:rPr lang="zh-CN" sz="2000"/>
              <a:t>建立一個變數</a:t>
            </a:r>
            <a:r>
              <a:rPr lang="zh-CN" sz="2000"/>
              <a:t>"。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4" name="Google Shape;414;p3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5" name="Google Shape;415;p3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6" name="Google Shape;416;p3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p35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18" name="Google Shape;418;p35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20" name="Google Shape;4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3076" y="1449034"/>
            <a:ext cx="8071424" cy="381351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5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22" name="Google Shape;422;p35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輸入</a:t>
            </a:r>
            <a:r>
              <a:rPr lang="zh-CN" sz="2000"/>
              <a:t>"A"</a:t>
            </a:r>
            <a:r>
              <a:rPr lang="zh-CN" sz="2000"/>
              <a:t>變數</a:t>
            </a:r>
            <a:r>
              <a:rPr lang="zh-CN" sz="2000"/>
              <a:t>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</a:t>
            </a:r>
            <a:r>
              <a:rPr lang="zh-CN" sz="2000"/>
              <a:t>"</a:t>
            </a:r>
            <a:r>
              <a:rPr lang="zh-CN" sz="2000"/>
              <a:t>確定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6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29" name="Google Shape;429;p3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30" name="Google Shape;430;p3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31" name="Google Shape;431;p3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2" name="Google Shape;432;p36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33" name="Google Shape;433;p36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35" name="Google Shape;4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600" y="265275"/>
            <a:ext cx="5487150" cy="63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6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37" name="Google Shape;437;p36"/>
          <p:cNvSpPr txBox="1"/>
          <p:nvPr/>
        </p:nvSpPr>
        <p:spPr>
          <a:xfrm>
            <a:off x="0" y="2721000"/>
            <a:ext cx="4027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1.點選"變數</a:t>
            </a:r>
            <a:r>
              <a:rPr lang="zh-CN" sz="2000"/>
              <a:t>"</a:t>
            </a:r>
            <a:r>
              <a:rPr lang="zh-CN" sz="2000"/>
              <a:t>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</a:t>
            </a:r>
            <a:r>
              <a:rPr lang="zh-CN" sz="2000"/>
              <a:t>"</a:t>
            </a:r>
            <a:r>
              <a:rPr lang="zh-CN" sz="2000"/>
              <a:t>建立一個變數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7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44" name="Google Shape;444;p3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45" name="Google Shape;445;p3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46" name="Google Shape;446;p3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7" name="Google Shape;447;p37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48" name="Google Shape;448;p37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50" name="Google Shape;4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876" y="1409401"/>
            <a:ext cx="8146101" cy="37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7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52" name="Google Shape;452;p37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輸入</a:t>
            </a:r>
            <a:r>
              <a:rPr lang="zh-CN" sz="2000"/>
              <a:t>"B"</a:t>
            </a:r>
            <a:r>
              <a:rPr lang="zh-CN" sz="2000"/>
              <a:t>變數</a:t>
            </a:r>
            <a:r>
              <a:rPr lang="zh-CN" sz="2000"/>
              <a:t>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點選"確定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8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59" name="Google Shape;459;p3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60" name="Google Shape;460;p3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61" name="Google Shape;461;p3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2" name="Google Shape;462;p38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63" name="Google Shape;463;p38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65" name="Google Shape;46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726" y="614575"/>
            <a:ext cx="8116550" cy="56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8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67" name="Google Shape;467;p38"/>
          <p:cNvSpPr txBox="1"/>
          <p:nvPr/>
        </p:nvSpPr>
        <p:spPr>
          <a:xfrm>
            <a:off x="0" y="2721000"/>
            <a:ext cx="4027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1.點選"變數"。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變數 B 設為 0 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>
                <a:solidFill>
                  <a:schemeClr val="dk1"/>
                </a:solidFill>
              </a:rPr>
              <a:t>" </a:t>
            </a:r>
            <a:r>
              <a:rPr lang="zh-CN" sz="2000">
                <a:solidFill>
                  <a:schemeClr val="dk1"/>
                </a:solidFill>
              </a:rPr>
              <a:t>當啟動時</a:t>
            </a:r>
            <a:r>
              <a:rPr lang="zh-CN" sz="2000">
                <a:solidFill>
                  <a:schemeClr val="dk1"/>
                </a:solidFill>
              </a:rPr>
              <a:t> "</a:t>
            </a:r>
            <a:r>
              <a:rPr lang="zh-CN" sz="2000">
                <a:solidFill>
                  <a:schemeClr val="dk1"/>
                </a:solidFill>
              </a:rPr>
              <a:t>的最底下</a:t>
            </a:r>
            <a:r>
              <a:rPr lang="zh-CN" sz="2000">
                <a:solidFill>
                  <a:schemeClr val="dk1"/>
                </a:solidFill>
              </a:rPr>
              <a:t>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9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74" name="Google Shape;474;p39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75" name="Google Shape;475;p39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76" name="Google Shape;476;p3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7" name="Google Shape;477;p39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78" name="Google Shape;478;p39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80" name="Google Shape;48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1103" y="527000"/>
            <a:ext cx="8255701" cy="6002023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9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82" name="Google Shape;482;p39"/>
          <p:cNvSpPr txBox="1"/>
          <p:nvPr/>
        </p:nvSpPr>
        <p:spPr>
          <a:xfrm>
            <a:off x="0" y="2721000"/>
            <a:ext cx="40272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1.點選"變數"。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2.拖曳"變數 B 設為 0 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>
                <a:solidFill>
                  <a:schemeClr val="dk1"/>
                </a:solidFill>
              </a:rPr>
              <a:t>"變數 B 設為 0 "前。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4.將變數B改為變數"A"。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5.設為"30"。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0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89" name="Google Shape;489;p40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90" name="Google Shape;490;p40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93" name="Google Shape;493;p40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95" name="Google Shape;49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476" y="865426"/>
            <a:ext cx="8167825" cy="529224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40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97" name="Google Shape;497;p40"/>
          <p:cNvSpPr txBox="1"/>
          <p:nvPr/>
        </p:nvSpPr>
        <p:spPr>
          <a:xfrm>
            <a:off x="0" y="2721000"/>
            <a:ext cx="4027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邏輯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 0 &lt; 0 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>
                <a:solidFill>
                  <a:schemeClr val="dk1"/>
                </a:solidFill>
              </a:rPr>
              <a:t>" </a:t>
            </a:r>
            <a:r>
              <a:rPr lang="zh-CN" sz="2000">
                <a:solidFill>
                  <a:schemeClr val="dk1"/>
                </a:solidFill>
              </a:rPr>
              <a:t>重複無限次</a:t>
            </a:r>
            <a:r>
              <a:rPr lang="zh-CN" sz="2000">
                <a:solidFill>
                  <a:schemeClr val="dk1"/>
                </a:solidFill>
              </a:rPr>
              <a:t> "中。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4.</a:t>
            </a:r>
            <a:r>
              <a:rPr lang="zh-CN" sz="2000">
                <a:solidFill>
                  <a:schemeClr val="dk1"/>
                </a:solidFill>
              </a:rPr>
              <a:t>改為" &gt; "。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1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04" name="Google Shape;504;p41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05" name="Google Shape;505;p41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06" name="Google Shape;506;p4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p41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08" name="Google Shape;508;p41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510" name="Google Shape;510;p41"/>
          <p:cNvGrpSpPr/>
          <p:nvPr/>
        </p:nvGrpSpPr>
        <p:grpSpPr>
          <a:xfrm>
            <a:off x="3770653" y="1181769"/>
            <a:ext cx="8179589" cy="4149102"/>
            <a:chOff x="2530475" y="1576375"/>
            <a:chExt cx="7730450" cy="3713175"/>
          </a:xfrm>
        </p:grpSpPr>
        <p:pic>
          <p:nvPicPr>
            <p:cNvPr id="511" name="Google Shape;511;p41"/>
            <p:cNvPicPr preferRelativeResize="0"/>
            <p:nvPr/>
          </p:nvPicPr>
          <p:blipFill rotWithShape="1">
            <a:blip r:embed="rId3">
              <a:alphaModFix/>
            </a:blip>
            <a:srcRect b="0" l="0" r="48014" t="0"/>
            <a:stretch/>
          </p:blipFill>
          <p:spPr>
            <a:xfrm>
              <a:off x="2530475" y="1584325"/>
              <a:ext cx="4778451" cy="370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41"/>
            <p:cNvPicPr preferRelativeResize="0"/>
            <p:nvPr/>
          </p:nvPicPr>
          <p:blipFill rotWithShape="1">
            <a:blip r:embed="rId3">
              <a:alphaModFix/>
            </a:blip>
            <a:srcRect b="0" l="66475" r="1409" t="0"/>
            <a:stretch/>
          </p:blipFill>
          <p:spPr>
            <a:xfrm>
              <a:off x="7308925" y="1576375"/>
              <a:ext cx="2952000" cy="3705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3" name="Google Shape;513;p41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14" name="Google Shape;514;p41"/>
          <p:cNvSpPr txBox="1"/>
          <p:nvPr/>
        </p:nvSpPr>
        <p:spPr>
          <a:xfrm>
            <a:off x="0" y="2721000"/>
            <a:ext cx="4027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數學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 0 - 0 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>
                <a:solidFill>
                  <a:schemeClr val="dk1"/>
                </a:solidFill>
              </a:rPr>
              <a:t>" </a:t>
            </a:r>
            <a:r>
              <a:rPr lang="zh-CN" sz="2000">
                <a:solidFill>
                  <a:schemeClr val="dk1"/>
                </a:solidFill>
              </a:rPr>
              <a:t>如果...</a:t>
            </a:r>
            <a:r>
              <a:rPr lang="zh-CN" sz="2000">
                <a:solidFill>
                  <a:schemeClr val="dk1"/>
                </a:solidFill>
              </a:rPr>
              <a:t> "後面。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2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21" name="Google Shape;521;p42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22" name="Google Shape;522;p42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23" name="Google Shape;523;p4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4" name="Google Shape;524;p42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25" name="Google Shape;525;p42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527" name="Google Shape;52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0675" y="928363"/>
            <a:ext cx="8411401" cy="5126388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2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29" name="Google Shape;529;p42"/>
          <p:cNvSpPr txBox="1"/>
          <p:nvPr/>
        </p:nvSpPr>
        <p:spPr>
          <a:xfrm>
            <a:off x="0" y="2721000"/>
            <a:ext cx="4027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1.點選"變數"。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2.拖曳"A"。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>
                <a:solidFill>
                  <a:schemeClr val="dk1"/>
                </a:solidFill>
              </a:rPr>
              <a:t>" </a:t>
            </a:r>
            <a:r>
              <a:rPr lang="zh-CN" sz="2000">
                <a:solidFill>
                  <a:schemeClr val="dk1"/>
                </a:solidFill>
              </a:rPr>
              <a:t> 0 - 0</a:t>
            </a:r>
            <a:r>
              <a:rPr lang="zh-CN" sz="2000">
                <a:solidFill>
                  <a:schemeClr val="dk1"/>
                </a:solidFill>
              </a:rPr>
              <a:t> "前。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32" name="Google Shape;132;p16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133" name="Google Shape;133;p16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135" name="Google Shape;135;p16"/>
          <p:cNvPicPr preferRelativeResize="0"/>
          <p:nvPr/>
        </p:nvPicPr>
        <p:blipFill rotWithShape="1">
          <a:blip r:embed="rId3">
            <a:alphaModFix/>
          </a:blip>
          <a:srcRect b="2858" l="26153" r="22734" t="5238"/>
          <a:stretch/>
        </p:blipFill>
        <p:spPr>
          <a:xfrm>
            <a:off x="869481" y="847722"/>
            <a:ext cx="2794424" cy="50247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4615001" y="1610425"/>
            <a:ext cx="4371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zh-CN" sz="6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想想看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4056050" y="3269700"/>
            <a:ext cx="6257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latin typeface="Microsoft Yahei"/>
                <a:ea typeface="Microsoft Yahei"/>
                <a:cs typeface="Microsoft Yahei"/>
                <a:sym typeface="Microsoft Yahei"/>
              </a:rPr>
              <a:t>要如何在計分板中顯示得分?</a:t>
            </a:r>
            <a:endParaRPr b="1"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1905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3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36" name="Google Shape;536;p43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37" name="Google Shape;537;p43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38" name="Google Shape;538;p4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9" name="Google Shape;539;p43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40" name="Google Shape;540;p43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41" name="Google Shape;541;p43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542" name="Google Shape;54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850" y="1042091"/>
            <a:ext cx="8255701" cy="4811032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3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44" name="Google Shape;544;p43"/>
          <p:cNvSpPr txBox="1"/>
          <p:nvPr/>
        </p:nvSpPr>
        <p:spPr>
          <a:xfrm>
            <a:off x="0" y="2721000"/>
            <a:ext cx="4027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1.點選"變數"。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2.拖曳"B"。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3.拖曳至"  0 - 0 "後。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1" name="Google Shape;551;p4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2" name="Google Shape;552;p4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3" name="Google Shape;553;p4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4" name="Google Shape;554;p44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55" name="Google Shape;555;p44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56" name="Google Shape;556;p44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557" name="Google Shape;55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675" y="1123463"/>
            <a:ext cx="8411399" cy="4671362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44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59" name="Google Shape;559;p44"/>
          <p:cNvSpPr txBox="1"/>
          <p:nvPr/>
        </p:nvSpPr>
        <p:spPr>
          <a:xfrm>
            <a:off x="0" y="2721000"/>
            <a:ext cx="4027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基本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暫停 100 毫秒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>
                <a:solidFill>
                  <a:schemeClr val="dk1"/>
                </a:solidFill>
              </a:rPr>
              <a:t>" </a:t>
            </a:r>
            <a:r>
              <a:rPr lang="zh-CN" sz="2000">
                <a:solidFill>
                  <a:schemeClr val="dk1"/>
                </a:solidFill>
              </a:rPr>
              <a:t>如果...</a:t>
            </a:r>
            <a:r>
              <a:rPr lang="zh-CN" sz="2000">
                <a:solidFill>
                  <a:schemeClr val="dk1"/>
                </a:solidFill>
              </a:rPr>
              <a:t> "</a:t>
            </a:r>
            <a:r>
              <a:rPr lang="zh-CN" sz="2000">
                <a:solidFill>
                  <a:schemeClr val="dk1"/>
                </a:solidFill>
              </a:rPr>
              <a:t>底下。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4.更改為"1000"毫秒。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5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6" name="Google Shape;566;p4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7" name="Google Shape;567;p4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8" name="Google Shape;568;p4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9" name="Google Shape;569;p45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70" name="Google Shape;570;p45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572" name="Google Shape;5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775" y="1085800"/>
            <a:ext cx="8411401" cy="49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45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74" name="Google Shape;574;p45"/>
          <p:cNvSpPr txBox="1"/>
          <p:nvPr/>
        </p:nvSpPr>
        <p:spPr>
          <a:xfrm>
            <a:off x="0" y="2721000"/>
            <a:ext cx="4027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1.點選"變數"。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</a:t>
            </a:r>
            <a:r>
              <a:rPr lang="zh-CN" sz="2000"/>
              <a:t>"變數 B 改變 1 "</a:t>
            </a:r>
            <a:r>
              <a:rPr lang="zh-CN" sz="2000"/>
              <a:t>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>
                <a:solidFill>
                  <a:schemeClr val="dk1"/>
                </a:solidFill>
              </a:rPr>
              <a:t>" </a:t>
            </a:r>
            <a:r>
              <a:rPr lang="zh-CN" sz="2000">
                <a:solidFill>
                  <a:schemeClr val="dk1"/>
                </a:solidFill>
              </a:rPr>
              <a:t>暫停 1000 毫秒</a:t>
            </a:r>
            <a:r>
              <a:rPr lang="zh-CN" sz="2000">
                <a:solidFill>
                  <a:schemeClr val="dk1"/>
                </a:solidFill>
              </a:rPr>
              <a:t> "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   後面。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6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1" name="Google Shape;581;p4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2" name="Google Shape;582;p4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3" name="Google Shape;583;p4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46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85" name="Google Shape;585;p46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86" name="Google Shape;586;p46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587" name="Google Shape;58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675" y="1084432"/>
            <a:ext cx="8411399" cy="468614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6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89" name="Google Shape;589;p46"/>
          <p:cNvSpPr txBox="1"/>
          <p:nvPr/>
        </p:nvSpPr>
        <p:spPr>
          <a:xfrm>
            <a:off x="0" y="2721000"/>
            <a:ext cx="4027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1.點選"TM1673"。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tm</a:t>
            </a:r>
            <a:r>
              <a:rPr lang="zh-CN" sz="2000"/>
              <a:t> show number 0  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>
                <a:solidFill>
                  <a:schemeClr val="dk1"/>
                </a:solidFill>
              </a:rPr>
              <a:t>"變數 B 改變 1 "</a:t>
            </a:r>
            <a:r>
              <a:rPr lang="zh-CN" sz="2000">
                <a:solidFill>
                  <a:schemeClr val="dk1"/>
                </a:solidFill>
              </a:rPr>
              <a:t>後面。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7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6" name="Google Shape;596;p4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7" name="Google Shape;597;p4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8" name="Google Shape;598;p4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9" name="Google Shape;599;p47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00" name="Google Shape;600;p47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1" name="Google Shape;601;p47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602" name="Google Shape;60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163" y="273100"/>
            <a:ext cx="7118425" cy="63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47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04" name="Google Shape;604;p47"/>
          <p:cNvSpPr txBox="1"/>
          <p:nvPr/>
        </p:nvSpPr>
        <p:spPr>
          <a:xfrm>
            <a:off x="0" y="2721000"/>
            <a:ext cx="402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滑鼠右鍵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</a:t>
            </a:r>
            <a:r>
              <a:rPr lang="zh-CN" sz="2000"/>
              <a:t>"</a:t>
            </a:r>
            <a:r>
              <a:rPr lang="zh-CN" sz="2000"/>
              <a:t>複製</a:t>
            </a:r>
            <a:r>
              <a:rPr lang="zh-CN" sz="2000"/>
              <a:t>"。</a:t>
            </a:r>
            <a:endParaRPr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8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11" name="Google Shape;611;p4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12" name="Google Shape;612;p4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13" name="Google Shape;613;p4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4" name="Google Shape;614;p48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15" name="Google Shape;615;p48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6" name="Google Shape;616;p48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617" name="Google Shape;61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6725" y="268088"/>
            <a:ext cx="7019299" cy="63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48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19" name="Google Shape;619;p48"/>
          <p:cNvSpPr txBox="1"/>
          <p:nvPr/>
        </p:nvSpPr>
        <p:spPr>
          <a:xfrm>
            <a:off x="0" y="2721000"/>
            <a:ext cx="402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拖曳至</a:t>
            </a:r>
            <a:r>
              <a:rPr lang="zh-CN" sz="2000">
                <a:solidFill>
                  <a:schemeClr val="dk1"/>
                </a:solidFill>
              </a:rPr>
              <a:t>" </a:t>
            </a:r>
            <a:r>
              <a:rPr lang="zh-CN" sz="2000">
                <a:solidFill>
                  <a:schemeClr val="dk1"/>
                </a:solidFill>
              </a:rPr>
              <a:t>tm show </a:t>
            </a:r>
            <a:r>
              <a:rPr lang="zh-CN" sz="2000">
                <a:solidFill>
                  <a:schemeClr val="dk1"/>
                </a:solidFill>
              </a:rPr>
              <a:t>number 0 "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   後面。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9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26" name="Google Shape;626;p49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27" name="Google Shape;627;p49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28" name="Google Shape;628;p4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9" name="Google Shape;629;p49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30" name="Google Shape;630;p49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31" name="Google Shape;631;p49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632" name="Google Shape;632;p49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33" name="Google Shape;633;p49"/>
          <p:cNvSpPr txBox="1"/>
          <p:nvPr/>
        </p:nvSpPr>
        <p:spPr>
          <a:xfrm>
            <a:off x="0" y="2721000"/>
            <a:ext cx="4027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1.點選"TM1673"。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2.拖曳"tm show number 0  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>
                <a:solidFill>
                  <a:schemeClr val="dk1"/>
                </a:solidFill>
              </a:rPr>
              <a:t>"</a:t>
            </a:r>
            <a:r>
              <a:rPr lang="zh-CN" sz="2000">
                <a:solidFill>
                  <a:schemeClr val="dk1"/>
                </a:solidFill>
              </a:rPr>
              <a:t>否則</a:t>
            </a:r>
            <a:r>
              <a:rPr lang="zh-CN" sz="2000">
                <a:solidFill>
                  <a:schemeClr val="dk1"/>
                </a:solidFill>
              </a:rPr>
              <a:t> "</a:t>
            </a:r>
            <a:r>
              <a:rPr lang="zh-CN" sz="2000">
                <a:solidFill>
                  <a:schemeClr val="dk1"/>
                </a:solidFill>
              </a:rPr>
              <a:t>下面</a:t>
            </a:r>
            <a:r>
              <a:rPr lang="zh-CN" sz="2000">
                <a:solidFill>
                  <a:schemeClr val="dk1"/>
                </a:solidFill>
              </a:rPr>
              <a:t>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634" name="Google Shape;63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525" y="1190820"/>
            <a:ext cx="8255701" cy="447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0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1" name="Google Shape;641;p50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2" name="Google Shape;642;p50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3" name="Google Shape;643;p5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50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45" name="Google Shape;645;p50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46" name="Google Shape;646;p50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647" name="Google Shape;64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525" y="1041768"/>
            <a:ext cx="8255699" cy="4790344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50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倒數計時30秒程式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49" name="Google Shape;649;p50"/>
          <p:cNvSpPr txBox="1"/>
          <p:nvPr/>
        </p:nvSpPr>
        <p:spPr>
          <a:xfrm>
            <a:off x="0" y="2721000"/>
            <a:ext cx="4027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1.點選"變數"。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2.拖曳"score"。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>
                <a:solidFill>
                  <a:schemeClr val="dk1"/>
                </a:solidFill>
              </a:rPr>
              <a:t>" </a:t>
            </a:r>
            <a:r>
              <a:rPr lang="zh-CN" sz="2000">
                <a:solidFill>
                  <a:schemeClr val="dk1"/>
                </a:solidFill>
              </a:rPr>
              <a:t>tm</a:t>
            </a:r>
            <a:r>
              <a:rPr lang="zh-CN" sz="2000">
                <a:solidFill>
                  <a:schemeClr val="dk1"/>
                </a:solidFill>
              </a:rPr>
              <a:t> show number 0 "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   後面。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1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56" name="Google Shape;656;p51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57" name="Google Shape;657;p51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58" name="Google Shape;658;p5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9" name="Google Shape;659;p51"/>
          <p:cNvGrpSpPr/>
          <p:nvPr/>
        </p:nvGrpSpPr>
        <p:grpSpPr>
          <a:xfrm>
            <a:off x="93688" y="167175"/>
            <a:ext cx="11912225" cy="6534600"/>
            <a:chOff x="3650672" y="167175"/>
            <a:chExt cx="8411400" cy="6534600"/>
          </a:xfrm>
        </p:grpSpPr>
        <p:sp>
          <p:nvSpPr>
            <p:cNvPr id="660" name="Google Shape;660;p51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61" name="Google Shape;661;p51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662" name="Google Shape;66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851" y="2290900"/>
            <a:ext cx="3505397" cy="41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7750" y="2290900"/>
            <a:ext cx="3753899" cy="361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3600" y="2290900"/>
            <a:ext cx="4244150" cy="428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9688" y="297350"/>
            <a:ext cx="3590925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51"/>
          <p:cNvSpPr txBox="1"/>
          <p:nvPr/>
        </p:nvSpPr>
        <p:spPr>
          <a:xfrm>
            <a:off x="535950" y="1072775"/>
            <a:ext cx="5138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700">
                <a:latin typeface="Microsoft Yahei"/>
                <a:ea typeface="Microsoft Yahei"/>
                <a:cs typeface="Microsoft Yahei"/>
                <a:sym typeface="Microsoft Yahei"/>
              </a:rPr>
              <a:t>完整倒數30秒程式</a:t>
            </a:r>
            <a:endParaRPr b="1" i="0" sz="37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2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73" name="Google Shape;673;p52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74" name="Google Shape;674;p52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675" name="Google Shape;675;p52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676" name="Google Shape;676;p52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77" name="Google Shape;677;p52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678" name="Google Shape;678;p52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52"/>
          <p:cNvSpPr txBox="1"/>
          <p:nvPr/>
        </p:nvSpPr>
        <p:spPr>
          <a:xfrm>
            <a:off x="4502624" y="1708525"/>
            <a:ext cx="6191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600">
                <a:solidFill>
                  <a:srgbClr val="FFC000"/>
                </a:solidFill>
              </a:rPr>
              <a:t>動手操作看看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52"/>
          <p:cNvSpPr txBox="1"/>
          <p:nvPr/>
        </p:nvSpPr>
        <p:spPr>
          <a:xfrm>
            <a:off x="4110825" y="3270200"/>
            <a:ext cx="6975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顯示器是否有倒數計時</a:t>
            </a: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，</a:t>
            </a:r>
            <a:endParaRPr b="1" sz="33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30</a:t>
            </a: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秒後</a:t>
            </a: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得分是否會顯示在顯示</a:t>
            </a: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器上</a:t>
            </a: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?</a:t>
            </a:r>
            <a:endParaRPr b="1" sz="33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681" name="Google Shape;681;p52"/>
          <p:cNvPicPr preferRelativeResize="0"/>
          <p:nvPr/>
        </p:nvPicPr>
        <p:blipFill rotWithShape="1">
          <a:blip r:embed="rId4">
            <a:alphaModFix/>
          </a:blip>
          <a:srcRect b="0" l="3493" r="0" t="0"/>
          <a:stretch/>
        </p:blipFill>
        <p:spPr>
          <a:xfrm>
            <a:off x="821225" y="1076337"/>
            <a:ext cx="3432000" cy="458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46" name="Google Shape;146;p17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147" name="Google Shape;147;p17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49" name="Google Shape;149;p17"/>
          <p:cNvSpPr txBox="1"/>
          <p:nvPr/>
        </p:nvSpPr>
        <p:spPr>
          <a:xfrm>
            <a:off x="3477621" y="882675"/>
            <a:ext cx="5228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TM1637顯示器</a:t>
            </a: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介紹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5503650" y="2074725"/>
            <a:ext cx="5502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TM1637 七段顯示器常見於</a:t>
            </a:r>
            <a:r>
              <a:rPr b="1" lang="zh-CN" sz="2400" u="sng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時鐘、電子計時器、碼表、計算機...等電子產品</a:t>
            </a:r>
            <a:r>
              <a:rPr b="1"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，對應的積木屬於 micro:bit 的擴展模組，可以控制七段顯示器顯示 4 個單色的數字 ( 十進位和十六進位 )。</a:t>
            </a:r>
            <a:endParaRPr b="1" i="0" sz="2000" u="none" cap="none" strike="noStrike">
              <a:solidFill>
                <a:srgbClr val="000000"/>
              </a:solidFill>
            </a:endParaRPr>
          </a:p>
        </p:txBody>
      </p:sp>
      <p:pic>
        <p:nvPicPr>
          <p:cNvPr id="151" name="Google Shape;151;p17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4">
            <a:alphaModFix/>
          </a:blip>
          <a:srcRect b="22630" l="3385" r="2042" t="18236"/>
          <a:stretch/>
        </p:blipFill>
        <p:spPr>
          <a:xfrm rot="-4">
            <a:off x="973766" y="2494157"/>
            <a:ext cx="4529884" cy="2832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3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88" name="Google Shape;688;p53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89" name="Google Shape;689;p53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690" name="Google Shape;690;p53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691" name="Google Shape;691;p53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92" name="Google Shape;692;p53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693" name="Google Shape;693;p53"/>
          <p:cNvPicPr preferRelativeResize="0"/>
          <p:nvPr/>
        </p:nvPicPr>
        <p:blipFill rotWithShape="1">
          <a:blip r:embed="rId3">
            <a:alphaModFix/>
          </a:blip>
          <a:srcRect b="2858" l="26153" r="22734" t="5238"/>
          <a:stretch/>
        </p:blipFill>
        <p:spPr>
          <a:xfrm>
            <a:off x="869481" y="847722"/>
            <a:ext cx="2794424" cy="5024788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53"/>
          <p:cNvSpPr txBox="1"/>
          <p:nvPr/>
        </p:nvSpPr>
        <p:spPr>
          <a:xfrm>
            <a:off x="5339151" y="1697338"/>
            <a:ext cx="4371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zh-CN" sz="6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想想看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53"/>
          <p:cNvSpPr txBox="1"/>
          <p:nvPr/>
        </p:nvSpPr>
        <p:spPr>
          <a:xfrm>
            <a:off x="3962900" y="3699038"/>
            <a:ext cx="7124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latin typeface="Microsoft Yahei"/>
                <a:ea typeface="Microsoft Yahei"/>
                <a:cs typeface="Microsoft Yahei"/>
                <a:sym typeface="Microsoft Yahei"/>
              </a:rPr>
              <a:t>如何編寫倒數10秒會發出提示音的程式</a:t>
            </a:r>
            <a:r>
              <a:rPr b="1" lang="zh-CN" sz="2800">
                <a:latin typeface="Microsoft Yahei"/>
                <a:ea typeface="Microsoft Yahei"/>
                <a:cs typeface="Microsoft Yahei"/>
                <a:sym typeface="Microsoft Yahei"/>
              </a:rPr>
              <a:t>?</a:t>
            </a:r>
            <a:endParaRPr b="1"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1905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4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2" name="Google Shape;702;p5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3" name="Google Shape;703;p5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4" name="Google Shape;704;p5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5" name="Google Shape;705;p54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06" name="Google Shape;706;p54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07" name="Google Shape;707;p54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08" name="Google Shape;708;p54"/>
          <p:cNvPicPr preferRelativeResize="0"/>
          <p:nvPr/>
        </p:nvPicPr>
        <p:blipFill rotWithShape="1">
          <a:blip r:embed="rId3">
            <a:alphaModFix/>
          </a:blip>
          <a:srcRect b="0" l="24435" r="1474" t="0"/>
          <a:stretch/>
        </p:blipFill>
        <p:spPr>
          <a:xfrm>
            <a:off x="3847175" y="390525"/>
            <a:ext cx="8094451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54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倒數10秒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710" name="Google Shape;710;p54"/>
          <p:cNvSpPr txBox="1"/>
          <p:nvPr/>
        </p:nvSpPr>
        <p:spPr>
          <a:xfrm>
            <a:off x="0" y="2721000"/>
            <a:ext cx="402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</a:t>
            </a:r>
            <a:r>
              <a:rPr lang="zh-CN" sz="2000"/>
              <a:t>重複無限次底下的</a:t>
            </a:r>
            <a:r>
              <a:rPr lang="zh-CN" sz="2000"/>
              <a:t>"+"。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5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17" name="Google Shape;717;p5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18" name="Google Shape;718;p5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19" name="Google Shape;719;p5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0" name="Google Shape;720;p55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21" name="Google Shape;721;p55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22" name="Google Shape;722;p55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23" name="Google Shape;72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900" y="665000"/>
            <a:ext cx="8178224" cy="5617051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55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倒數10秒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725" name="Google Shape;725;p55"/>
          <p:cNvSpPr txBox="1"/>
          <p:nvPr/>
        </p:nvSpPr>
        <p:spPr>
          <a:xfrm>
            <a:off x="0" y="2721000"/>
            <a:ext cx="4027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邏輯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2.拖曳</a:t>
            </a:r>
            <a:r>
              <a:rPr lang="zh-CN" sz="2000">
                <a:solidFill>
                  <a:schemeClr val="dk1"/>
                </a:solidFill>
              </a:rPr>
              <a:t>布林值中的</a:t>
            </a:r>
            <a:r>
              <a:rPr lang="zh-CN" sz="2000">
                <a:solidFill>
                  <a:schemeClr val="dk1"/>
                </a:solidFill>
              </a:rPr>
              <a:t>"...且..."。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>
                <a:solidFill>
                  <a:schemeClr val="dk1"/>
                </a:solidFill>
              </a:rPr>
              <a:t>"</a:t>
            </a:r>
            <a:r>
              <a:rPr lang="zh-CN" sz="2000">
                <a:solidFill>
                  <a:schemeClr val="dk1"/>
                </a:solidFill>
              </a:rPr>
              <a:t>否則如過</a:t>
            </a:r>
            <a:r>
              <a:rPr lang="zh-CN" sz="2000">
                <a:solidFill>
                  <a:schemeClr val="dk1"/>
                </a:solidFill>
              </a:rPr>
              <a:t>"後。</a:t>
            </a:r>
            <a:endParaRPr sz="2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56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32" name="Google Shape;732;p5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33" name="Google Shape;733;p5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34" name="Google Shape;734;p5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5" name="Google Shape;735;p56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36" name="Google Shape;736;p56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37" name="Google Shape;737;p56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38" name="Google Shape;73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675" y="1104514"/>
            <a:ext cx="8411401" cy="466901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56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倒數10秒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740" name="Google Shape;740;p56"/>
          <p:cNvSpPr txBox="1"/>
          <p:nvPr/>
        </p:nvSpPr>
        <p:spPr>
          <a:xfrm>
            <a:off x="0" y="2721000"/>
            <a:ext cx="4027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邏輯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2.拖曳" 0 &lt; 0 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>
                <a:solidFill>
                  <a:schemeClr val="dk1"/>
                </a:solidFill>
              </a:rPr>
              <a:t>"</a:t>
            </a:r>
            <a:r>
              <a:rPr lang="zh-CN" sz="2000">
                <a:solidFill>
                  <a:schemeClr val="dk1"/>
                </a:solidFill>
              </a:rPr>
              <a:t>...且..."左邊</a:t>
            </a:r>
            <a:r>
              <a:rPr lang="zh-CN" sz="2000">
                <a:solidFill>
                  <a:schemeClr val="dk1"/>
                </a:solidFill>
              </a:rPr>
              <a:t>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4.</a:t>
            </a:r>
            <a:r>
              <a:rPr lang="zh-CN" sz="2000">
                <a:solidFill>
                  <a:schemeClr val="dk1"/>
                </a:solidFill>
              </a:rPr>
              <a:t>拖曳至"...且..."右邊。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57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47" name="Google Shape;747;p5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48" name="Google Shape;748;p5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49" name="Google Shape;749;p5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0" name="Google Shape;750;p57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51" name="Google Shape;751;p57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52" name="Google Shape;752;p57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53" name="Google Shape;753;p57"/>
          <p:cNvPicPr preferRelativeResize="0"/>
          <p:nvPr/>
        </p:nvPicPr>
        <p:blipFill rotWithShape="1">
          <a:blip r:embed="rId3">
            <a:alphaModFix/>
          </a:blip>
          <a:srcRect b="0" l="1671" r="0" t="0"/>
          <a:stretch/>
        </p:blipFill>
        <p:spPr>
          <a:xfrm>
            <a:off x="3837225" y="319575"/>
            <a:ext cx="8117701" cy="61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57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倒數10秒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755" name="Google Shape;755;p57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紫色積木</a:t>
            </a:r>
            <a:r>
              <a:rPr lang="zh-CN" sz="2000"/>
              <a:t>"</a:t>
            </a:r>
            <a:r>
              <a:rPr lang="zh-CN" sz="2000"/>
              <a:t>按"滑鼠右鍵"</a:t>
            </a:r>
            <a:r>
              <a:rPr lang="zh-CN" sz="2000"/>
              <a:t>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2.</a:t>
            </a:r>
            <a:r>
              <a:rPr lang="zh-CN" sz="2000">
                <a:solidFill>
                  <a:schemeClr val="dk1"/>
                </a:solidFill>
              </a:rPr>
              <a:t>點選</a:t>
            </a:r>
            <a:r>
              <a:rPr lang="zh-CN" sz="2000">
                <a:solidFill>
                  <a:schemeClr val="dk1"/>
                </a:solidFill>
              </a:rPr>
              <a:t>"</a:t>
            </a:r>
            <a:r>
              <a:rPr lang="zh-CN" sz="2000">
                <a:solidFill>
                  <a:schemeClr val="dk1"/>
                </a:solidFill>
              </a:rPr>
              <a:t>複製</a:t>
            </a:r>
            <a:r>
              <a:rPr lang="zh-CN" sz="2000">
                <a:solidFill>
                  <a:schemeClr val="dk1"/>
                </a:solidFill>
              </a:rPr>
              <a:t>"。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58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62" name="Google Shape;762;p5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63" name="Google Shape;763;p5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64" name="Google Shape;764;p5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5" name="Google Shape;765;p58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66" name="Google Shape;766;p58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67" name="Google Shape;767;p58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68" name="Google Shape;76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2750" y="463250"/>
            <a:ext cx="8132601" cy="59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58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倒數10秒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770" name="Google Shape;770;p58"/>
          <p:cNvSpPr txBox="1"/>
          <p:nvPr/>
        </p:nvSpPr>
        <p:spPr>
          <a:xfrm>
            <a:off x="0" y="2721000"/>
            <a:ext cx="402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將複製出來的積木移置"&lt;"前。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59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77" name="Google Shape;777;p59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78" name="Google Shape;778;p59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79" name="Google Shape;779;p5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p59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81" name="Google Shape;781;p59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82" name="Google Shape;782;p59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83" name="Google Shape;78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724" y="791925"/>
            <a:ext cx="8163799" cy="5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59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倒數10秒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785" name="Google Shape;785;p59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1.點選"紫色積木"按"滑鼠右鍵"。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2.點選"複製"。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60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92" name="Google Shape;792;p60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93" name="Google Shape;793;p60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94" name="Google Shape;794;p6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5" name="Google Shape;795;p60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96" name="Google Shape;796;p60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97" name="Google Shape;797;p60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98" name="Google Shape;79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400" y="679450"/>
            <a:ext cx="8129299" cy="54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60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倒數10秒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800" name="Google Shape;800;p60"/>
          <p:cNvSpPr txBox="1"/>
          <p:nvPr/>
        </p:nvSpPr>
        <p:spPr>
          <a:xfrm>
            <a:off x="0" y="2721000"/>
            <a:ext cx="402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1.將複製出來的積木移置"&lt;"前。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61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07" name="Google Shape;807;p61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08" name="Google Shape;808;p61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09" name="Google Shape;809;p6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0" name="Google Shape;810;p61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811" name="Google Shape;811;p61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12" name="Google Shape;812;p61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13" name="Google Shape;81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825" y="997425"/>
            <a:ext cx="8039100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61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倒數10秒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815" name="Google Shape;815;p61"/>
          <p:cNvSpPr txBox="1"/>
          <p:nvPr/>
        </p:nvSpPr>
        <p:spPr>
          <a:xfrm>
            <a:off x="0" y="2721000"/>
            <a:ext cx="4027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更改為</a:t>
            </a:r>
            <a:r>
              <a:rPr lang="zh-CN" sz="2000"/>
              <a:t>"&lt;="。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2.</a:t>
            </a:r>
            <a:r>
              <a:rPr lang="zh-CN" sz="2000">
                <a:solidFill>
                  <a:schemeClr val="dk1"/>
                </a:solidFill>
              </a:rPr>
              <a:t>更改為"10"。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</a:t>
            </a:r>
            <a:r>
              <a:rPr lang="zh-CN" sz="2000">
                <a:solidFill>
                  <a:schemeClr val="dk1"/>
                </a:solidFill>
              </a:rPr>
              <a:t>更改為"&gt;"。</a:t>
            </a:r>
            <a:endParaRPr sz="2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2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22" name="Google Shape;822;p62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23" name="Google Shape;823;p62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24" name="Google Shape;824;p6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5" name="Google Shape;825;p62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826" name="Google Shape;826;p62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27" name="Google Shape;827;p62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28" name="Google Shape;828;p62"/>
          <p:cNvPicPr preferRelativeResize="0"/>
          <p:nvPr/>
        </p:nvPicPr>
        <p:blipFill rotWithShape="1">
          <a:blip r:embed="rId3">
            <a:alphaModFix/>
          </a:blip>
          <a:srcRect b="0" l="2133" r="0" t="0"/>
          <a:stretch/>
        </p:blipFill>
        <p:spPr>
          <a:xfrm>
            <a:off x="3869875" y="1039575"/>
            <a:ext cx="8079775" cy="47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62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倒數10秒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830" name="Google Shape;830;p62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將藍色框框中的積木點選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</a:t>
            </a:r>
            <a:r>
              <a:rPr lang="zh-CN" sz="2000"/>
              <a:t>"</a:t>
            </a:r>
            <a:r>
              <a:rPr lang="zh-CN" sz="2000"/>
              <a:t>滑鼠右鍵</a:t>
            </a:r>
            <a:r>
              <a:rPr lang="zh-CN" sz="2000"/>
              <a:t>"</a:t>
            </a:r>
            <a:r>
              <a:rPr lang="zh-CN" sz="2000"/>
              <a:t>，"複製"</a:t>
            </a:r>
            <a:r>
              <a:rPr lang="zh-CN" sz="2000"/>
              <a:t>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2.拖曳</a:t>
            </a:r>
            <a:r>
              <a:rPr lang="zh-CN" sz="2000"/>
              <a:t>至</a:t>
            </a:r>
            <a:r>
              <a:rPr lang="zh-CN" sz="2000">
                <a:solidFill>
                  <a:schemeClr val="dk1"/>
                </a:solidFill>
              </a:rPr>
              <a:t>"否則如果</a:t>
            </a:r>
            <a:r>
              <a:rPr lang="zh-CN" sz="2000">
                <a:solidFill>
                  <a:schemeClr val="dk1"/>
                </a:solidFill>
              </a:rPr>
              <a:t>"</a:t>
            </a:r>
            <a:r>
              <a:rPr lang="zh-CN" sz="2000">
                <a:solidFill>
                  <a:schemeClr val="dk1"/>
                </a:solidFill>
              </a:rPr>
              <a:t>底下</a:t>
            </a:r>
            <a:r>
              <a:rPr lang="zh-CN" sz="2000">
                <a:solidFill>
                  <a:schemeClr val="dk1"/>
                </a:solidFill>
              </a:rPr>
              <a:t>。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61" name="Google Shape;161;p18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162" name="Google Shape;162;p18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64" name="Google Shape;164;p18"/>
          <p:cNvSpPr txBox="1"/>
          <p:nvPr/>
        </p:nvSpPr>
        <p:spPr>
          <a:xfrm>
            <a:off x="3477625" y="882675"/>
            <a:ext cx="5536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TM1637顯示器-</a:t>
            </a: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接線1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 rotWithShape="1">
          <a:blip r:embed="rId4">
            <a:alphaModFix/>
          </a:blip>
          <a:srcRect b="27169" l="2047" r="1807" t="32272"/>
          <a:stretch/>
        </p:blipFill>
        <p:spPr>
          <a:xfrm>
            <a:off x="839075" y="1666876"/>
            <a:ext cx="10467185" cy="441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1835462" y="1590674"/>
            <a:ext cx="2760900" cy="2339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solidFill>
                  <a:srgbClr val="FF99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P1 : CLK</a:t>
            </a:r>
            <a:endParaRPr b="1" sz="3500">
              <a:solidFill>
                <a:srgbClr val="FF99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solidFill>
                  <a:srgbClr val="0000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P2 : DIO</a:t>
            </a:r>
            <a:endParaRPr b="1" sz="3500">
              <a:solidFill>
                <a:srgbClr val="0000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3V3 : VCC</a:t>
            </a:r>
            <a:endParaRPr b="1" sz="35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latin typeface="Microsoft Yahei"/>
                <a:ea typeface="Microsoft Yahei"/>
                <a:cs typeface="Microsoft Yahei"/>
                <a:sym typeface="Microsoft Yahei"/>
              </a:rPr>
              <a:t>GND : GND</a:t>
            </a:r>
            <a:endParaRPr b="1" sz="35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63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37" name="Google Shape;837;p63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38" name="Google Shape;838;p63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39" name="Google Shape;839;p6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0" name="Google Shape;840;p63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841" name="Google Shape;841;p63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42" name="Google Shape;842;p63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43" name="Google Shape;843;p63"/>
          <p:cNvPicPr preferRelativeResize="0"/>
          <p:nvPr/>
        </p:nvPicPr>
        <p:blipFill rotWithShape="1">
          <a:blip r:embed="rId3">
            <a:alphaModFix/>
          </a:blip>
          <a:srcRect b="0" l="1276" r="5552" t="0"/>
          <a:stretch/>
        </p:blipFill>
        <p:spPr>
          <a:xfrm>
            <a:off x="3679375" y="662125"/>
            <a:ext cx="8411399" cy="5507074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63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倒數10秒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845" name="Google Shape;845;p63"/>
          <p:cNvSpPr txBox="1"/>
          <p:nvPr/>
        </p:nvSpPr>
        <p:spPr>
          <a:xfrm>
            <a:off x="0" y="2721000"/>
            <a:ext cx="4027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音效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2.拖曳"</a:t>
            </a:r>
            <a:r>
              <a:rPr lang="zh-CN" sz="2000">
                <a:solidFill>
                  <a:schemeClr val="dk1"/>
                </a:solidFill>
              </a:rPr>
              <a:t>演奏 音階 中音C 持續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   1拍</a:t>
            </a:r>
            <a:r>
              <a:rPr lang="zh-CN" sz="2000">
                <a:solidFill>
                  <a:schemeClr val="dk1"/>
                </a:solidFill>
              </a:rPr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</a:t>
            </a:r>
            <a:r>
              <a:rPr lang="zh-CN" sz="2000">
                <a:solidFill>
                  <a:schemeClr val="dk1"/>
                </a:solidFill>
              </a:rPr>
              <a:t>拖曳至"否則如果"底下。</a:t>
            </a:r>
            <a:endParaRPr sz="2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64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52" name="Google Shape;852;p6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53" name="Google Shape;853;p6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54" name="Google Shape;854;p6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5" name="Google Shape;855;p64"/>
          <p:cNvGrpSpPr/>
          <p:nvPr/>
        </p:nvGrpSpPr>
        <p:grpSpPr>
          <a:xfrm>
            <a:off x="1894176" y="167175"/>
            <a:ext cx="10168541" cy="6534600"/>
            <a:chOff x="3650672" y="167175"/>
            <a:chExt cx="8411400" cy="6534600"/>
          </a:xfrm>
        </p:grpSpPr>
        <p:sp>
          <p:nvSpPr>
            <p:cNvPr id="856" name="Google Shape;856;p64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57" name="Google Shape;857;p64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58" name="Google Shape;85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309550"/>
            <a:ext cx="9525000" cy="62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64"/>
          <p:cNvSpPr txBox="1"/>
          <p:nvPr/>
        </p:nvSpPr>
        <p:spPr>
          <a:xfrm>
            <a:off x="0" y="1062588"/>
            <a:ext cx="18942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完</a:t>
            </a:r>
            <a:endParaRPr b="1" sz="39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整</a:t>
            </a:r>
            <a:endParaRPr b="1" sz="39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倒</a:t>
            </a:r>
            <a:endParaRPr b="1" sz="39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數</a:t>
            </a:r>
            <a:endParaRPr b="1" sz="39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10</a:t>
            </a:r>
            <a:endParaRPr b="1" sz="39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秒</a:t>
            </a:r>
            <a:endParaRPr b="1" sz="39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100"/>
              <a:t>程</a:t>
            </a:r>
            <a:endParaRPr b="1" sz="4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100"/>
              <a:t>式 </a:t>
            </a:r>
            <a:endParaRPr b="1" sz="4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5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66" name="Google Shape;866;p6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67" name="Google Shape;867;p6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868" name="Google Shape;868;p65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869" name="Google Shape;869;p65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70" name="Google Shape;870;p65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71" name="Google Shape;871;p65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5"/>
          <p:cNvSpPr txBox="1"/>
          <p:nvPr/>
        </p:nvSpPr>
        <p:spPr>
          <a:xfrm>
            <a:off x="4502624" y="1708525"/>
            <a:ext cx="6191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600">
                <a:solidFill>
                  <a:srgbClr val="FFC000"/>
                </a:solidFill>
              </a:rPr>
              <a:t>動手操作看看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65"/>
          <p:cNvSpPr txBox="1"/>
          <p:nvPr/>
        </p:nvSpPr>
        <p:spPr>
          <a:xfrm>
            <a:off x="4110825" y="3270200"/>
            <a:ext cx="6975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請測試看看，</a:t>
            </a:r>
            <a:endParaRPr b="1" sz="33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在倒數10秒時是否有提示音?</a:t>
            </a:r>
            <a:endParaRPr b="1" sz="33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874" name="Google Shape;874;p65"/>
          <p:cNvPicPr preferRelativeResize="0"/>
          <p:nvPr/>
        </p:nvPicPr>
        <p:blipFill rotWithShape="1">
          <a:blip r:embed="rId4">
            <a:alphaModFix/>
          </a:blip>
          <a:srcRect b="0" l="3493" r="0" t="0"/>
          <a:stretch/>
        </p:blipFill>
        <p:spPr>
          <a:xfrm>
            <a:off x="821225" y="1076337"/>
            <a:ext cx="3432000" cy="458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66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81" name="Google Shape;881;p6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82" name="Google Shape;882;p6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883" name="Google Shape;883;p66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884" name="Google Shape;884;p66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85" name="Google Shape;885;p66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86" name="Google Shape;886;p66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66"/>
          <p:cNvSpPr txBox="1"/>
          <p:nvPr/>
        </p:nvSpPr>
        <p:spPr>
          <a:xfrm>
            <a:off x="785825" y="1708525"/>
            <a:ext cx="10572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000">
                <a:solidFill>
                  <a:srgbClr val="FF0000"/>
                </a:solidFill>
              </a:rPr>
              <a:t>恭喜你!</a:t>
            </a:r>
            <a:endParaRPr b="1" sz="60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000">
                <a:solidFill>
                  <a:srgbClr val="FF0000"/>
                </a:solidFill>
              </a:rPr>
              <a:t>學會TM1637顯示器運用</a:t>
            </a:r>
            <a:endParaRPr b="1" sz="60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000">
                <a:solidFill>
                  <a:srgbClr val="FF0000"/>
                </a:solidFill>
              </a:rPr>
              <a:t>及邏輯條件與比較運用程式。</a:t>
            </a:r>
            <a:endParaRPr b="1"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76" name="Google Shape;176;p19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177" name="Google Shape;177;p19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79" name="Google Shape;179;p19"/>
          <p:cNvSpPr txBox="1"/>
          <p:nvPr/>
        </p:nvSpPr>
        <p:spPr>
          <a:xfrm>
            <a:off x="3477625" y="882675"/>
            <a:ext cx="562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TM1637顯示器-接</a:t>
            </a: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線2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80" name="Google Shape;180;p19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 rotWithShape="1">
          <a:blip r:embed="rId4">
            <a:alphaModFix/>
          </a:blip>
          <a:srcRect b="27247" l="1871" r="1134" t="31274"/>
          <a:stretch/>
        </p:blipFill>
        <p:spPr>
          <a:xfrm>
            <a:off x="829025" y="1590675"/>
            <a:ext cx="10460698" cy="447327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/>
        </p:nvSpPr>
        <p:spPr>
          <a:xfrm>
            <a:off x="1835462" y="1590674"/>
            <a:ext cx="2760900" cy="2339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solidFill>
                  <a:srgbClr val="FF99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P1 : CLK</a:t>
            </a:r>
            <a:endParaRPr b="1" sz="3500">
              <a:solidFill>
                <a:srgbClr val="FF99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solidFill>
                  <a:srgbClr val="0000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P2 : DIO</a:t>
            </a:r>
            <a:endParaRPr b="1" sz="3500">
              <a:solidFill>
                <a:srgbClr val="0000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3V3 : VCC</a:t>
            </a:r>
            <a:endParaRPr b="1" sz="35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latin typeface="Microsoft Yahei"/>
                <a:ea typeface="Microsoft Yahei"/>
                <a:cs typeface="Microsoft Yahei"/>
                <a:sym typeface="Microsoft Yahei"/>
              </a:rPr>
              <a:t>GND : GND</a:t>
            </a:r>
            <a:endParaRPr b="1" sz="35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91" name="Google Shape;191;p20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192" name="Google Shape;192;p20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94" name="Google Shape;194;p20"/>
          <p:cNvSpPr txBox="1"/>
          <p:nvPr/>
        </p:nvSpPr>
        <p:spPr>
          <a:xfrm>
            <a:off x="3477625" y="882675"/>
            <a:ext cx="562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TM1637顯示器-接線3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4">
            <a:alphaModFix/>
          </a:blip>
          <a:srcRect b="26854" l="2291" r="2615" t="32653"/>
          <a:stretch/>
        </p:blipFill>
        <p:spPr>
          <a:xfrm>
            <a:off x="799650" y="1590675"/>
            <a:ext cx="10536699" cy="44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 txBox="1"/>
          <p:nvPr/>
        </p:nvSpPr>
        <p:spPr>
          <a:xfrm>
            <a:off x="1835462" y="1590674"/>
            <a:ext cx="2760900" cy="2339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solidFill>
                  <a:srgbClr val="FF99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P1 : CLK</a:t>
            </a:r>
            <a:endParaRPr b="1" sz="3500">
              <a:solidFill>
                <a:srgbClr val="FF99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solidFill>
                  <a:srgbClr val="0000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P2 : DIO</a:t>
            </a:r>
            <a:endParaRPr b="1" sz="3500">
              <a:solidFill>
                <a:srgbClr val="0000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3V3 : VCC</a:t>
            </a:r>
            <a:endParaRPr b="1" sz="35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500">
                <a:latin typeface="Microsoft Yahei"/>
                <a:ea typeface="Microsoft Yahei"/>
                <a:cs typeface="Microsoft Yahei"/>
                <a:sym typeface="Microsoft Yahei"/>
              </a:rPr>
              <a:t>GND : GND</a:t>
            </a:r>
            <a:endParaRPr b="1" sz="35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21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208" name="Google Shape;208;p21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210" name="Google Shape;2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875" y="354575"/>
            <a:ext cx="6148851" cy="61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TM1637顯示器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212" name="Google Shape;212;p21"/>
          <p:cNvSpPr txBox="1"/>
          <p:nvPr/>
        </p:nvSpPr>
        <p:spPr>
          <a:xfrm>
            <a:off x="0" y="2721000"/>
            <a:ext cx="402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進階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>
                <a:solidFill>
                  <a:schemeClr val="dk1"/>
                </a:solidFill>
              </a:rPr>
              <a:t>點選"擴展"。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22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223" name="Google Shape;223;p22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225" name="Google Shape;225;p22"/>
          <p:cNvPicPr preferRelativeResize="0"/>
          <p:nvPr/>
        </p:nvPicPr>
        <p:blipFill rotWithShape="1">
          <a:blip r:embed="rId3">
            <a:alphaModFix/>
          </a:blip>
          <a:srcRect b="0" l="0" r="8966" t="0"/>
          <a:stretch/>
        </p:blipFill>
        <p:spPr>
          <a:xfrm>
            <a:off x="3801675" y="565550"/>
            <a:ext cx="8113627" cy="55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 txBox="1"/>
          <p:nvPr/>
        </p:nvSpPr>
        <p:spPr>
          <a:xfrm>
            <a:off x="0" y="1480200"/>
            <a:ext cx="36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TM1637顯示器程式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227" name="Google Shape;227;p22"/>
          <p:cNvSpPr txBox="1"/>
          <p:nvPr/>
        </p:nvSpPr>
        <p:spPr>
          <a:xfrm>
            <a:off x="0" y="2721000"/>
            <a:ext cx="402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輸入</a:t>
            </a:r>
            <a:r>
              <a:rPr lang="zh-CN" sz="2000"/>
              <a:t>"TM1673"。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點選"搜尋"。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