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baotu.com/ppt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kocpc.com.tw%2Farchives%2F15132&amp;psig=AOvVaw2JTlAamNNJUoRtNjtK32ul&amp;ust=1642448111936000&amp;source=images&amp;cd=vfe&amp;ved=0CAsQjRxqFwoTCODR2JmCt_UCFQAAAAAdAAAAABAQ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kocpc.com.tw%2Farchives%2F15132&amp;psig=AOvVaw2JTlAamNNJUoRtNjtK32ul&amp;ust=1642448111936000&amp;source=images&amp;cd=vfe&amp;ved=0CAsQjRxqFwoTCODR2JmCt_UCFQAAAAAdAAAAABAQ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kocpc.com.tw%2Farchives%2F15132&amp;psig=AOvVaw2JTlAamNNJUoRtNjtK32ul&amp;ust=1642448111936000&amp;source=images&amp;cd=vfe&amp;ved=0CAsQjRxqFwoTCODR2JmCt_UCFQAAAAAdAAAAABAQ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kocpc.com.tw%2Farchives%2F15132&amp;psig=AOvVaw2JTlAamNNJUoRtNjtK32ul&amp;ust=1642448111936000&amp;source=images&amp;cd=vfe&amp;ved=0CAsQjRxqFwoTCODR2JmCt_UCFQAAAAAdAAAAABAQ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%3A%2F%2F616pic.com%2Ftupian%2Ffaxian.html&amp;psig=AOvVaw2ciq-uHxXQF9vPI7E0Zx0Z&amp;ust=1642446577772000&amp;source=images&amp;cd=vfe&amp;ved=0CAsQjRxqFwoTCPit1b38tvUCFQAAAAAdAAAAABAP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wQjhxqFwoTCLDX_P2yuPUCFQAAAAAdAAAAABA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mg.ruten.com.tw/s1/3/4d/a9/21403304279465_362.JPG" TargetMode="External"/><Relationship Id="rId3" Type="http://schemas.openxmlformats.org/officeDocument/2006/relationships/hyperlink" Target="https://www.easyatm.com.tw/wiki/%E5%BE%AE%E5%8B%95%E9%96%8B%E9%97%9C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mg.ruten.com.tw/s1/3/4d/a9/21403304279465_362.JPG" TargetMode="External"/><Relationship Id="rId3" Type="http://schemas.openxmlformats.org/officeDocument/2006/relationships/hyperlink" Target="https://www.easyatm.com.tw/wiki/%E5%BE%AE%E5%8B%95%E9%96%8B%E9%97%9C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CN"/>
              <a:t>PPT模板參考網址:</a:t>
            </a:r>
            <a:r>
              <a:rPr lang="zh-CN" sz="1200" u="sng">
                <a:solidFill>
                  <a:srgbClr val="FFC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https://ibaotu.com/ppt/</a:t>
            </a:r>
            <a:r>
              <a:rPr lang="zh-CN" sz="1200">
                <a:solidFill>
                  <a:srgbClr val="FFC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e79ef147c_0_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10e79ef147c_0_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https://www.google.com/url?sa=i&amp;url=https%3A%2F%2Fwww.kocpc.com.tw%2Farchives%2F15132&amp;psig=AOvVaw2JTlAamNNJUoRtNjtK32ul&amp;ust=1642448111936000&amp;source=images&amp;cd=vfe&amp;ved=0CAsQjRxqFwoTCODR2JmCt_UCFQAAAAAdAAAAABAQ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10e79ef147c_0_6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c81083c0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0c81083c0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https://www.google.com/url?sa=i&amp;url=https%3A%2F%2Fwww.kocpc.com.tw%2Farchives%2F15132&amp;psig=AOvVaw2JTlAamNNJUoRtNjtK32ul&amp;ust=1642448111936000&amp;source=images&amp;cd=vfe&amp;ved=0CAsQjRxqFwoTCODR2JmCt_UCFQAAAAAdAAAAABAQ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10c81083c0e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f1867764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10f1867764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https://www.google.com/url?sa=i&amp;url=https%3A%2F%2Fwww.kocpc.com.tw%2Farchives%2F15132&amp;psig=AOvVaw2JTlAamNNJUoRtNjtK32ul&amp;ust=1642448111936000&amp;source=images&amp;cd=vfe&amp;ved=0CAsQjRxqFwoTCODR2JmCt_UCFQAAAAAdAAAAABAQ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10f18677643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c81083c0e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10c81083c0e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https://www.google.com/url?sa=i&amp;url=https%3A%2F%2Fwww.kocpc.com.tw%2Farchives%2F15132&amp;psig=AOvVaw2JTlAamNNJUoRtNjtK32ul&amp;ust=1642448111936000&amp;source=images&amp;cd=vfe&amp;ved=0CAsQjRxqFwoTCODR2JmCt_UCFQAAAAAdAAAAABAQ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10c81083c0e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e9de5b1c8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10e9de5b1c8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https://www.google.com/url?sa=i&amp;url=http%3A%2F%2F616pic.com%2Ftupian%2Ffaxian.html&amp;psig=AOvVaw2ciq-uHxXQF9vPI7E0Zx0Z&amp;ust=1642446577772000&amp;source=images&amp;cd=vfe&amp;ved=0CAsQjRxqFwoTCPit1b38tvUCFQAAAAAdAAAAABAP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10e9de5b1c8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e79ef147c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10e79ef147c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10e79ef147c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0e79ef147c_0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10e79ef147c_0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10e79ef147c_0_4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0e79ef147c_0_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10e79ef147c_0_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10e79ef147c_0_5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0e79ef147c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10e79ef147c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10e79ef147c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0e79ef147c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10e79ef147c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g10e79ef147c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e79ef147c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10e79ef147c_0_2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g10e79ef147c_0_2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e79ef147c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10e79ef147c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2" name="Google Shape;512;g10e79ef147c_0_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e79ef147c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10e79ef147c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g10e79ef147c_0_2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0e9de5b1c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10e9de5b1c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2" name="Google Shape;542;g10e9de5b1c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0e9de5b1c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g10e9de5b1c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10e9de5b1c8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e9de5b1c8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g10e9de5b1c8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g10e9de5b1c8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0e9de5b1c8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g10e9de5b1c8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3" name="Google Shape;593;g10e9de5b1c8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0e9de5b1c8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g10e9de5b1c8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g10e9de5b1c8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0e9de5b1c8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g10e9de5b1c8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g10e9de5b1c8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0c4a6b0afe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g10c4a6b0afe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8" name="Google Shape;638;g10c4a6b0afe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0e79ef147c_0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g10e79ef147c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g10e79ef147c_0_3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0e79ef147c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10e79ef147c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2" name="Google Shape;672;g10e79ef147c_0_4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0e79ef147c_0_4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g10e79ef147c_0_4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7" name="Google Shape;687;g10e79ef147c_0_4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0e79ef147c_0_5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g10e79ef147c_0_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2" name="Google Shape;702;g10e79ef147c_0_5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0e9de5b1c8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g10e9de5b1c8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8" name="Google Shape;718;g10e9de5b1c8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0e79ef147c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g10e79ef147c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</a:t>
            </a:r>
            <a:r>
              <a:rPr lang="zh-CN"/>
              <a:t>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4" name="Google Shape;734;g10e79ef147c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0e9de5b1c8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g10e9de5b1c8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9" name="Google Shape;749;g10e9de5b1c8_1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0e9de5b1c8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9" name="Google Shape;769;g10e9de5b1c8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添加照片(按壓、未按壓)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0" name="Google Shape;770;g10e9de5b1c8_1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e8a34a970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0e8a34a970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投籃機會到數計時!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還會自動計分!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想不想要也來做一台?</a:t>
            </a:r>
            <a:endParaRPr/>
          </a:p>
        </p:txBody>
      </p:sp>
      <p:sp>
        <p:nvSpPr>
          <p:cNvPr id="140" name="Google Shape;140;g10e8a34a970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0e9de5b1c8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g10e9de5b1c8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6" name="Google Shape;786;g10e9de5b1c8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8" name="Google Shape;808;p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0c81083c0e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g10c81083c0e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g10c81083c0e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0f934bdfca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g10f934bdfca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5" name="Google Shape;835;g10f934bdfca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七段顯示器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s://www.google.com/url?sa=i&amp;url=https%3A%2F%2Fwww.taiwansensor.com.tw%2Fproduct%2F4%25E4%25BD%258D%25E5%2585%2583%25E6%2595%25B8%25E7%25A2%25BC%25E7%25AE%25A1%25E9%25A1%25AF%25E7%25A4%25BA%25E6%25A8%25A1%25E7%25B5%2584-led%25E4%25BA%25AE%25E5%25BA%25A6%25E5%258F%25AF%25E8%25AA%25BF-%25E5%25B8%25B6%25E6%2599%2582%25E9%2590%2598%25E9%25BB%259E-tm1637%25E9%25A9%2585%25E5%258B%2595%2F&amp;psig=AOvVaw3FoIWMhKfBfNIBwBrWMTaK&amp;ust=1642495574111000&amp;source=images&amp;cd=vfe&amp;ved=0CAwQjhxqFwoTCLDX_P2yuPUCFQAAAAAdAAAAABA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https://img.ruten.com.tw/s1/3/4d/a9/21403304279465_362.JPG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https://www.easyatm.com.tw/wiki/%E5%BE%AE%E5%8B%95%E9%96%8B%E9%97%9C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9df7a175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09df7a175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圖片參考網址:</a:t>
            </a:r>
            <a:r>
              <a:rPr lang="zh-CN" u="sng">
                <a:solidFill>
                  <a:schemeClr val="hlink"/>
                </a:solidFill>
                <a:hlinkClick r:id="rId2"/>
              </a:rPr>
              <a:t>https://img.ruten.com.tw/s1/3/4d/a9/21403304279465_362.JPG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介紹文參考網址: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https://www.easyatm.com.tw/wiki/%E5%BE%AE%E5%8B%95%E9%96%8B%E9%97%9C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109df7a1753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8a34a970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10e8a34a970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10e8a34a970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e8a34a970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0e8a34a970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0e8a34a970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1ppt.com/moban/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比较">
  <p:cSld name="1_比较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2022005" y="6740253"/>
            <a:ext cx="1800200" cy="11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b="0" i="0" lang="zh-CN" sz="100" u="sng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PPT模板</a:t>
            </a:r>
            <a:r>
              <a:rPr b="0" i="0" lang="zh-CN" sz="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http://www.1ppt.com/moban/ </a:t>
            </a:r>
            <a:endParaRPr b="0" i="0" sz="1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b="0" i="0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p14:dur="0">
        <p:push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hyperlink" Target="https://makecode.microbit.org/_Ee89K28qD4y8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hyperlink" Target="http://www.youtube.com/watch?v=Fa5O87EQsrU" TargetMode="External"/><Relationship Id="rId5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Relationship Id="rId5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Relationship Id="rId4" Type="http://schemas.openxmlformats.org/officeDocument/2006/relationships/image" Target="../media/image42.jpg"/><Relationship Id="rId5" Type="http://schemas.openxmlformats.org/officeDocument/2006/relationships/image" Target="../media/image3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30.jpg"/><Relationship Id="rId5" Type="http://schemas.openxmlformats.org/officeDocument/2006/relationships/image" Target="../media/image4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9.xml"/><Relationship Id="rId10" Type="http://schemas.openxmlformats.org/officeDocument/2006/relationships/slide" Target="/ppt/slides/slide19.xml"/><Relationship Id="rId13" Type="http://schemas.openxmlformats.org/officeDocument/2006/relationships/slide" Target="/ppt/slides/slide25.xml"/><Relationship Id="rId12" Type="http://schemas.openxmlformats.org/officeDocument/2006/relationships/slide" Target="/ppt/slides/slide2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9" Type="http://schemas.openxmlformats.org/officeDocument/2006/relationships/slide" Target="/ppt/slides/slide15.xml"/><Relationship Id="rId15" Type="http://schemas.openxmlformats.org/officeDocument/2006/relationships/slide" Target="/ppt/slides/slide38.xml"/><Relationship Id="rId14" Type="http://schemas.openxmlformats.org/officeDocument/2006/relationships/slide" Target="/ppt/slides/slide38.xml"/><Relationship Id="rId17" Type="http://schemas.openxmlformats.org/officeDocument/2006/relationships/slide" Target="/ppt/slides/slide40.xml"/><Relationship Id="rId16" Type="http://schemas.openxmlformats.org/officeDocument/2006/relationships/slide" Target="/ppt/slides/slide40.xml"/><Relationship Id="rId5" Type="http://schemas.openxmlformats.org/officeDocument/2006/relationships/slide" Target="/ppt/slides/slide8.xml"/><Relationship Id="rId6" Type="http://schemas.openxmlformats.org/officeDocument/2006/relationships/slide" Target="/ppt/slides/slide10.xml"/><Relationship Id="rId7" Type="http://schemas.openxmlformats.org/officeDocument/2006/relationships/slide" Target="/ppt/slides/slide10.xml"/><Relationship Id="rId8" Type="http://schemas.openxmlformats.org/officeDocument/2006/relationships/slide" Target="/ppt/slides/slide1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xp0CP9vcfkc" TargetMode="External"/><Relationship Id="rId4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png"/><Relationship Id="rId4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Relationship Id="rId4" Type="http://schemas.openxmlformats.org/officeDocument/2006/relationships/image" Target="../media/image48.png"/><Relationship Id="rId5" Type="http://schemas.openxmlformats.org/officeDocument/2006/relationships/image" Target="../media/image55.jpg"/><Relationship Id="rId6" Type="http://schemas.openxmlformats.org/officeDocument/2006/relationships/image" Target="../media/image5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5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Relationship Id="rId4" Type="http://schemas.openxmlformats.org/officeDocument/2006/relationships/image" Target="../media/image54.png"/><Relationship Id="rId5" Type="http://schemas.openxmlformats.org/officeDocument/2006/relationships/image" Target="../media/image55.jpg"/><Relationship Id="rId6" Type="http://schemas.openxmlformats.org/officeDocument/2006/relationships/image" Target="../media/image5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-4762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03" name="Google Shape;103;p14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6395" y="5127226"/>
            <a:ext cx="1884161" cy="125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7469" y="4932512"/>
            <a:ext cx="1221361" cy="122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437" y="517842"/>
            <a:ext cx="11239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2787801" y="2512502"/>
            <a:ext cx="66479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zh-CN" sz="7200" cap="none" strike="noStrike">
                <a:solidFill>
                  <a:schemeClr val="hlink"/>
                </a:solidFill>
                <a:uFill>
                  <a:noFill/>
                </a:uFill>
                <a:hlinkClick r:id="rId6"/>
              </a:rPr>
              <a:t>投籃機</a:t>
            </a:r>
            <a:r>
              <a:rPr b="1" lang="zh-CN" sz="7200">
                <a:solidFill>
                  <a:srgbClr val="0C0C0C"/>
                </a:solidFill>
              </a:rPr>
              <a:t>-單元一</a:t>
            </a:r>
            <a:endParaRPr b="1" i="0" sz="7200" cap="none" strike="noStrike">
              <a:solidFill>
                <a:srgbClr val="0C0C0C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849638" y="3869725"/>
            <a:ext cx="4524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設計：</a:t>
            </a:r>
            <a:r>
              <a:rPr b="1" lang="zh-CN" sz="1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胡敬依、</a:t>
            </a: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陳願慈、</a:t>
            </a:r>
            <a:r>
              <a:rPr b="1" lang="zh-CN" sz="1700">
                <a:latin typeface="Microsoft JhengHei"/>
                <a:ea typeface="Microsoft JhengHei"/>
                <a:cs typeface="Microsoft JhengHei"/>
                <a:sym typeface="Microsoft JhengHei"/>
              </a:rPr>
              <a:t>江涵溱、蘇佳伶</a:t>
            </a:r>
            <a:endParaRPr b="1" sz="1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C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指導：許衷源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78" name="Google Shape;278;p23"/>
          <p:cNvGrpSpPr/>
          <p:nvPr/>
        </p:nvGrpSpPr>
        <p:grpSpPr>
          <a:xfrm>
            <a:off x="622086" y="403483"/>
            <a:ext cx="11260500" cy="6066900"/>
            <a:chOff x="461736" y="336783"/>
            <a:chExt cx="11260500" cy="6066900"/>
          </a:xfrm>
        </p:grpSpPr>
        <p:sp>
          <p:nvSpPr>
            <p:cNvPr id="279" name="Google Shape;279;p23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 b="78802" l="134512" r="-45213" t="11021"/>
          <a:stretch/>
        </p:blipFill>
        <p:spPr>
          <a:xfrm>
            <a:off x="2971475" y="669775"/>
            <a:ext cx="263975" cy="2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/>
          <p:nvPr/>
        </p:nvSpPr>
        <p:spPr>
          <a:xfrm>
            <a:off x="1454225" y="873700"/>
            <a:ext cx="825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微動開關介</a:t>
            </a: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紹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4-日常生活中的例子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83" name="Google Shape;283;p23"/>
          <p:cNvPicPr preferRelativeResize="0"/>
          <p:nvPr/>
        </p:nvPicPr>
        <p:blipFill rotWithShape="1">
          <a:blip r:embed="rId4">
            <a:alphaModFix/>
          </a:blip>
          <a:srcRect b="14692" l="13465" r="14602" t="5416"/>
          <a:stretch/>
        </p:blipFill>
        <p:spPr>
          <a:xfrm>
            <a:off x="3128025" y="2242925"/>
            <a:ext cx="5729525" cy="38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3"/>
          <p:cNvSpPr txBox="1"/>
          <p:nvPr/>
        </p:nvSpPr>
        <p:spPr>
          <a:xfrm>
            <a:off x="9712650" y="904450"/>
            <a:ext cx="1620900" cy="646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FFF00"/>
                </a:solidFill>
              </a:rPr>
              <a:t>滑鼠</a:t>
            </a:r>
            <a:r>
              <a:rPr b="1" lang="zh-CN" sz="3000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85" name="Google Shape;285;p23"/>
          <p:cNvSpPr/>
          <p:nvPr/>
        </p:nvSpPr>
        <p:spPr>
          <a:xfrm>
            <a:off x="3549036" y="3848682"/>
            <a:ext cx="784200" cy="688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4333292" y="3186301"/>
            <a:ext cx="784200" cy="688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7" name="Google Shape;287;p23"/>
          <p:cNvCxnSpPr/>
          <p:nvPr/>
        </p:nvCxnSpPr>
        <p:spPr>
          <a:xfrm flipH="1">
            <a:off x="3929712" y="4078192"/>
            <a:ext cx="714900" cy="1304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8" name="Google Shape;288;p23"/>
          <p:cNvSpPr txBox="1"/>
          <p:nvPr/>
        </p:nvSpPr>
        <p:spPr>
          <a:xfrm>
            <a:off x="2031650" y="5034925"/>
            <a:ext cx="171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微動開關</a:t>
            </a:r>
            <a:endParaRPr b="1" sz="30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941847" y="1750313"/>
            <a:ext cx="103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壓下去才會有反應的是接常開點(NO)還是常關點(NC)呢?</a:t>
            </a:r>
            <a:endParaRPr b="1"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98" name="Google Shape;298;p24"/>
          <p:cNvGrpSpPr/>
          <p:nvPr/>
        </p:nvGrpSpPr>
        <p:grpSpPr>
          <a:xfrm>
            <a:off x="569461" y="280708"/>
            <a:ext cx="11260500" cy="6066900"/>
            <a:chOff x="461736" y="336783"/>
            <a:chExt cx="11260500" cy="6066900"/>
          </a:xfrm>
        </p:grpSpPr>
        <p:sp>
          <p:nvSpPr>
            <p:cNvPr id="299" name="Google Shape;299;p24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01" name="Google Shape;301;p24"/>
          <p:cNvPicPr preferRelativeResize="0"/>
          <p:nvPr/>
        </p:nvPicPr>
        <p:blipFill rotWithShape="1">
          <a:blip r:embed="rId3">
            <a:alphaModFix/>
          </a:blip>
          <a:srcRect b="78802" l="134512" r="-45213" t="11021"/>
          <a:stretch/>
        </p:blipFill>
        <p:spPr>
          <a:xfrm>
            <a:off x="2971475" y="669775"/>
            <a:ext cx="263975" cy="2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/>
          <p:nvPr/>
        </p:nvSpPr>
        <p:spPr>
          <a:xfrm>
            <a:off x="2820300" y="1089850"/>
            <a:ext cx="6551400" cy="800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解答: 常開NO</a:t>
            </a:r>
            <a:endParaRPr b="1" sz="46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03" name="Google Shape;303;p24"/>
          <p:cNvGrpSpPr/>
          <p:nvPr/>
        </p:nvGrpSpPr>
        <p:grpSpPr>
          <a:xfrm>
            <a:off x="2017125" y="2086434"/>
            <a:ext cx="8008651" cy="3952517"/>
            <a:chOff x="2017125" y="2086434"/>
            <a:chExt cx="8008651" cy="3952517"/>
          </a:xfrm>
        </p:grpSpPr>
        <p:pic>
          <p:nvPicPr>
            <p:cNvPr id="304" name="Google Shape;304;p24"/>
            <p:cNvPicPr preferRelativeResize="0"/>
            <p:nvPr/>
          </p:nvPicPr>
          <p:blipFill rotWithShape="1">
            <a:blip r:embed="rId4">
              <a:alphaModFix/>
            </a:blip>
            <a:srcRect b="6492" l="9309" r="10162" t="2697"/>
            <a:stretch/>
          </p:blipFill>
          <p:spPr>
            <a:xfrm>
              <a:off x="2017125" y="2086434"/>
              <a:ext cx="3505198" cy="3952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4"/>
            <p:cNvPicPr preferRelativeResize="0"/>
            <p:nvPr/>
          </p:nvPicPr>
          <p:blipFill rotWithShape="1">
            <a:blip r:embed="rId5">
              <a:alphaModFix/>
            </a:blip>
            <a:srcRect b="8032" l="9521" r="7103" t="16193"/>
            <a:stretch/>
          </p:blipFill>
          <p:spPr>
            <a:xfrm>
              <a:off x="6207075" y="2564640"/>
              <a:ext cx="3818701" cy="3470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24"/>
            <p:cNvSpPr txBox="1"/>
            <p:nvPr/>
          </p:nvSpPr>
          <p:spPr>
            <a:xfrm>
              <a:off x="8176329" y="2534350"/>
              <a:ext cx="1068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按下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07" name="Google Shape;307;p24"/>
            <p:cNvSpPr txBox="1"/>
            <p:nvPr/>
          </p:nvSpPr>
          <p:spPr>
            <a:xfrm>
              <a:off x="3798182" y="2229550"/>
              <a:ext cx="1291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不按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3853150" y="3340025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176325" y="3971813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6" name="Google Shape;316;p2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7" name="Google Shape;317;p2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18" name="Google Shape;318;p25"/>
          <p:cNvGrpSpPr/>
          <p:nvPr/>
        </p:nvGrpSpPr>
        <p:grpSpPr>
          <a:xfrm>
            <a:off x="622086" y="403483"/>
            <a:ext cx="11260500" cy="6066900"/>
            <a:chOff x="461736" y="336783"/>
            <a:chExt cx="11260500" cy="6066900"/>
          </a:xfrm>
        </p:grpSpPr>
        <p:sp>
          <p:nvSpPr>
            <p:cNvPr id="319" name="Google Shape;319;p25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21" name="Google Shape;321;p25"/>
          <p:cNvPicPr preferRelativeResize="0"/>
          <p:nvPr/>
        </p:nvPicPr>
        <p:blipFill rotWithShape="1">
          <a:blip r:embed="rId3">
            <a:alphaModFix/>
          </a:blip>
          <a:srcRect b="78802" l="134512" r="-45213" t="11021"/>
          <a:stretch/>
        </p:blipFill>
        <p:spPr>
          <a:xfrm>
            <a:off x="2971475" y="669775"/>
            <a:ext cx="263975" cy="2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/>
        </p:nvSpPr>
        <p:spPr>
          <a:xfrm>
            <a:off x="1454225" y="873700"/>
            <a:ext cx="825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微動開關介紹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4-日常生活中的例子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9712650" y="904450"/>
            <a:ext cx="1620900" cy="646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FFF00"/>
                </a:solidFill>
              </a:rPr>
              <a:t>冰箱</a:t>
            </a:r>
            <a:r>
              <a:rPr b="1" lang="zh-CN" sz="3000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941847" y="1660750"/>
            <a:ext cx="1030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冰箱打開，燈才會亮，是常開還是常關點呢?</a:t>
            </a:r>
            <a:endParaRPr b="1"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5" name="Google Shape;325;p25" title="微動開關-冰箱例子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6300" y="2156200"/>
            <a:ext cx="5332050" cy="39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34" name="Google Shape;334;p26"/>
          <p:cNvGrpSpPr/>
          <p:nvPr/>
        </p:nvGrpSpPr>
        <p:grpSpPr>
          <a:xfrm>
            <a:off x="622086" y="403483"/>
            <a:ext cx="11260500" cy="6066900"/>
            <a:chOff x="461736" y="336783"/>
            <a:chExt cx="11260500" cy="6066900"/>
          </a:xfrm>
        </p:grpSpPr>
        <p:sp>
          <p:nvSpPr>
            <p:cNvPr id="335" name="Google Shape;335;p26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37" name="Google Shape;337;p26"/>
          <p:cNvPicPr preferRelativeResize="0"/>
          <p:nvPr/>
        </p:nvPicPr>
        <p:blipFill rotWithShape="1">
          <a:blip r:embed="rId3">
            <a:alphaModFix/>
          </a:blip>
          <a:srcRect b="78802" l="134512" r="-45213" t="11021"/>
          <a:stretch/>
        </p:blipFill>
        <p:spPr>
          <a:xfrm>
            <a:off x="2971475" y="669775"/>
            <a:ext cx="263975" cy="2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6"/>
          <p:cNvSpPr txBox="1"/>
          <p:nvPr/>
        </p:nvSpPr>
        <p:spPr>
          <a:xfrm>
            <a:off x="2613400" y="934625"/>
            <a:ext cx="5981100" cy="800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解答: 常關NC</a:t>
            </a:r>
            <a:endParaRPr b="1" sz="46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39" name="Google Shape;339;p26"/>
          <p:cNvGrpSpPr/>
          <p:nvPr/>
        </p:nvGrpSpPr>
        <p:grpSpPr>
          <a:xfrm>
            <a:off x="1932350" y="2202050"/>
            <a:ext cx="8669713" cy="3926825"/>
            <a:chOff x="1932350" y="2202050"/>
            <a:chExt cx="8669713" cy="3926825"/>
          </a:xfrm>
        </p:grpSpPr>
        <p:pic>
          <p:nvPicPr>
            <p:cNvPr id="340" name="Google Shape;340;p26"/>
            <p:cNvPicPr preferRelativeResize="0"/>
            <p:nvPr/>
          </p:nvPicPr>
          <p:blipFill rotWithShape="1">
            <a:blip r:embed="rId4">
              <a:alphaModFix/>
            </a:blip>
            <a:srcRect b="7135" l="9709" r="9910" t="3330"/>
            <a:stretch/>
          </p:blipFill>
          <p:spPr>
            <a:xfrm>
              <a:off x="1932350" y="2202050"/>
              <a:ext cx="3896499" cy="3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6"/>
            <p:cNvPicPr preferRelativeResize="0"/>
            <p:nvPr/>
          </p:nvPicPr>
          <p:blipFill rotWithShape="1">
            <a:blip r:embed="rId5">
              <a:alphaModFix/>
            </a:blip>
            <a:srcRect b="6913" l="9755" r="6436" t="16942"/>
            <a:stretch/>
          </p:blipFill>
          <p:spPr>
            <a:xfrm>
              <a:off x="6319075" y="2608300"/>
              <a:ext cx="4282988" cy="3520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6"/>
            <p:cNvSpPr txBox="1"/>
            <p:nvPr/>
          </p:nvSpPr>
          <p:spPr>
            <a:xfrm>
              <a:off x="8599578" y="2608300"/>
              <a:ext cx="1011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按下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3" name="Google Shape;343;p26"/>
            <p:cNvSpPr txBox="1"/>
            <p:nvPr/>
          </p:nvSpPr>
          <p:spPr>
            <a:xfrm>
              <a:off x="3725207" y="2394800"/>
              <a:ext cx="1291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不按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3853150" y="3340025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8599575" y="4014588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54" name="Google Shape;354;p27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355" name="Google Shape;355;p27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57" name="Google Shape;357;p27"/>
          <p:cNvSpPr txBox="1"/>
          <p:nvPr/>
        </p:nvSpPr>
        <p:spPr>
          <a:xfrm>
            <a:off x="4519149" y="1725050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7"/>
          <p:cNvSpPr txBox="1"/>
          <p:nvPr/>
        </p:nvSpPr>
        <p:spPr>
          <a:xfrm>
            <a:off x="4367650" y="3329850"/>
            <a:ext cx="6975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我們直接動手操作看看，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觀察其中的原理與變化。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9" name="Google Shape;359;p27"/>
          <p:cNvPicPr preferRelativeResize="0"/>
          <p:nvPr/>
        </p:nvPicPr>
        <p:blipFill rotWithShape="1">
          <a:blip r:embed="rId3">
            <a:alphaModFix/>
          </a:blip>
          <a:srcRect b="0" l="3493" r="0" t="0"/>
          <a:stretch/>
        </p:blipFill>
        <p:spPr>
          <a:xfrm>
            <a:off x="11260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2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70" name="Google Shape;370;p2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72" name="Google Shape;372;p28"/>
          <p:cNvSpPr txBox="1"/>
          <p:nvPr/>
        </p:nvSpPr>
        <p:spPr>
          <a:xfrm>
            <a:off x="473675" y="2112275"/>
            <a:ext cx="283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/>
              <a:t>插入micro bit </a:t>
            </a:r>
            <a:endParaRPr b="1"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/>
          </a:p>
        </p:txBody>
      </p:sp>
      <p:sp>
        <p:nvSpPr>
          <p:cNvPr id="373" name="Google Shape;373;p28"/>
          <p:cNvSpPr txBox="1"/>
          <p:nvPr/>
        </p:nvSpPr>
        <p:spPr>
          <a:xfrm>
            <a:off x="301925" y="3276600"/>
            <a:ext cx="317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Times New Roman"/>
                <a:ea typeface="Times New Roman"/>
                <a:cs typeface="Times New Roman"/>
                <a:sym typeface="Times New Roman"/>
              </a:rPr>
              <a:t>1.將microbit插入robotbit中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Times New Roman"/>
                <a:ea typeface="Times New Roman"/>
                <a:cs typeface="Times New Roman"/>
                <a:sym typeface="Times New Roman"/>
              </a:rPr>
              <a:t>2.完成圖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(注意:插錯無法使用喔!)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" name="Google Shape;374;p28"/>
          <p:cNvPicPr preferRelativeResize="0"/>
          <p:nvPr/>
        </p:nvPicPr>
        <p:blipFill rotWithShape="1">
          <a:blip r:embed="rId3">
            <a:alphaModFix/>
          </a:blip>
          <a:srcRect b="10738" l="16379" r="10824" t="16311"/>
          <a:stretch/>
        </p:blipFill>
        <p:spPr>
          <a:xfrm>
            <a:off x="7857649" y="2511430"/>
            <a:ext cx="3732715" cy="282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/>
          <p:cNvPicPr preferRelativeResize="0"/>
          <p:nvPr/>
        </p:nvPicPr>
        <p:blipFill rotWithShape="1">
          <a:blip r:embed="rId4">
            <a:alphaModFix/>
          </a:blip>
          <a:srcRect b="13698" l="11967" r="15631" t="25392"/>
          <a:stretch/>
        </p:blipFill>
        <p:spPr>
          <a:xfrm>
            <a:off x="4135763" y="3888529"/>
            <a:ext cx="3576110" cy="227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/>
          <p:cNvPicPr preferRelativeResize="0"/>
          <p:nvPr/>
        </p:nvPicPr>
        <p:blipFill rotWithShape="1">
          <a:blip r:embed="rId5">
            <a:alphaModFix/>
          </a:blip>
          <a:srcRect b="20013" l="23172" r="27197" t="26271"/>
          <a:stretch/>
        </p:blipFill>
        <p:spPr>
          <a:xfrm>
            <a:off x="4496422" y="1431305"/>
            <a:ext cx="2854794" cy="233163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8"/>
          <p:cNvSpPr/>
          <p:nvPr/>
        </p:nvSpPr>
        <p:spPr>
          <a:xfrm rot="5394556">
            <a:off x="5304307" y="4127448"/>
            <a:ext cx="1136701" cy="40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4361845" y="5023697"/>
            <a:ext cx="3022500" cy="654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8"/>
          <p:cNvSpPr/>
          <p:nvPr/>
        </p:nvSpPr>
        <p:spPr>
          <a:xfrm>
            <a:off x="4361845" y="508750"/>
            <a:ext cx="735300" cy="7968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8"/>
          <p:cNvSpPr txBox="1"/>
          <p:nvPr/>
        </p:nvSpPr>
        <p:spPr>
          <a:xfrm>
            <a:off x="4508886" y="545530"/>
            <a:ext cx="803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FFFF00"/>
                </a:solidFill>
              </a:rPr>
              <a:t>1</a:t>
            </a:r>
            <a:endParaRPr sz="2500">
              <a:solidFill>
                <a:srgbClr val="FFFF00"/>
              </a:solidFill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8428772" y="1539963"/>
            <a:ext cx="735300" cy="7968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8"/>
          <p:cNvSpPr txBox="1"/>
          <p:nvPr/>
        </p:nvSpPr>
        <p:spPr>
          <a:xfrm>
            <a:off x="8575812" y="1576743"/>
            <a:ext cx="803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FFFF00"/>
                </a:solidFill>
              </a:rPr>
              <a:t>2</a:t>
            </a:r>
            <a:endParaRPr sz="25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1" name="Google Shape;391;p2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2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393" name="Google Shape;393;p2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95" name="Google Shape;395;p29"/>
          <p:cNvSpPr txBox="1"/>
          <p:nvPr/>
        </p:nvSpPr>
        <p:spPr>
          <a:xfrm>
            <a:off x="546250" y="2128125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插入電池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396" name="Google Shape;396;p29"/>
          <p:cNvPicPr preferRelativeResize="0"/>
          <p:nvPr/>
        </p:nvPicPr>
        <p:blipFill rotWithShape="1">
          <a:blip r:embed="rId3">
            <a:alphaModFix/>
          </a:blip>
          <a:srcRect b="6864" l="15243" r="8385" t="7752"/>
          <a:stretch/>
        </p:blipFill>
        <p:spPr>
          <a:xfrm>
            <a:off x="7567175" y="2070875"/>
            <a:ext cx="4045874" cy="33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/>
          <p:cNvPicPr preferRelativeResize="0"/>
          <p:nvPr/>
        </p:nvPicPr>
        <p:blipFill rotWithShape="1">
          <a:blip r:embed="rId4">
            <a:alphaModFix/>
          </a:blip>
          <a:srcRect b="8545" l="9501" r="9290" t="6174"/>
          <a:stretch/>
        </p:blipFill>
        <p:spPr>
          <a:xfrm>
            <a:off x="4056863" y="2128124"/>
            <a:ext cx="3333126" cy="279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5">
            <a:alphaModFix/>
          </a:blip>
          <a:srcRect b="28585" l="14732" r="8615" t="40370"/>
          <a:stretch/>
        </p:blipFill>
        <p:spPr>
          <a:xfrm>
            <a:off x="4796832" y="4918645"/>
            <a:ext cx="1984145" cy="64069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9"/>
          <p:cNvSpPr txBox="1"/>
          <p:nvPr/>
        </p:nvSpPr>
        <p:spPr>
          <a:xfrm>
            <a:off x="234300" y="3033250"/>
            <a:ext cx="317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1.將電池插入robotbit中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</a:t>
            </a:r>
            <a:r>
              <a:rPr b="1" lang="zh-CN" sz="2000"/>
              <a:t> (注意正負極)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2.完成圖</a:t>
            </a:r>
            <a:endParaRPr sz="2000"/>
          </a:p>
        </p:txBody>
      </p:sp>
      <p:sp>
        <p:nvSpPr>
          <p:cNvPr id="400" name="Google Shape;400;p29"/>
          <p:cNvSpPr/>
          <p:nvPr/>
        </p:nvSpPr>
        <p:spPr>
          <a:xfrm rot="-5405410">
            <a:off x="5053451" y="4215296"/>
            <a:ext cx="1143901" cy="26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4608663" y="3443313"/>
            <a:ext cx="2105400" cy="44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9"/>
          <p:cNvSpPr/>
          <p:nvPr/>
        </p:nvSpPr>
        <p:spPr>
          <a:xfrm>
            <a:off x="4690015" y="5016162"/>
            <a:ext cx="1984200" cy="445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9"/>
          <p:cNvSpPr/>
          <p:nvPr/>
        </p:nvSpPr>
        <p:spPr>
          <a:xfrm>
            <a:off x="4340913" y="977575"/>
            <a:ext cx="582600" cy="6273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9"/>
          <p:cNvSpPr txBox="1"/>
          <p:nvPr/>
        </p:nvSpPr>
        <p:spPr>
          <a:xfrm>
            <a:off x="4457413" y="1006525"/>
            <a:ext cx="636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FFFF00"/>
                </a:solidFill>
              </a:rPr>
              <a:t>1</a:t>
            </a:r>
            <a:endParaRPr sz="2500">
              <a:solidFill>
                <a:srgbClr val="FFFF00"/>
              </a:solidFill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8504338" y="1006525"/>
            <a:ext cx="582600" cy="6273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9"/>
          <p:cNvSpPr txBox="1"/>
          <p:nvPr/>
        </p:nvSpPr>
        <p:spPr>
          <a:xfrm>
            <a:off x="8613075" y="1035475"/>
            <a:ext cx="636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>
                <a:solidFill>
                  <a:srgbClr val="FFFF00"/>
                </a:solidFill>
              </a:rPr>
              <a:t>2</a:t>
            </a:r>
            <a:endParaRPr sz="25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3" name="Google Shape;413;p3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5" name="Google Shape;415;p3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0"/>
          <p:cNvSpPr txBox="1"/>
          <p:nvPr/>
        </p:nvSpPr>
        <p:spPr>
          <a:xfrm>
            <a:off x="156300" y="1949675"/>
            <a:ext cx="333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程式下載的USB線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17" name="Google Shape;417;p30"/>
          <p:cNvSpPr txBox="1"/>
          <p:nvPr/>
        </p:nvSpPr>
        <p:spPr>
          <a:xfrm>
            <a:off x="57100" y="3212313"/>
            <a:ext cx="382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1.將USB線插入MICROBIT中。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2.另一頭插入電腦中。</a:t>
            </a:r>
            <a:endParaRPr sz="2000"/>
          </a:p>
        </p:txBody>
      </p:sp>
      <p:grpSp>
        <p:nvGrpSpPr>
          <p:cNvPr id="418" name="Google Shape;418;p3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19" name="Google Shape;419;p3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421" name="Google Shape;421;p30"/>
          <p:cNvPicPr preferRelativeResize="0"/>
          <p:nvPr/>
        </p:nvPicPr>
        <p:blipFill rotWithShape="1">
          <a:blip r:embed="rId3">
            <a:alphaModFix/>
          </a:blip>
          <a:srcRect b="7965" l="2619" r="0" t="9142"/>
          <a:stretch/>
        </p:blipFill>
        <p:spPr>
          <a:xfrm>
            <a:off x="3779000" y="1401850"/>
            <a:ext cx="8154750" cy="4216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30"/>
          <p:cNvGrpSpPr/>
          <p:nvPr/>
        </p:nvGrpSpPr>
        <p:grpSpPr>
          <a:xfrm>
            <a:off x="4983363" y="1255375"/>
            <a:ext cx="752800" cy="627300"/>
            <a:chOff x="4588538" y="886425"/>
            <a:chExt cx="752800" cy="627300"/>
          </a:xfrm>
        </p:grpSpPr>
        <p:sp>
          <p:nvSpPr>
            <p:cNvPr id="423" name="Google Shape;423;p30"/>
            <p:cNvSpPr/>
            <p:nvPr/>
          </p:nvSpPr>
          <p:spPr>
            <a:xfrm>
              <a:off x="4588538" y="886425"/>
              <a:ext cx="582600" cy="627300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0"/>
            <p:cNvSpPr txBox="1"/>
            <p:nvPr/>
          </p:nvSpPr>
          <p:spPr>
            <a:xfrm>
              <a:off x="4705038" y="915375"/>
              <a:ext cx="6363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500">
                  <a:solidFill>
                    <a:srgbClr val="FFFF00"/>
                  </a:solidFill>
                </a:rPr>
                <a:t>1</a:t>
              </a:r>
              <a:endParaRPr sz="2500">
                <a:solidFill>
                  <a:srgbClr val="FFFF00"/>
                </a:solidFill>
              </a:endParaRPr>
            </a:p>
          </p:txBody>
        </p:sp>
      </p:grpSp>
      <p:grpSp>
        <p:nvGrpSpPr>
          <p:cNvPr id="425" name="Google Shape;425;p30"/>
          <p:cNvGrpSpPr/>
          <p:nvPr/>
        </p:nvGrpSpPr>
        <p:grpSpPr>
          <a:xfrm>
            <a:off x="10004638" y="4808875"/>
            <a:ext cx="745038" cy="627300"/>
            <a:chOff x="8504338" y="1006525"/>
            <a:chExt cx="745038" cy="627300"/>
          </a:xfrm>
        </p:grpSpPr>
        <p:sp>
          <p:nvSpPr>
            <p:cNvPr id="426" name="Google Shape;426;p30"/>
            <p:cNvSpPr/>
            <p:nvPr/>
          </p:nvSpPr>
          <p:spPr>
            <a:xfrm>
              <a:off x="8504338" y="1006525"/>
              <a:ext cx="582600" cy="627300"/>
            </a:xfrm>
            <a:prstGeom prst="ellipse">
              <a:avLst/>
            </a:prstGeom>
            <a:solidFill>
              <a:srgbClr val="0000FF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0"/>
            <p:cNvSpPr txBox="1"/>
            <p:nvPr/>
          </p:nvSpPr>
          <p:spPr>
            <a:xfrm>
              <a:off x="8613075" y="1035475"/>
              <a:ext cx="6363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500">
                  <a:solidFill>
                    <a:srgbClr val="FFFF00"/>
                  </a:solidFill>
                </a:rPr>
                <a:t>2</a:t>
              </a:r>
              <a:endParaRPr sz="25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1"/>
          <p:cNvSpPr txBox="1"/>
          <p:nvPr/>
        </p:nvSpPr>
        <p:spPr>
          <a:xfrm>
            <a:off x="156300" y="1949675"/>
            <a:ext cx="333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電源打開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38" name="Google Shape;438;p31"/>
          <p:cNvSpPr txBox="1"/>
          <p:nvPr/>
        </p:nvSpPr>
        <p:spPr>
          <a:xfrm>
            <a:off x="222925" y="3276600"/>
            <a:ext cx="3333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將Robotbit的開關打開(向右)，打開時，左邊會亮紅色小燈，代表已經打開。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grpSp>
        <p:nvGrpSpPr>
          <p:cNvPr id="439" name="Google Shape;439;p3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40" name="Google Shape;440;p3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442" name="Google Shape;442;p31"/>
          <p:cNvGrpSpPr/>
          <p:nvPr/>
        </p:nvGrpSpPr>
        <p:grpSpPr>
          <a:xfrm>
            <a:off x="4395339" y="318947"/>
            <a:ext cx="6922067" cy="6235991"/>
            <a:chOff x="4922550" y="1500300"/>
            <a:chExt cx="5867651" cy="5068675"/>
          </a:xfrm>
        </p:grpSpPr>
        <p:pic>
          <p:nvPicPr>
            <p:cNvPr id="443" name="Google Shape;443;p31"/>
            <p:cNvPicPr preferRelativeResize="0"/>
            <p:nvPr/>
          </p:nvPicPr>
          <p:blipFill rotWithShape="1">
            <a:blip r:embed="rId3">
              <a:alphaModFix/>
            </a:blip>
            <a:srcRect b="5" l="0" r="10690" t="42194"/>
            <a:stretch/>
          </p:blipFill>
          <p:spPr>
            <a:xfrm>
              <a:off x="4922550" y="1500300"/>
              <a:ext cx="5867651" cy="50635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31"/>
            <p:cNvSpPr/>
            <p:nvPr/>
          </p:nvSpPr>
          <p:spPr>
            <a:xfrm>
              <a:off x="7737475" y="5045625"/>
              <a:ext cx="1546500" cy="7809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45" name="Google Shape;445;p31"/>
            <p:cNvCxnSpPr/>
            <p:nvPr/>
          </p:nvCxnSpPr>
          <p:spPr>
            <a:xfrm>
              <a:off x="7874874" y="6279626"/>
              <a:ext cx="1271700" cy="60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46" name="Google Shape;446;p31"/>
            <p:cNvSpPr txBox="1"/>
            <p:nvPr/>
          </p:nvSpPr>
          <p:spPr>
            <a:xfrm>
              <a:off x="9146575" y="5996275"/>
              <a:ext cx="73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3000">
                  <a:solidFill>
                    <a:srgbClr val="FF0000"/>
                  </a:solidFill>
                </a:rPr>
                <a:t>開</a:t>
              </a:r>
              <a:r>
                <a:rPr b="1" lang="zh-CN" sz="3000">
                  <a:solidFill>
                    <a:srgbClr val="FF0000"/>
                  </a:solidFill>
                </a:rPr>
                <a:t> </a:t>
              </a:r>
              <a:endParaRPr b="1" sz="3000">
                <a:solidFill>
                  <a:srgbClr val="FF0000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455" name="Google Shape;455;p32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456" name="Google Shape;456;p32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58" name="Google Shape;458;p3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2"/>
          <p:cNvSpPr txBox="1"/>
          <p:nvPr/>
        </p:nvSpPr>
        <p:spPr>
          <a:xfrm>
            <a:off x="1427225" y="840121"/>
            <a:ext cx="9595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/>
              <a:t>安裝</a:t>
            </a:r>
            <a:r>
              <a:rPr b="1" i="0" lang="zh-C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微動開關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zh-C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2"/>
          <p:cNvSpPr txBox="1"/>
          <p:nvPr/>
        </p:nvSpPr>
        <p:spPr>
          <a:xfrm>
            <a:off x="1098350" y="1486625"/>
            <a:ext cx="1022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AA700"/>
                </a:solidFill>
              </a:rPr>
              <a:t>(請用 杜邦線 公-母 連接 鱷魚夾，</a:t>
            </a:r>
            <a:r>
              <a:rPr b="1" lang="zh-CN" sz="3000">
                <a:solidFill>
                  <a:srgbClr val="FAA700"/>
                </a:solidFill>
              </a:rPr>
              <a:t>共2組</a:t>
            </a:r>
            <a:r>
              <a:rPr b="1" lang="zh-CN" sz="3000">
                <a:solidFill>
                  <a:srgbClr val="FAA700"/>
                </a:solidFill>
              </a:rPr>
              <a:t>)</a:t>
            </a:r>
            <a:endParaRPr/>
          </a:p>
        </p:txBody>
      </p:sp>
      <p:pic>
        <p:nvPicPr>
          <p:cNvPr id="461" name="Google Shape;461;p32"/>
          <p:cNvPicPr preferRelativeResize="0"/>
          <p:nvPr/>
        </p:nvPicPr>
        <p:blipFill rotWithShape="1">
          <a:blip r:embed="rId3">
            <a:alphaModFix/>
          </a:blip>
          <a:srcRect b="46858" l="5497" r="9265" t="21388"/>
          <a:stretch/>
        </p:blipFill>
        <p:spPr>
          <a:xfrm>
            <a:off x="1056425" y="4141250"/>
            <a:ext cx="10071101" cy="17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2"/>
          <p:cNvPicPr preferRelativeResize="0"/>
          <p:nvPr/>
        </p:nvPicPr>
        <p:blipFill rotWithShape="1">
          <a:blip r:embed="rId3">
            <a:alphaModFix/>
          </a:blip>
          <a:srcRect b="26117" l="6983" r="44918" t="56019"/>
          <a:stretch/>
        </p:blipFill>
        <p:spPr>
          <a:xfrm>
            <a:off x="2717275" y="2618025"/>
            <a:ext cx="7015700" cy="1244300"/>
          </a:xfrm>
          <a:prstGeom prst="rect">
            <a:avLst/>
          </a:prstGeom>
          <a:noFill/>
          <a:ln cap="flat" cmpd="sng" w="76200">
            <a:solidFill>
              <a:srgbClr val="FAA7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19" name="Google Shape;119;p15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4881455" y="658610"/>
            <a:ext cx="242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目錄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915300" y="1452325"/>
            <a:ext cx="66792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howjump?jump=nextslide"/>
              </a:rPr>
              <a:t>01.影片成果範例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3"/>
              </a:rPr>
              <a:t>02.需要器材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4"/>
              </a:rPr>
              <a:t>03.微動開關介紹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5"/>
              </a:rPr>
              <a:t>04.NO&amp;NC剖面圖解說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6"/>
              </a:rPr>
              <a:t>05.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7"/>
              </a:rPr>
              <a:t>NO&amp;NC生活中例子</a:t>
            </a:r>
            <a:endParaRPr b="1" sz="4000">
              <a:solidFill>
                <a:srgbClr val="434343"/>
              </a:solidFill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906525" y="1452325"/>
            <a:ext cx="66792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8"/>
              </a:rPr>
              <a:t>06.microbit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9"/>
              </a:rPr>
              <a:t>組裝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10"/>
              </a:rPr>
              <a:t>07.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1"/>
              </a:rPr>
              <a:t>微動開關接線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12"/>
              </a:rPr>
              <a:t>08.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3"/>
              </a:rPr>
              <a:t>NO&amp;NC程式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14"/>
              </a:rPr>
              <a:t>09.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5"/>
              </a:rPr>
              <a:t>NO數據</a:t>
            </a:r>
            <a:endParaRPr b="1" sz="4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 u="sng">
                <a:solidFill>
                  <a:schemeClr val="hlink"/>
                </a:solidFill>
                <a:hlinkClick action="ppaction://hlinksldjump" r:id="rId16"/>
              </a:rPr>
              <a:t>10.</a:t>
            </a:r>
            <a:r>
              <a:rPr b="1" lang="zh-CN" sz="4000" u="sng">
                <a:solidFill>
                  <a:schemeClr val="hlink"/>
                </a:solidFill>
                <a:hlinkClick action="ppaction://hlinksldjump" r:id="rId17"/>
              </a:rPr>
              <a:t>NC數據</a:t>
            </a:r>
            <a:endParaRPr b="1" sz="4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471" name="Google Shape;471;p33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472" name="Google Shape;472;p33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74" name="Google Shape;474;p3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3"/>
          <p:cNvSpPr txBox="1"/>
          <p:nvPr/>
        </p:nvSpPr>
        <p:spPr>
          <a:xfrm>
            <a:off x="1427227" y="840118"/>
            <a:ext cx="9595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/>
              <a:t>安裝</a:t>
            </a:r>
            <a:r>
              <a:rPr b="1" i="0" lang="zh-C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微動開關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zh-C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p33"/>
          <p:cNvPicPr preferRelativeResize="0"/>
          <p:nvPr/>
        </p:nvPicPr>
        <p:blipFill rotWithShape="1">
          <a:blip r:embed="rId3">
            <a:alphaModFix/>
          </a:blip>
          <a:srcRect b="27197" l="0" r="0" t="25902"/>
          <a:stretch/>
        </p:blipFill>
        <p:spPr>
          <a:xfrm>
            <a:off x="1346800" y="1486625"/>
            <a:ext cx="9786793" cy="45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3"/>
          <p:cNvSpPr txBox="1"/>
          <p:nvPr/>
        </p:nvSpPr>
        <p:spPr>
          <a:xfrm>
            <a:off x="7552525" y="972325"/>
            <a:ext cx="4429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AA700"/>
                </a:solidFill>
              </a:rPr>
              <a:t>線路連接 共2組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3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488" name="Google Shape;488;p3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90" name="Google Shape;490;p34"/>
          <p:cNvSpPr txBox="1"/>
          <p:nvPr/>
        </p:nvSpPr>
        <p:spPr>
          <a:xfrm>
            <a:off x="532850" y="1458400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makecode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程式網頁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491" name="Google Shape;491;p34"/>
          <p:cNvSpPr txBox="1"/>
          <p:nvPr/>
        </p:nvSpPr>
        <p:spPr>
          <a:xfrm>
            <a:off x="234300" y="3033250"/>
            <a:ext cx="317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打開google瀏覽器。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搜尋makecode。</a:t>
            </a:r>
            <a:endParaRPr sz="2000"/>
          </a:p>
        </p:txBody>
      </p:sp>
      <p:pic>
        <p:nvPicPr>
          <p:cNvPr id="492" name="Google Shape;492;p34"/>
          <p:cNvPicPr preferRelativeResize="0"/>
          <p:nvPr/>
        </p:nvPicPr>
        <p:blipFill rotWithShape="1">
          <a:blip r:embed="rId3">
            <a:alphaModFix/>
          </a:blip>
          <a:srcRect b="37686" l="620" r="15465" t="1083"/>
          <a:stretch/>
        </p:blipFill>
        <p:spPr>
          <a:xfrm>
            <a:off x="3779800" y="1013049"/>
            <a:ext cx="8153151" cy="459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99" name="Google Shape;499;p3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0" name="Google Shape;500;p3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1" name="Google Shape;501;p3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3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03" name="Google Shape;503;p3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505" name="Google Shape;505;p35"/>
          <p:cNvSpPr txBox="1"/>
          <p:nvPr/>
        </p:nvSpPr>
        <p:spPr>
          <a:xfrm>
            <a:off x="532850" y="1458400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makecode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程式網頁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06" name="Google Shape;506;p35"/>
          <p:cNvSpPr txBox="1"/>
          <p:nvPr/>
        </p:nvSpPr>
        <p:spPr>
          <a:xfrm>
            <a:off x="234300" y="3033250"/>
            <a:ext cx="31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點選第一個。</a:t>
            </a:r>
            <a:endParaRPr sz="2000"/>
          </a:p>
        </p:txBody>
      </p:sp>
      <p:pic>
        <p:nvPicPr>
          <p:cNvPr id="507" name="Google Shape;507;p35"/>
          <p:cNvPicPr preferRelativeResize="0"/>
          <p:nvPr/>
        </p:nvPicPr>
        <p:blipFill rotWithShape="1">
          <a:blip r:embed="rId3">
            <a:alphaModFix/>
          </a:blip>
          <a:srcRect b="0" l="0" r="40518" t="0"/>
          <a:stretch/>
        </p:blipFill>
        <p:spPr>
          <a:xfrm>
            <a:off x="4669264" y="319050"/>
            <a:ext cx="6374225" cy="62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35"/>
          <p:cNvSpPr/>
          <p:nvPr/>
        </p:nvSpPr>
        <p:spPr>
          <a:xfrm>
            <a:off x="6657975" y="2483175"/>
            <a:ext cx="4757700" cy="1428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3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19" name="Google Shape;519;p3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521" name="Google Shape;521;p36"/>
          <p:cNvSpPr txBox="1"/>
          <p:nvPr/>
        </p:nvSpPr>
        <p:spPr>
          <a:xfrm>
            <a:off x="532850" y="1458400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makecode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程式網頁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22" name="Google Shape;522;p36"/>
          <p:cNvSpPr txBox="1"/>
          <p:nvPr/>
        </p:nvSpPr>
        <p:spPr>
          <a:xfrm>
            <a:off x="234300" y="3033250"/>
            <a:ext cx="31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點取"新增專案"。</a:t>
            </a:r>
            <a:endParaRPr sz="2000"/>
          </a:p>
        </p:txBody>
      </p:sp>
      <p:pic>
        <p:nvPicPr>
          <p:cNvPr id="523" name="Google Shape;523;p36"/>
          <p:cNvPicPr preferRelativeResize="0"/>
          <p:nvPr/>
        </p:nvPicPr>
        <p:blipFill rotWithShape="1">
          <a:blip r:embed="rId3">
            <a:alphaModFix/>
          </a:blip>
          <a:srcRect b="14729" l="0" r="39109" t="9460"/>
          <a:stretch/>
        </p:blipFill>
        <p:spPr>
          <a:xfrm>
            <a:off x="4929025" y="374987"/>
            <a:ext cx="5854701" cy="610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0" name="Google Shape;530;p3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1" name="Google Shape;531;p3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3" name="Google Shape;533;p3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34" name="Google Shape;534;p3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536" name="Google Shape;536;p37"/>
          <p:cNvSpPr txBox="1"/>
          <p:nvPr/>
        </p:nvSpPr>
        <p:spPr>
          <a:xfrm>
            <a:off x="532850" y="1458400"/>
            <a:ext cx="27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makecode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程式網頁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537" name="Google Shape;537;p37"/>
          <p:cNvSpPr txBox="1"/>
          <p:nvPr/>
        </p:nvSpPr>
        <p:spPr>
          <a:xfrm>
            <a:off x="196700" y="3060050"/>
            <a:ext cx="3416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輸入專案名稱: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"籃球自動計分機"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或是"投籃機"。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點選"創建"。</a:t>
            </a:r>
            <a:endParaRPr sz="2000"/>
          </a:p>
        </p:txBody>
      </p:sp>
      <p:pic>
        <p:nvPicPr>
          <p:cNvPr id="538" name="Google Shape;5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250" y="858825"/>
            <a:ext cx="8156826" cy="50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6" name="Google Shape;546;p3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3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49" name="Google Shape;549;p3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551" name="Google Shape;551;p38"/>
          <p:cNvSpPr txBox="1"/>
          <p:nvPr/>
        </p:nvSpPr>
        <p:spPr>
          <a:xfrm>
            <a:off x="63175" y="2721000"/>
            <a:ext cx="3587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進階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</a:t>
            </a:r>
            <a:r>
              <a:rPr lang="zh-CN" sz="2000"/>
              <a:t> "</a:t>
            </a:r>
            <a:r>
              <a:rPr lang="zh-CN" sz="2000"/>
              <a:t>序列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3.拖曳"</a:t>
            </a:r>
            <a:r>
              <a:rPr lang="zh-CN" sz="2000"/>
              <a:t>序列 寫入文字 0</a:t>
            </a:r>
            <a:r>
              <a:rPr lang="zh-CN" sz="2000"/>
              <a:t>"。</a:t>
            </a:r>
            <a:endParaRPr sz="2000"/>
          </a:p>
        </p:txBody>
      </p:sp>
      <p:sp>
        <p:nvSpPr>
          <p:cNvPr id="552" name="Google Shape;552;p38"/>
          <p:cNvSpPr txBox="1"/>
          <p:nvPr/>
        </p:nvSpPr>
        <p:spPr>
          <a:xfrm>
            <a:off x="0" y="1285575"/>
            <a:ext cx="36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 b="16800" l="28347" r="35878" t="16399"/>
          <a:stretch/>
        </p:blipFill>
        <p:spPr>
          <a:xfrm>
            <a:off x="4881988" y="312900"/>
            <a:ext cx="5948774" cy="62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/>
          <p:nvPr/>
        </p:nvSpPr>
        <p:spPr>
          <a:xfrm>
            <a:off x="4882000" y="2438725"/>
            <a:ext cx="1656000" cy="507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5" name="Google Shape;555;p38"/>
          <p:cNvSpPr/>
          <p:nvPr/>
        </p:nvSpPr>
        <p:spPr>
          <a:xfrm>
            <a:off x="4882000" y="5471475"/>
            <a:ext cx="2139900" cy="507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6" name="Google Shape;556;p38"/>
          <p:cNvSpPr/>
          <p:nvPr/>
        </p:nvSpPr>
        <p:spPr>
          <a:xfrm>
            <a:off x="7021900" y="2851725"/>
            <a:ext cx="2139900" cy="507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7" name="Google Shape;557;p38"/>
          <p:cNvSpPr txBox="1"/>
          <p:nvPr/>
        </p:nvSpPr>
        <p:spPr>
          <a:xfrm>
            <a:off x="5943600" y="1858275"/>
            <a:ext cx="51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❶</a:t>
            </a:r>
            <a:endParaRPr sz="24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8" name="Google Shape;558;p38"/>
          <p:cNvSpPr txBox="1"/>
          <p:nvPr/>
        </p:nvSpPr>
        <p:spPr>
          <a:xfrm>
            <a:off x="6096000" y="4917375"/>
            <a:ext cx="51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❷</a:t>
            </a:r>
            <a:endParaRPr sz="24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9" name="Google Shape;559;p38"/>
          <p:cNvSpPr txBox="1"/>
          <p:nvPr/>
        </p:nvSpPr>
        <p:spPr>
          <a:xfrm>
            <a:off x="9161800" y="2642050"/>
            <a:ext cx="51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❸</a:t>
            </a:r>
            <a:endParaRPr sz="24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6" name="Google Shape;566;p3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7" name="Google Shape;567;p3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8" name="Google Shape;568;p3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9" name="Google Shape;569;p3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70" name="Google Shape;570;p3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572" name="Google Shape;572;p39"/>
          <p:cNvSpPr txBox="1"/>
          <p:nvPr/>
        </p:nvSpPr>
        <p:spPr>
          <a:xfrm>
            <a:off x="63175" y="2721000"/>
            <a:ext cx="358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1.拖曳至"重複無限次"中。</a:t>
            </a:r>
            <a:endParaRPr sz="2000"/>
          </a:p>
        </p:txBody>
      </p:sp>
      <p:sp>
        <p:nvSpPr>
          <p:cNvPr id="573" name="Google Shape;573;p39"/>
          <p:cNvSpPr txBox="1"/>
          <p:nvPr/>
        </p:nvSpPr>
        <p:spPr>
          <a:xfrm>
            <a:off x="0" y="1285575"/>
            <a:ext cx="36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574" name="Google Shape;574;p39"/>
          <p:cNvPicPr preferRelativeResize="0"/>
          <p:nvPr/>
        </p:nvPicPr>
        <p:blipFill rotWithShape="1">
          <a:blip r:embed="rId3">
            <a:alphaModFix/>
          </a:blip>
          <a:srcRect b="57438" l="52537" r="35537" t="27097"/>
          <a:stretch/>
        </p:blipFill>
        <p:spPr>
          <a:xfrm>
            <a:off x="4879588" y="1257801"/>
            <a:ext cx="5953584" cy="43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0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1" name="Google Shape;581;p4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2" name="Google Shape;582;p4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3" name="Google Shape;583;p4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40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585" name="Google Shape;585;p40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587" name="Google Shape;5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300" y="276425"/>
            <a:ext cx="6045726" cy="628514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0"/>
          <p:cNvSpPr txBox="1"/>
          <p:nvPr/>
        </p:nvSpPr>
        <p:spPr>
          <a:xfrm>
            <a:off x="63175" y="2721000"/>
            <a:ext cx="3903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1.點選"進階"。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2.點選 "序列"。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3.拖曳"序列 </a:t>
            </a:r>
            <a:r>
              <a:rPr lang="zh-CN" sz="2000"/>
              <a:t>重新導向至USB</a:t>
            </a:r>
            <a:r>
              <a:rPr lang="zh-CN" sz="2000"/>
              <a:t>"。</a:t>
            </a:r>
            <a:endParaRPr sz="2000"/>
          </a:p>
        </p:txBody>
      </p:sp>
      <p:sp>
        <p:nvSpPr>
          <p:cNvPr id="589" name="Google Shape;589;p40"/>
          <p:cNvSpPr txBox="1"/>
          <p:nvPr/>
        </p:nvSpPr>
        <p:spPr>
          <a:xfrm>
            <a:off x="0" y="1285575"/>
            <a:ext cx="36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1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6" name="Google Shape;596;p4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7" name="Google Shape;597;p4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8" name="Google Shape;598;p4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9" name="Google Shape;599;p41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00" name="Google Shape;600;p41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02" name="Google Shape;602;p41"/>
          <p:cNvSpPr txBox="1"/>
          <p:nvPr/>
        </p:nvSpPr>
        <p:spPr>
          <a:xfrm>
            <a:off x="63175" y="2721000"/>
            <a:ext cx="358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</a:t>
            </a:r>
            <a:r>
              <a:rPr lang="zh-CN" sz="2000"/>
              <a:t>當啟動時</a:t>
            </a:r>
            <a:r>
              <a:rPr lang="zh-CN" sz="2000"/>
              <a:t>"中。</a:t>
            </a:r>
            <a:endParaRPr sz="2000"/>
          </a:p>
        </p:txBody>
      </p:sp>
      <p:sp>
        <p:nvSpPr>
          <p:cNvPr id="603" name="Google Shape;603;p41"/>
          <p:cNvSpPr txBox="1"/>
          <p:nvPr/>
        </p:nvSpPr>
        <p:spPr>
          <a:xfrm>
            <a:off x="0" y="1285575"/>
            <a:ext cx="36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pic>
        <p:nvPicPr>
          <p:cNvPr id="604" name="Google Shape;604;p41"/>
          <p:cNvPicPr preferRelativeResize="0"/>
          <p:nvPr/>
        </p:nvPicPr>
        <p:blipFill rotWithShape="1">
          <a:blip r:embed="rId3">
            <a:alphaModFix/>
          </a:blip>
          <a:srcRect b="54445" l="53986" r="22052" t="28936"/>
          <a:stretch/>
        </p:blipFill>
        <p:spPr>
          <a:xfrm>
            <a:off x="3871875" y="1764975"/>
            <a:ext cx="7968998" cy="310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2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2" name="Google Shape;612;p4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42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15" name="Google Shape;615;p42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617" name="Google Shape;6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886" y="443950"/>
            <a:ext cx="6728990" cy="5985976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2"/>
          <p:cNvSpPr txBox="1"/>
          <p:nvPr/>
        </p:nvSpPr>
        <p:spPr>
          <a:xfrm>
            <a:off x="63175" y="2721000"/>
            <a:ext cx="390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</a:t>
            </a:r>
            <a:r>
              <a:rPr lang="zh-CN" sz="2000"/>
              <a:t>.點選 "序列"。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2.拖曳"</a:t>
            </a:r>
            <a:r>
              <a:rPr lang="zh-CN" sz="2000"/>
              <a:t>數位信號讀取 引腳 P0</a:t>
            </a:r>
            <a:r>
              <a:rPr lang="zh-CN" sz="2000"/>
              <a:t>"。</a:t>
            </a:r>
            <a:endParaRPr sz="2000"/>
          </a:p>
        </p:txBody>
      </p:sp>
      <p:sp>
        <p:nvSpPr>
          <p:cNvPr id="619" name="Google Shape;619;p42"/>
          <p:cNvSpPr txBox="1"/>
          <p:nvPr/>
        </p:nvSpPr>
        <p:spPr>
          <a:xfrm>
            <a:off x="0" y="1285575"/>
            <a:ext cx="36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32" name="Google Shape;132;p16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33" name="Google Shape;133;p16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35" name="Google Shape;135;p16"/>
          <p:cNvSpPr txBox="1"/>
          <p:nvPr/>
        </p:nvSpPr>
        <p:spPr>
          <a:xfrm>
            <a:off x="1188526" y="1476963"/>
            <a:ext cx="1226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成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果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影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片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範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6" title="自動投籃計分機(完整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0102" y="602900"/>
            <a:ext cx="7307652" cy="54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6" name="Google Shape;626;p4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7" name="Google Shape;627;p4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28" name="Google Shape;628;p4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" name="Google Shape;629;p43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30" name="Google Shape;630;p43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32" name="Google Shape;632;p43"/>
          <p:cNvSpPr txBox="1"/>
          <p:nvPr/>
        </p:nvSpPr>
        <p:spPr>
          <a:xfrm>
            <a:off x="0" y="1133175"/>
            <a:ext cx="36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33" name="Google Shape;633;p43"/>
          <p:cNvSpPr txBox="1"/>
          <p:nvPr/>
        </p:nvSpPr>
        <p:spPr>
          <a:xfrm>
            <a:off x="63175" y="2721000"/>
            <a:ext cx="358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1.拖曳至"</a:t>
            </a:r>
            <a:r>
              <a:rPr lang="zh-CN" sz="2000"/>
              <a:t>序列 寫入數字</a:t>
            </a:r>
            <a:r>
              <a:rPr lang="zh-CN" sz="2000"/>
              <a:t>"中。</a:t>
            </a:r>
            <a:endParaRPr sz="2000"/>
          </a:p>
        </p:txBody>
      </p:sp>
      <p:pic>
        <p:nvPicPr>
          <p:cNvPr id="634" name="Google Shape;634;p43"/>
          <p:cNvPicPr preferRelativeResize="0"/>
          <p:nvPr/>
        </p:nvPicPr>
        <p:blipFill rotWithShape="1">
          <a:blip r:embed="rId3">
            <a:alphaModFix/>
          </a:blip>
          <a:srcRect b="38638" l="53886" r="22713" t="28362"/>
          <a:stretch/>
        </p:blipFill>
        <p:spPr>
          <a:xfrm>
            <a:off x="4756550" y="915137"/>
            <a:ext cx="6199627" cy="49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4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1" name="Google Shape;641;p4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2" name="Google Shape;642;p4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43" name="Google Shape;643;p4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44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45" name="Google Shape;645;p44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47" name="Google Shape;647;p44"/>
          <p:cNvSpPr txBox="1"/>
          <p:nvPr/>
        </p:nvSpPr>
        <p:spPr>
          <a:xfrm>
            <a:off x="0" y="1133175"/>
            <a:ext cx="36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微動開關偵測程式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48" name="Google Shape;648;p44"/>
          <p:cNvSpPr txBox="1"/>
          <p:nvPr/>
        </p:nvSpPr>
        <p:spPr>
          <a:xfrm>
            <a:off x="63175" y="2721000"/>
            <a:ext cx="3903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 "</a:t>
            </a:r>
            <a:r>
              <a:rPr lang="zh-CN" sz="2000"/>
              <a:t>小箭頭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點選"P15</a:t>
            </a:r>
            <a:r>
              <a:rPr lang="zh-CN" sz="2000"/>
              <a:t>"。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(</a:t>
            </a:r>
            <a:r>
              <a:rPr lang="zh-CN" sz="2000"/>
              <a:t>因為我們把微動開關接線接在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P15的腳位，所以引腳要選取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P15)</a:t>
            </a:r>
            <a:endParaRPr sz="2000"/>
          </a:p>
        </p:txBody>
      </p:sp>
      <p:pic>
        <p:nvPicPr>
          <p:cNvPr id="649" name="Google Shape;649;p44"/>
          <p:cNvPicPr preferRelativeResize="0"/>
          <p:nvPr/>
        </p:nvPicPr>
        <p:blipFill rotWithShape="1">
          <a:blip r:embed="rId3">
            <a:alphaModFix/>
          </a:blip>
          <a:srcRect b="18843" l="54112" r="12024" t="28959"/>
          <a:stretch/>
        </p:blipFill>
        <p:spPr>
          <a:xfrm>
            <a:off x="4608600" y="521100"/>
            <a:ext cx="6707102" cy="58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4"/>
          <p:cNvSpPr/>
          <p:nvPr/>
        </p:nvSpPr>
        <p:spPr>
          <a:xfrm>
            <a:off x="7992675" y="2940125"/>
            <a:ext cx="849600" cy="57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1" name="Google Shape;651;p44"/>
          <p:cNvSpPr/>
          <p:nvPr/>
        </p:nvSpPr>
        <p:spPr>
          <a:xfrm>
            <a:off x="10217525" y="5060700"/>
            <a:ext cx="974700" cy="507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2" name="Google Shape;652;p44"/>
          <p:cNvSpPr txBox="1"/>
          <p:nvPr/>
        </p:nvSpPr>
        <p:spPr>
          <a:xfrm>
            <a:off x="8255700" y="2386025"/>
            <a:ext cx="51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❶</a:t>
            </a:r>
            <a:endParaRPr sz="24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53" name="Google Shape;653;p44"/>
          <p:cNvSpPr txBox="1"/>
          <p:nvPr/>
        </p:nvSpPr>
        <p:spPr>
          <a:xfrm>
            <a:off x="11192225" y="4670500"/>
            <a:ext cx="51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FF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❷</a:t>
            </a:r>
            <a:endParaRPr sz="24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5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0" name="Google Shape;660;p4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1" name="Google Shape;661;p4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62" name="Google Shape;662;p4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3" name="Google Shape;663;p45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64" name="Google Shape;664;p45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66" name="Google Shape;666;p45"/>
          <p:cNvSpPr txBox="1"/>
          <p:nvPr/>
        </p:nvSpPr>
        <p:spPr>
          <a:xfrm>
            <a:off x="3450" y="2128125"/>
            <a:ext cx="363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程式匯入microbit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67" name="Google Shape;667;p45"/>
          <p:cNvSpPr txBox="1"/>
          <p:nvPr/>
        </p:nvSpPr>
        <p:spPr>
          <a:xfrm>
            <a:off x="234300" y="3033250"/>
            <a:ext cx="317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點選下載右邊的"三點"。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點選"Connect device"。</a:t>
            </a:r>
            <a:endParaRPr sz="2000"/>
          </a:p>
        </p:txBody>
      </p:sp>
      <p:pic>
        <p:nvPicPr>
          <p:cNvPr id="668" name="Google Shape;668;p45"/>
          <p:cNvPicPr preferRelativeResize="0"/>
          <p:nvPr/>
        </p:nvPicPr>
        <p:blipFill rotWithShape="1">
          <a:blip r:embed="rId3">
            <a:alphaModFix/>
          </a:blip>
          <a:srcRect b="0" l="0" r="0" t="44955"/>
          <a:stretch/>
        </p:blipFill>
        <p:spPr>
          <a:xfrm>
            <a:off x="3837950" y="1137076"/>
            <a:ext cx="8053375" cy="45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6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5" name="Google Shape;675;p4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6" name="Google Shape;676;p4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77" name="Google Shape;677;p4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8" name="Google Shape;678;p46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79" name="Google Shape;679;p46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80" name="Google Shape;680;p46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81" name="Google Shape;681;p46"/>
          <p:cNvSpPr txBox="1"/>
          <p:nvPr/>
        </p:nvSpPr>
        <p:spPr>
          <a:xfrm>
            <a:off x="3450" y="2128125"/>
            <a:ext cx="363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程式匯入microbit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82" name="Google Shape;682;p46"/>
          <p:cNvSpPr txBox="1"/>
          <p:nvPr/>
        </p:nvSpPr>
        <p:spPr>
          <a:xfrm>
            <a:off x="234300" y="3033250"/>
            <a:ext cx="31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繼續</a:t>
            </a:r>
            <a:r>
              <a:rPr lang="zh-CN" sz="2000"/>
              <a:t>"。</a:t>
            </a:r>
            <a:endParaRPr sz="2000"/>
          </a:p>
        </p:txBody>
      </p:sp>
      <p:pic>
        <p:nvPicPr>
          <p:cNvPr id="683" name="Google Shape;68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537" y="1169150"/>
            <a:ext cx="8129674" cy="453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7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90" name="Google Shape;690;p4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91" name="Google Shape;691;p4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92" name="Google Shape;692;p47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47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694" name="Google Shape;694;p47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696" name="Google Shape;696;p47"/>
          <p:cNvSpPr txBox="1"/>
          <p:nvPr/>
        </p:nvSpPr>
        <p:spPr>
          <a:xfrm>
            <a:off x="3450" y="2128125"/>
            <a:ext cx="363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程式匯入microbit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697" name="Google Shape;697;p47"/>
          <p:cNvSpPr txBox="1"/>
          <p:nvPr/>
        </p:nvSpPr>
        <p:spPr>
          <a:xfrm>
            <a:off x="234300" y="3033250"/>
            <a:ext cx="317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1.點選"BBC micro:bit…"。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2.點選"</a:t>
            </a:r>
            <a:r>
              <a:rPr lang="zh-CN" sz="2000"/>
              <a:t>連線</a:t>
            </a:r>
            <a:r>
              <a:rPr lang="zh-CN" sz="2000"/>
              <a:t>"。</a:t>
            </a:r>
            <a:endParaRPr sz="2000"/>
          </a:p>
        </p:txBody>
      </p:sp>
      <p:pic>
        <p:nvPicPr>
          <p:cNvPr id="698" name="Google Shape;6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525" y="286900"/>
            <a:ext cx="6661697" cy="62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8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5" name="Google Shape;705;p4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6" name="Google Shape;706;p4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7" name="Google Shape;707;p48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p48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09" name="Google Shape;709;p48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711" name="Google Shape;711;p48"/>
          <p:cNvSpPr txBox="1"/>
          <p:nvPr/>
        </p:nvSpPr>
        <p:spPr>
          <a:xfrm>
            <a:off x="3450" y="2128125"/>
            <a:ext cx="363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程式匯入microbit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12" name="Google Shape;712;p48"/>
          <p:cNvSpPr txBox="1"/>
          <p:nvPr/>
        </p:nvSpPr>
        <p:spPr>
          <a:xfrm>
            <a:off x="234300" y="3033250"/>
            <a:ext cx="3177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1.點選"</a:t>
            </a:r>
            <a:r>
              <a:rPr lang="zh-CN" sz="2000"/>
              <a:t>下載</a:t>
            </a:r>
            <a:r>
              <a:rPr lang="zh-CN" sz="2000"/>
              <a:t>"。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2.</a:t>
            </a:r>
            <a:r>
              <a:rPr lang="zh-CN" sz="2000"/>
              <a:t>點完後會出現 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</a:t>
            </a:r>
            <a:r>
              <a:rPr lang="zh-CN" sz="2000"/>
              <a:t>"Downloaded!"</a:t>
            </a:r>
            <a:r>
              <a:rPr lang="zh-CN" sz="2000"/>
              <a:t>代表程式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   已下載至microbit中</a:t>
            </a:r>
            <a:r>
              <a:rPr lang="zh-CN" sz="2000"/>
              <a:t>。</a:t>
            </a:r>
            <a:endParaRPr sz="2000"/>
          </a:p>
        </p:txBody>
      </p:sp>
      <p:pic>
        <p:nvPicPr>
          <p:cNvPr id="713" name="Google Shape;713;p48"/>
          <p:cNvPicPr preferRelativeResize="0"/>
          <p:nvPr/>
        </p:nvPicPr>
        <p:blipFill rotWithShape="1">
          <a:blip r:embed="rId3">
            <a:alphaModFix/>
          </a:blip>
          <a:srcRect b="0" l="0" r="0" t="32377"/>
          <a:stretch/>
        </p:blipFill>
        <p:spPr>
          <a:xfrm>
            <a:off x="4264550" y="760050"/>
            <a:ext cx="7034450" cy="251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613" y="3647177"/>
            <a:ext cx="7378325" cy="24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9"/>
          <p:cNvSpPr/>
          <p:nvPr/>
        </p:nvSpPr>
        <p:spPr>
          <a:xfrm>
            <a:off x="0" y="125"/>
            <a:ext cx="8255700" cy="6858000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21" name="Google Shape;721;p4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22" name="Google Shape;722;p4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23" name="Google Shape;723;p4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4" name="Google Shape;724;p49"/>
          <p:cNvGrpSpPr/>
          <p:nvPr/>
        </p:nvGrpSpPr>
        <p:grpSpPr>
          <a:xfrm>
            <a:off x="3650672" y="167175"/>
            <a:ext cx="8411400" cy="6534600"/>
            <a:chOff x="3650672" y="167175"/>
            <a:chExt cx="8411400" cy="6534600"/>
          </a:xfrm>
        </p:grpSpPr>
        <p:sp>
          <p:nvSpPr>
            <p:cNvPr id="725" name="Google Shape;725;p49"/>
            <p:cNvSpPr/>
            <p:nvPr/>
          </p:nvSpPr>
          <p:spPr>
            <a:xfrm>
              <a:off x="3650672" y="167175"/>
              <a:ext cx="8411400" cy="65346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3728575" y="235800"/>
              <a:ext cx="8255700" cy="63864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27" name="Google Shape;72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874" y="251550"/>
            <a:ext cx="6638300" cy="63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9"/>
          <p:cNvSpPr txBox="1"/>
          <p:nvPr/>
        </p:nvSpPr>
        <p:spPr>
          <a:xfrm>
            <a:off x="0" y="1133175"/>
            <a:ext cx="358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/>
              <a:t>微動開關偵測</a:t>
            </a:r>
            <a:r>
              <a:rPr b="1" lang="zh-CN" sz="3000"/>
              <a:t>數據</a:t>
            </a:r>
            <a:r>
              <a:rPr b="1" lang="zh-CN" sz="3000"/>
              <a:t> 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729" name="Google Shape;729;p49"/>
          <p:cNvSpPr txBox="1"/>
          <p:nvPr/>
        </p:nvSpPr>
        <p:spPr>
          <a:xfrm>
            <a:off x="63175" y="2721000"/>
            <a:ext cx="358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/>
              <a:t>1.</a:t>
            </a:r>
            <a:r>
              <a:rPr lang="zh-CN" sz="2000"/>
              <a:t>點選"顯示系統監控 裝置"</a:t>
            </a:r>
            <a:r>
              <a:rPr lang="zh-CN" sz="2000"/>
              <a:t>。</a:t>
            </a:r>
            <a:endParaRPr sz="2000"/>
          </a:p>
        </p:txBody>
      </p:sp>
      <p:sp>
        <p:nvSpPr>
          <p:cNvPr id="730" name="Google Shape;730;p49"/>
          <p:cNvSpPr/>
          <p:nvPr/>
        </p:nvSpPr>
        <p:spPr>
          <a:xfrm>
            <a:off x="4908025" y="5762825"/>
            <a:ext cx="4467300" cy="828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7" name="Google Shape;737;p5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38" name="Google Shape;738;p5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39" name="Google Shape;739;p50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740" name="Google Shape;740;p50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42" name="Google Shape;742;p50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50"/>
          <p:cNvSpPr txBox="1"/>
          <p:nvPr/>
        </p:nvSpPr>
        <p:spPr>
          <a:xfrm>
            <a:off x="4304324" y="2008763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0"/>
          <p:cNvSpPr txBox="1"/>
          <p:nvPr/>
        </p:nvSpPr>
        <p:spPr>
          <a:xfrm>
            <a:off x="4160400" y="3369388"/>
            <a:ext cx="69750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300">
                <a:latin typeface="Microsoft Yahei"/>
                <a:ea typeface="Microsoft Yahei"/>
                <a:cs typeface="Microsoft Yahei"/>
                <a:sym typeface="Microsoft Yahei"/>
              </a:rPr>
              <a:t>用手去按壓微動開關發現什麼變化?</a:t>
            </a:r>
            <a:endParaRPr b="1" sz="3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45" name="Google Shape;745;p50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1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2" name="Google Shape;752;p51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3" name="Google Shape;753;p5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54" name="Google Shape;754;p51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755" name="Google Shape;755;p51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57" name="Google Shape;757;p51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51"/>
          <p:cNvSpPr txBox="1"/>
          <p:nvPr/>
        </p:nvSpPr>
        <p:spPr>
          <a:xfrm>
            <a:off x="4511400" y="892075"/>
            <a:ext cx="6924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latin typeface="Microsoft Yahei"/>
                <a:ea typeface="Microsoft Yahei"/>
                <a:cs typeface="Microsoft Yahei"/>
                <a:sym typeface="Microsoft Yahei"/>
              </a:rPr>
              <a:t>測試微動開關對比數據</a:t>
            </a:r>
            <a:endParaRPr b="1"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latin typeface="Microsoft Yahei"/>
                <a:ea typeface="Microsoft Yahei"/>
                <a:cs typeface="Microsoft Yahei"/>
                <a:sym typeface="Microsoft Yahei"/>
              </a:rPr>
              <a:t>(NO-常</a:t>
            </a:r>
            <a:r>
              <a:rPr b="1" lang="zh-CN" sz="4000">
                <a:latin typeface="Microsoft Yahei"/>
                <a:ea typeface="Microsoft Yahei"/>
                <a:cs typeface="Microsoft Yahei"/>
                <a:sym typeface="Microsoft Yahei"/>
              </a:rPr>
              <a:t>開點，</a:t>
            </a:r>
            <a:r>
              <a:rPr b="1" lang="zh-CN" sz="4000">
                <a:latin typeface="Microsoft Yahei"/>
                <a:ea typeface="Microsoft Yahei"/>
                <a:cs typeface="Microsoft Yahei"/>
                <a:sym typeface="Microsoft Yahei"/>
              </a:rPr>
              <a:t>先閉後開接點)</a:t>
            </a:r>
            <a:endParaRPr b="1"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9" name="Google Shape;759;p51"/>
          <p:cNvSpPr txBox="1"/>
          <p:nvPr/>
        </p:nvSpPr>
        <p:spPr>
          <a:xfrm>
            <a:off x="4987625" y="2467800"/>
            <a:ext cx="6367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Microsoft Yahei"/>
                <a:ea typeface="Microsoft Yahei"/>
                <a:cs typeface="Microsoft Yahei"/>
                <a:sym typeface="Microsoft Yahei"/>
              </a:rPr>
              <a:t>當未壓時，顯示數字"0"。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Microsoft Yahei"/>
                <a:ea typeface="Microsoft Yahei"/>
                <a:cs typeface="Microsoft Yahei"/>
                <a:sym typeface="Microsoft Yahei"/>
              </a:rPr>
              <a:t>按壓時，顯示數字"1"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60" name="Google Shape;76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925" y="684450"/>
            <a:ext cx="3661100" cy="532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1"/>
          <p:cNvPicPr preferRelativeResize="0"/>
          <p:nvPr/>
        </p:nvPicPr>
        <p:blipFill rotWithShape="1">
          <a:blip r:embed="rId5">
            <a:alphaModFix/>
          </a:blip>
          <a:srcRect b="17626" l="15275" r="0" t="25732"/>
          <a:stretch/>
        </p:blipFill>
        <p:spPr>
          <a:xfrm>
            <a:off x="5354175" y="3629750"/>
            <a:ext cx="2685787" cy="235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1"/>
          <p:cNvPicPr preferRelativeResize="0"/>
          <p:nvPr/>
        </p:nvPicPr>
        <p:blipFill rotWithShape="1">
          <a:blip r:embed="rId6">
            <a:alphaModFix/>
          </a:blip>
          <a:srcRect b="14096" l="17444" r="0" t="27675"/>
          <a:stretch/>
        </p:blipFill>
        <p:spPr>
          <a:xfrm>
            <a:off x="8277450" y="3697150"/>
            <a:ext cx="3077373" cy="2359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Google Shape;763;p51"/>
          <p:cNvCxnSpPr>
            <a:endCxn id="764" idx="4"/>
          </p:cNvCxnSpPr>
          <p:nvPr/>
        </p:nvCxnSpPr>
        <p:spPr>
          <a:xfrm flipH="1">
            <a:off x="2897600" y="3829488"/>
            <a:ext cx="5629500" cy="103200"/>
          </a:xfrm>
          <a:prstGeom prst="straightConnector1">
            <a:avLst/>
          </a:prstGeom>
          <a:noFill/>
          <a:ln cap="flat" cmpd="sng" w="76200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5" name="Google Shape;765;p51"/>
          <p:cNvCxnSpPr>
            <a:endCxn id="766" idx="5"/>
          </p:cNvCxnSpPr>
          <p:nvPr/>
        </p:nvCxnSpPr>
        <p:spPr>
          <a:xfrm rot="10800000">
            <a:off x="4337158" y="2322598"/>
            <a:ext cx="2190300" cy="3142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6" name="Google Shape;766;p51"/>
          <p:cNvSpPr/>
          <p:nvPr/>
        </p:nvSpPr>
        <p:spPr>
          <a:xfrm>
            <a:off x="3321600" y="1476300"/>
            <a:ext cx="1189800" cy="991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51"/>
          <p:cNvSpPr/>
          <p:nvPr/>
        </p:nvSpPr>
        <p:spPr>
          <a:xfrm>
            <a:off x="2302700" y="2941188"/>
            <a:ext cx="1189800" cy="991500"/>
          </a:xfrm>
          <a:prstGeom prst="ellipse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2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3" name="Google Shape;773;p5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74" name="Google Shape;774;p5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75" name="Google Shape;775;p52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776" name="Google Shape;776;p52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78" name="Google Shape;778;p52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2"/>
          <p:cNvPicPr preferRelativeResize="0"/>
          <p:nvPr/>
        </p:nvPicPr>
        <p:blipFill rotWithShape="1">
          <a:blip r:embed="rId4">
            <a:alphaModFix/>
          </a:blip>
          <a:srcRect b="0" l="3493" r="0" t="0"/>
          <a:stretch/>
        </p:blipFill>
        <p:spPr>
          <a:xfrm>
            <a:off x="821225" y="1076337"/>
            <a:ext cx="3432000" cy="458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823" y="2634149"/>
            <a:ext cx="3188200" cy="34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52"/>
          <p:cNvSpPr txBox="1"/>
          <p:nvPr/>
        </p:nvSpPr>
        <p:spPr>
          <a:xfrm>
            <a:off x="4448249" y="602275"/>
            <a:ext cx="619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C000"/>
                </a:solidFill>
              </a:rPr>
              <a:t>動手操作看看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52"/>
          <p:cNvSpPr txBox="1"/>
          <p:nvPr/>
        </p:nvSpPr>
        <p:spPr>
          <a:xfrm>
            <a:off x="4253225" y="1859100"/>
            <a:ext cx="697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若把鱷魚夾夾在NC常關點，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數據會發生麼事呢?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45" name="Google Shape;145;p17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146" name="Google Shape;146;p17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48" name="Google Shape;148;p17"/>
          <p:cNvSpPr txBox="1"/>
          <p:nvPr/>
        </p:nvSpPr>
        <p:spPr>
          <a:xfrm>
            <a:off x="4877355" y="733835"/>
            <a:ext cx="242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11742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4229100" y="1687825"/>
            <a:ext cx="5814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500">
                <a:solidFill>
                  <a:srgbClr val="434343"/>
                </a:solidFill>
              </a:rPr>
              <a:t>投籃機會到數計時!</a:t>
            </a:r>
            <a:endParaRPr b="1" sz="45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500">
                <a:solidFill>
                  <a:srgbClr val="434343"/>
                </a:solidFill>
              </a:rPr>
              <a:t>還會自動計分!</a:t>
            </a:r>
            <a:endParaRPr b="1" sz="45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500">
                <a:solidFill>
                  <a:srgbClr val="434343"/>
                </a:solidFill>
              </a:rPr>
              <a:t>想不想要也來做一台?</a:t>
            </a:r>
            <a:endParaRPr b="1" sz="4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3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90" name="Google Shape;790;p53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91" name="Google Shape;791;p53"/>
          <p:cNvGrpSpPr/>
          <p:nvPr/>
        </p:nvGrpSpPr>
        <p:grpSpPr>
          <a:xfrm>
            <a:off x="461736" y="336783"/>
            <a:ext cx="11260500" cy="6066900"/>
            <a:chOff x="461736" y="336783"/>
            <a:chExt cx="11260500" cy="6066900"/>
          </a:xfrm>
        </p:grpSpPr>
        <p:sp>
          <p:nvSpPr>
            <p:cNvPr id="792" name="Google Shape;792;p53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794" name="Google Shape;794;p53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5133150" y="5085975"/>
            <a:ext cx="433726" cy="5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3"/>
          <p:cNvSpPr txBox="1"/>
          <p:nvPr/>
        </p:nvSpPr>
        <p:spPr>
          <a:xfrm>
            <a:off x="4643600" y="892075"/>
            <a:ext cx="6903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latin typeface="Microsoft Yahei"/>
                <a:ea typeface="Microsoft Yahei"/>
                <a:cs typeface="Microsoft Yahei"/>
                <a:sym typeface="Microsoft Yahei"/>
              </a:rPr>
              <a:t>測試微動開關對比數據</a:t>
            </a:r>
            <a:endParaRPr b="1"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latin typeface="Microsoft Yahei"/>
                <a:ea typeface="Microsoft Yahei"/>
                <a:cs typeface="Microsoft Yahei"/>
                <a:sym typeface="Microsoft Yahei"/>
              </a:rPr>
              <a:t>(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NC-常關點，</a:t>
            </a:r>
            <a:r>
              <a:rPr b="1" lang="zh-CN" sz="4000">
                <a:latin typeface="Microsoft Yahei"/>
                <a:ea typeface="Microsoft Yahei"/>
                <a:cs typeface="Microsoft Yahei"/>
                <a:sym typeface="Microsoft Yahei"/>
              </a:rPr>
              <a:t>先開後閉接點)</a:t>
            </a:r>
            <a:endParaRPr b="1"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96" name="Google Shape;796;p53"/>
          <p:cNvPicPr preferRelativeResize="0"/>
          <p:nvPr/>
        </p:nvPicPr>
        <p:blipFill rotWithShape="1">
          <a:blip r:embed="rId4">
            <a:alphaModFix/>
          </a:blip>
          <a:srcRect b="0" l="50000" r="0" t="0"/>
          <a:stretch/>
        </p:blipFill>
        <p:spPr>
          <a:xfrm>
            <a:off x="792425" y="731825"/>
            <a:ext cx="3999824" cy="5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53"/>
          <p:cNvPicPr preferRelativeResize="0"/>
          <p:nvPr/>
        </p:nvPicPr>
        <p:blipFill rotWithShape="1">
          <a:blip r:embed="rId5">
            <a:alphaModFix/>
          </a:blip>
          <a:srcRect b="17626" l="15275" r="0" t="25732"/>
          <a:stretch/>
        </p:blipFill>
        <p:spPr>
          <a:xfrm>
            <a:off x="5354175" y="3629750"/>
            <a:ext cx="2685787" cy="235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3"/>
          <p:cNvPicPr preferRelativeResize="0"/>
          <p:nvPr/>
        </p:nvPicPr>
        <p:blipFill rotWithShape="1">
          <a:blip r:embed="rId6">
            <a:alphaModFix/>
          </a:blip>
          <a:srcRect b="14096" l="17444" r="0" t="27675"/>
          <a:stretch/>
        </p:blipFill>
        <p:spPr>
          <a:xfrm>
            <a:off x="8277450" y="3697150"/>
            <a:ext cx="3077373" cy="2359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53"/>
          <p:cNvCxnSpPr>
            <a:stCxn id="797" idx="0"/>
            <a:endCxn id="797" idx="0"/>
          </p:cNvCxnSpPr>
          <p:nvPr/>
        </p:nvCxnSpPr>
        <p:spPr>
          <a:xfrm>
            <a:off x="6697069" y="36297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0" name="Google Shape;800;p53"/>
          <p:cNvCxnSpPr/>
          <p:nvPr/>
        </p:nvCxnSpPr>
        <p:spPr>
          <a:xfrm rot="10800000">
            <a:off x="1372025" y="2028050"/>
            <a:ext cx="7915200" cy="3106800"/>
          </a:xfrm>
          <a:prstGeom prst="straightConnector1">
            <a:avLst/>
          </a:prstGeom>
          <a:noFill/>
          <a:ln cap="flat" cmpd="sng" w="76200">
            <a:solidFill>
              <a:srgbClr val="274E1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1" name="Google Shape;801;p53"/>
          <p:cNvSpPr txBox="1"/>
          <p:nvPr/>
        </p:nvSpPr>
        <p:spPr>
          <a:xfrm>
            <a:off x="5179625" y="2204050"/>
            <a:ext cx="6367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Microsoft Yahei"/>
                <a:ea typeface="Microsoft Yahei"/>
                <a:cs typeface="Microsoft Yahei"/>
                <a:sym typeface="Microsoft Yahei"/>
              </a:rPr>
              <a:t>當未壓時，顯示數字"1"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>
                <a:latin typeface="Microsoft Yahei"/>
                <a:ea typeface="Microsoft Yahei"/>
                <a:cs typeface="Microsoft Yahei"/>
                <a:sym typeface="Microsoft Yahei"/>
              </a:rPr>
              <a:t>按壓時，顯示數字"0"。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802" name="Google Shape;802;p53"/>
          <p:cNvCxnSpPr/>
          <p:nvPr/>
        </p:nvCxnSpPr>
        <p:spPr>
          <a:xfrm rot="10800000">
            <a:off x="1788625" y="3629950"/>
            <a:ext cx="4689300" cy="1818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3" name="Google Shape;803;p53"/>
          <p:cNvSpPr/>
          <p:nvPr/>
        </p:nvSpPr>
        <p:spPr>
          <a:xfrm>
            <a:off x="1093425" y="2956275"/>
            <a:ext cx="1189800" cy="991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53"/>
          <p:cNvSpPr/>
          <p:nvPr/>
        </p:nvSpPr>
        <p:spPr>
          <a:xfrm>
            <a:off x="492075" y="1515825"/>
            <a:ext cx="1189800" cy="991500"/>
          </a:xfrm>
          <a:prstGeom prst="ellipse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4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1" name="Google Shape;811;p54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2" name="Google Shape;812;p54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13" name="Google Shape;813;p54"/>
          <p:cNvGrpSpPr/>
          <p:nvPr/>
        </p:nvGrpSpPr>
        <p:grpSpPr>
          <a:xfrm>
            <a:off x="465761" y="326671"/>
            <a:ext cx="11260500" cy="6066900"/>
            <a:chOff x="461736" y="336783"/>
            <a:chExt cx="11260500" cy="6066900"/>
          </a:xfrm>
        </p:grpSpPr>
        <p:sp>
          <p:nvSpPr>
            <p:cNvPr id="814" name="Google Shape;814;p54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16" name="Google Shape;816;p54"/>
          <p:cNvPicPr preferRelativeResize="0"/>
          <p:nvPr/>
        </p:nvPicPr>
        <p:blipFill rotWithShape="1">
          <a:blip r:embed="rId3">
            <a:alphaModFix/>
          </a:blip>
          <a:srcRect b="2860" l="26151" r="22738" t="5235"/>
          <a:stretch/>
        </p:blipFill>
        <p:spPr>
          <a:xfrm>
            <a:off x="869481" y="847722"/>
            <a:ext cx="2794426" cy="5024786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54"/>
          <p:cNvSpPr txBox="1"/>
          <p:nvPr/>
        </p:nvSpPr>
        <p:spPr>
          <a:xfrm>
            <a:off x="4660201" y="1030125"/>
            <a:ext cx="437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zh-CN" sz="6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想想看</a:t>
            </a:r>
            <a:endParaRPr b="1" i="0" sz="6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54"/>
          <p:cNvSpPr txBox="1"/>
          <p:nvPr/>
        </p:nvSpPr>
        <p:spPr>
          <a:xfrm>
            <a:off x="3450000" y="2425025"/>
            <a:ext cx="8742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latin typeface="Microsoft Yahei"/>
                <a:ea typeface="Microsoft Yahei"/>
                <a:cs typeface="Microsoft Yahei"/>
                <a:sym typeface="Microsoft Yahei"/>
              </a:rPr>
              <a:t>投籃自動計分機的微動開關是常開還是常關呢?</a:t>
            </a:r>
            <a:endParaRPr b="1"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1905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p14:dur="0">
        <p:push/>
      </p:transition>
    </mc:Choice>
    <mc:Fallback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5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5" name="Google Shape;825;p55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6" name="Google Shape;826;p55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27" name="Google Shape;827;p55"/>
          <p:cNvGrpSpPr/>
          <p:nvPr/>
        </p:nvGrpSpPr>
        <p:grpSpPr>
          <a:xfrm>
            <a:off x="465761" y="326671"/>
            <a:ext cx="11260500" cy="6066900"/>
            <a:chOff x="461736" y="336783"/>
            <a:chExt cx="11260500" cy="6066900"/>
          </a:xfrm>
        </p:grpSpPr>
        <p:sp>
          <p:nvSpPr>
            <p:cNvPr id="828" name="Google Shape;828;p55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29" name="Google Shape;829;p55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830" name="Google Shape;830;p55"/>
          <p:cNvPicPr preferRelativeResize="0"/>
          <p:nvPr/>
        </p:nvPicPr>
        <p:blipFill rotWithShape="1">
          <a:blip r:embed="rId3">
            <a:alphaModFix/>
          </a:blip>
          <a:srcRect b="2858" l="26153" r="22734" t="5238"/>
          <a:stretch/>
        </p:blipFill>
        <p:spPr>
          <a:xfrm>
            <a:off x="869481" y="847722"/>
            <a:ext cx="2794424" cy="5024788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5"/>
          <p:cNvSpPr txBox="1"/>
          <p:nvPr/>
        </p:nvSpPr>
        <p:spPr>
          <a:xfrm>
            <a:off x="3853700" y="2459675"/>
            <a:ext cx="6742200" cy="1800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3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解答:</a:t>
            </a:r>
            <a:endParaRPr b="1" sz="37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3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常開NO，當碰到微動開關時，開始計分，否則沒有反應。</a:t>
            </a:r>
            <a:endParaRPr b="1" sz="37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p14:dur="0">
        <p:push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6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38" name="Google Shape;838;p56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39" name="Google Shape;839;p56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840" name="Google Shape;840;p56"/>
          <p:cNvGrpSpPr/>
          <p:nvPr/>
        </p:nvGrpSpPr>
        <p:grpSpPr>
          <a:xfrm>
            <a:off x="465761" y="326671"/>
            <a:ext cx="11260500" cy="6066900"/>
            <a:chOff x="461736" y="336783"/>
            <a:chExt cx="11260500" cy="6066900"/>
          </a:xfrm>
        </p:grpSpPr>
        <p:sp>
          <p:nvSpPr>
            <p:cNvPr id="841" name="Google Shape;841;p56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6666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842" name="Google Shape;842;p56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66666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843" name="Google Shape;843;p56"/>
          <p:cNvSpPr txBox="1"/>
          <p:nvPr/>
        </p:nvSpPr>
        <p:spPr>
          <a:xfrm>
            <a:off x="1936650" y="2320800"/>
            <a:ext cx="8318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0000"/>
                </a:solidFill>
              </a:rPr>
              <a:t>恭喜你!</a:t>
            </a:r>
            <a:endParaRPr b="1" sz="66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zh-CN" sz="6600">
                <a:solidFill>
                  <a:srgbClr val="FF0000"/>
                </a:solidFill>
              </a:rPr>
              <a:t>了解微動開關原理。</a:t>
            </a:r>
            <a:endParaRPr b="1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0">
        <p:push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59" name="Google Shape;159;p18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60" name="Google Shape;160;p18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62" name="Google Shape;162;p18"/>
          <p:cNvSpPr txBox="1"/>
          <p:nvPr/>
        </p:nvSpPr>
        <p:spPr>
          <a:xfrm>
            <a:off x="1095117" y="748150"/>
            <a:ext cx="999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需要器材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(不含籃球板製作)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 b="0" l="-2639" r="2638" t="0"/>
          <a:stretch/>
        </p:blipFill>
        <p:spPr>
          <a:xfrm>
            <a:off x="6587432" y="3970763"/>
            <a:ext cx="2145569" cy="166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4">
            <a:alphaModFix/>
          </a:blip>
          <a:srcRect b="15241" l="19810" r="18513" t="13069"/>
          <a:stretch/>
        </p:blipFill>
        <p:spPr>
          <a:xfrm rot="301480">
            <a:off x="1006700" y="1669912"/>
            <a:ext cx="2027375" cy="17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5">
            <a:alphaModFix/>
          </a:blip>
          <a:srcRect b="11263" l="10492" r="8166" t="19079"/>
          <a:stretch/>
        </p:blipFill>
        <p:spPr>
          <a:xfrm>
            <a:off x="3105175" y="1626675"/>
            <a:ext cx="2086575" cy="17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6">
            <a:alphaModFix/>
          </a:blip>
          <a:srcRect b="5749" l="50101" r="23169" t="10901"/>
          <a:stretch/>
        </p:blipFill>
        <p:spPr>
          <a:xfrm>
            <a:off x="8018488" y="1725038"/>
            <a:ext cx="513800" cy="16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7">
            <a:alphaModFix/>
          </a:blip>
          <a:srcRect b="1573" l="10915" r="10380" t="0"/>
          <a:stretch/>
        </p:blipFill>
        <p:spPr>
          <a:xfrm>
            <a:off x="5564074" y="1627379"/>
            <a:ext cx="1801075" cy="16873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1196913" y="3457438"/>
            <a:ext cx="13317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Microbit X1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3737527" y="3403038"/>
            <a:ext cx="1094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Robotbit X1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7540648" y="3457438"/>
            <a:ext cx="1712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充電式鋰電池 X1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5607691" y="3402338"/>
            <a:ext cx="1712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USB線 X1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 rotWithShape="1">
          <a:blip r:embed="rId8">
            <a:alphaModFix/>
          </a:blip>
          <a:srcRect b="36478" l="0" r="0" t="28780"/>
          <a:stretch/>
        </p:blipFill>
        <p:spPr>
          <a:xfrm>
            <a:off x="1372601" y="4589375"/>
            <a:ext cx="2364920" cy="8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1799072" y="5649550"/>
            <a:ext cx="1712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杜邦線-公對母 X</a:t>
            </a:r>
            <a:r>
              <a:rPr b="1" lang="zh-CN" sz="1300"/>
              <a:t>2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6884050" y="5649550"/>
            <a:ext cx="1712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鱷魚夾X</a:t>
            </a:r>
            <a:r>
              <a:rPr b="1" lang="zh-CN" sz="1300"/>
              <a:t>2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9649890" y="3457450"/>
            <a:ext cx="1712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微動開關X</a:t>
            </a:r>
            <a:r>
              <a:rPr b="1" lang="zh-CN" sz="1300"/>
              <a:t>1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76" name="Google Shape;176;p18"/>
          <p:cNvGrpSpPr/>
          <p:nvPr/>
        </p:nvGrpSpPr>
        <p:grpSpPr>
          <a:xfrm>
            <a:off x="9474425" y="1679211"/>
            <a:ext cx="1735451" cy="1778239"/>
            <a:chOff x="9474425" y="1679211"/>
            <a:chExt cx="1735451" cy="1778239"/>
          </a:xfrm>
        </p:grpSpPr>
        <p:pic>
          <p:nvPicPr>
            <p:cNvPr id="177" name="Google Shape;177;p18"/>
            <p:cNvPicPr preferRelativeResize="0"/>
            <p:nvPr/>
          </p:nvPicPr>
          <p:blipFill rotWithShape="1">
            <a:blip r:embed="rId9">
              <a:alphaModFix/>
            </a:blip>
            <a:srcRect b="18723" l="27560" r="27254" t="18060"/>
            <a:stretch/>
          </p:blipFill>
          <p:spPr>
            <a:xfrm>
              <a:off x="9474425" y="1679211"/>
              <a:ext cx="1614300" cy="1693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8"/>
            <p:cNvPicPr preferRelativeResize="0"/>
            <p:nvPr/>
          </p:nvPicPr>
          <p:blipFill rotWithShape="1">
            <a:blip r:embed="rId10">
              <a:alphaModFix/>
            </a:blip>
            <a:srcRect b="73052" l="27560" r="66746" t="18060"/>
            <a:stretch/>
          </p:blipFill>
          <p:spPr>
            <a:xfrm>
              <a:off x="10984350" y="3193325"/>
              <a:ext cx="225526" cy="264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9" name="Google Shape;179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75935" y="4357925"/>
            <a:ext cx="2196338" cy="122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4577947" y="5649550"/>
            <a:ext cx="1712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杜邦線-</a:t>
            </a:r>
            <a:r>
              <a:rPr b="1" lang="zh-CN" sz="1300"/>
              <a:t>母</a:t>
            </a: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對母 X</a:t>
            </a:r>
            <a:r>
              <a:rPr b="1" lang="zh-CN" sz="1300"/>
              <a:t>4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81" name="Google Shape;181;p18"/>
          <p:cNvPicPr preferRelativeResize="0"/>
          <p:nvPr/>
        </p:nvPicPr>
        <p:blipFill rotWithShape="1">
          <a:blip r:embed="rId12">
            <a:alphaModFix/>
          </a:blip>
          <a:srcRect b="22630" l="3385" r="2042" t="18236"/>
          <a:stretch/>
        </p:blipFill>
        <p:spPr>
          <a:xfrm rot="705526">
            <a:off x="8743768" y="4099301"/>
            <a:ext cx="2464738" cy="154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/>
        </p:nvSpPr>
        <p:spPr>
          <a:xfrm>
            <a:off x="9252750" y="5649550"/>
            <a:ext cx="2052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zh-CN" sz="1300"/>
              <a:t>TM1637七段顯示器</a:t>
            </a:r>
            <a:r>
              <a:rPr b="1" lang="zh-CN" sz="1300"/>
              <a:t> </a:t>
            </a:r>
            <a:r>
              <a:rPr b="1" i="0" lang="zh-C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lang="zh-CN" sz="1300"/>
              <a:t>1</a:t>
            </a:r>
            <a:endParaRPr b="1" i="0" sz="3200" u="none" cap="none" strike="noStrike">
              <a:solidFill>
                <a:srgbClr val="59595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91" name="Google Shape;191;p19"/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192" name="Google Shape;192;p19"/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94" name="Google Shape;194;p19"/>
          <p:cNvSpPr txBox="1"/>
          <p:nvPr/>
        </p:nvSpPr>
        <p:spPr>
          <a:xfrm>
            <a:off x="4186660" y="904582"/>
            <a:ext cx="381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微動開關介紹1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018775" y="2373025"/>
            <a:ext cx="61689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Yahei"/>
              <a:buChar char="●"/>
            </a:pPr>
            <a:r>
              <a:rPr b="1" i="0" lang="zh-CN" sz="25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是一種尺寸小又靈敏的彈簧引動開關。</a:t>
            </a:r>
            <a:endParaRPr b="1" i="0" sz="25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873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Yahei"/>
              <a:buChar char="●"/>
            </a:pPr>
            <a:r>
              <a:rPr b="1" i="0" lang="zh-CN" sz="25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具有微小接點間隔和快動機構</a:t>
            </a:r>
            <a:r>
              <a:rPr b="1" lang="zh-CN" sz="2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b="1" sz="25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873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icrosoft Yahei"/>
              <a:buChar char="●"/>
            </a:pPr>
            <a:r>
              <a:rPr b="1" i="0" lang="zh-CN" sz="25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其開關的觸點間距比較小，</a:t>
            </a:r>
            <a:endParaRPr b="1" i="0" sz="25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CN" sz="25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故名微動開關，又叫靈敏開關。</a:t>
            </a:r>
            <a:endParaRPr b="1" i="0" sz="2100" u="none" cap="none" strike="noStrike">
              <a:solidFill>
                <a:srgbClr val="000000"/>
              </a:solidFill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/>
          </a:blip>
          <a:srcRect b="20891" l="27563" r="27251" t="18058"/>
          <a:stretch/>
        </p:blipFill>
        <p:spPr>
          <a:xfrm>
            <a:off x="1069200" y="1831150"/>
            <a:ext cx="3818700" cy="386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3">
            <a:alphaModFix/>
          </a:blip>
          <a:srcRect b="73052" l="27560" r="66746" t="18060"/>
          <a:stretch/>
        </p:blipFill>
        <p:spPr>
          <a:xfrm>
            <a:off x="4739175" y="5326725"/>
            <a:ext cx="433726" cy="5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/>
          </a:blip>
          <a:srcRect b="18721" l="27563" r="27251" t="21081"/>
          <a:stretch/>
        </p:blipFill>
        <p:spPr>
          <a:xfrm rot="1150780">
            <a:off x="3981085" y="1666361"/>
            <a:ext cx="4229833" cy="42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4">
            <a:alphaModFix/>
          </a:blip>
          <a:srcRect b="78802" l="134513" r="-45214" t="11022"/>
          <a:stretch/>
        </p:blipFill>
        <p:spPr>
          <a:xfrm>
            <a:off x="2971475" y="669775"/>
            <a:ext cx="263975" cy="2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20"/>
          <p:cNvGrpSpPr/>
          <p:nvPr/>
        </p:nvGrpSpPr>
        <p:grpSpPr>
          <a:xfrm>
            <a:off x="622086" y="395546"/>
            <a:ext cx="11260500" cy="6066900"/>
            <a:chOff x="461736" y="336783"/>
            <a:chExt cx="11260500" cy="6066900"/>
          </a:xfrm>
        </p:grpSpPr>
        <p:sp>
          <p:nvSpPr>
            <p:cNvPr id="209" name="Google Shape;209;p20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11" name="Google Shape;211;p20"/>
          <p:cNvSpPr txBox="1"/>
          <p:nvPr/>
        </p:nvSpPr>
        <p:spPr>
          <a:xfrm>
            <a:off x="8747286" y="4481592"/>
            <a:ext cx="15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zh-CN" sz="2600" u="none" cap="none" strike="noStrike">
                <a:solidFill>
                  <a:srgbClr val="FF0000"/>
                </a:solidFill>
              </a:rPr>
              <a:t>NC常開點</a:t>
            </a:r>
            <a:endParaRPr b="1" i="0" sz="2600" u="none" cap="none" strike="noStrike">
              <a:solidFill>
                <a:srgbClr val="FF0000"/>
              </a:solidFill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1767940" y="4382425"/>
            <a:ext cx="191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zh-CN" sz="2600" u="none" cap="none" strike="noStrike">
                <a:solidFill>
                  <a:srgbClr val="FF0000"/>
                </a:solidFill>
              </a:rPr>
              <a:t>COM公共</a:t>
            </a:r>
            <a:r>
              <a:rPr b="1" lang="zh-CN" sz="2600">
                <a:solidFill>
                  <a:srgbClr val="FF0000"/>
                </a:solidFill>
              </a:rPr>
              <a:t>點</a:t>
            </a:r>
            <a:endParaRPr b="1" i="0" sz="2600" u="none" cap="none" strike="noStrike">
              <a:solidFill>
                <a:srgbClr val="FF0000"/>
              </a:solidFill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4186660" y="1883257"/>
            <a:ext cx="3818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 b="18721" l="27563" r="27251" t="21081"/>
          <a:stretch/>
        </p:blipFill>
        <p:spPr>
          <a:xfrm rot="1150780">
            <a:off x="4250275" y="1499448"/>
            <a:ext cx="4004123" cy="400102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2426587" y="952750"/>
            <a:ext cx="765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微動開關介紹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點的名稱與位置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73052" l="27560" r="66746" t="18060"/>
          <a:stretch/>
        </p:blipFill>
        <p:spPr>
          <a:xfrm>
            <a:off x="7249275" y="5692362"/>
            <a:ext cx="372524" cy="4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5400707" y="5527546"/>
            <a:ext cx="15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</a:pPr>
            <a:r>
              <a:rPr b="1" i="0" lang="zh-CN" sz="2600" u="none" cap="none" strike="noStrike">
                <a:solidFill>
                  <a:srgbClr val="FF0000"/>
                </a:solidFill>
              </a:rPr>
              <a:t>NO常閉點</a:t>
            </a:r>
            <a:endParaRPr b="1" i="0" sz="2600" u="none" cap="none" strike="noStrike">
              <a:solidFill>
                <a:srgbClr val="FF0000"/>
              </a:solidFill>
            </a:endParaRPr>
          </a:p>
        </p:txBody>
      </p:sp>
      <p:cxnSp>
        <p:nvCxnSpPr>
          <p:cNvPr id="218" name="Google Shape;218;p20"/>
          <p:cNvCxnSpPr>
            <a:stCxn id="219" idx="2"/>
          </p:cNvCxnSpPr>
          <p:nvPr/>
        </p:nvCxnSpPr>
        <p:spPr>
          <a:xfrm flipH="1">
            <a:off x="3629000" y="4554650"/>
            <a:ext cx="648300" cy="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20"/>
          <p:cNvCxnSpPr>
            <a:endCxn id="217" idx="0"/>
          </p:cNvCxnSpPr>
          <p:nvPr/>
        </p:nvCxnSpPr>
        <p:spPr>
          <a:xfrm>
            <a:off x="6114407" y="5019346"/>
            <a:ext cx="66000" cy="508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20"/>
          <p:cNvCxnSpPr/>
          <p:nvPr/>
        </p:nvCxnSpPr>
        <p:spPr>
          <a:xfrm flipH="1" rot="10800000">
            <a:off x="7470286" y="4653942"/>
            <a:ext cx="1148400" cy="55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622075" y="-17462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0" name="Google Shape;230;p21"/>
          <p:cNvPicPr preferRelativeResize="0"/>
          <p:nvPr/>
        </p:nvPicPr>
        <p:blipFill rotWithShape="1">
          <a:blip r:embed="rId3">
            <a:alphaModFix/>
          </a:blip>
          <a:srcRect b="18721" l="27563" r="27251" t="21081"/>
          <a:stretch/>
        </p:blipFill>
        <p:spPr>
          <a:xfrm rot="1150780">
            <a:off x="3981085" y="1666361"/>
            <a:ext cx="4229833" cy="42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4">
            <a:alphaModFix/>
          </a:blip>
          <a:srcRect b="78802" l="134512" r="-45213" t="11021"/>
          <a:stretch/>
        </p:blipFill>
        <p:spPr>
          <a:xfrm>
            <a:off x="2971475" y="669775"/>
            <a:ext cx="263975" cy="2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21"/>
          <p:cNvGrpSpPr/>
          <p:nvPr/>
        </p:nvGrpSpPr>
        <p:grpSpPr>
          <a:xfrm>
            <a:off x="622086" y="395546"/>
            <a:ext cx="11260500" cy="6066900"/>
            <a:chOff x="461736" y="336783"/>
            <a:chExt cx="11260500" cy="6066900"/>
          </a:xfrm>
        </p:grpSpPr>
        <p:sp>
          <p:nvSpPr>
            <p:cNvPr id="233" name="Google Shape;233;p21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645161" y="504540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35" name="Google Shape;235;p21"/>
          <p:cNvSpPr txBox="1"/>
          <p:nvPr/>
        </p:nvSpPr>
        <p:spPr>
          <a:xfrm>
            <a:off x="4186660" y="1883257"/>
            <a:ext cx="3818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2426587" y="479750"/>
            <a:ext cx="765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微動開關介紹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接點方式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37" name="Google Shape;237;p21"/>
          <p:cNvPicPr preferRelativeResize="0"/>
          <p:nvPr/>
        </p:nvPicPr>
        <p:blipFill rotWithShape="1">
          <a:blip r:embed="rId3">
            <a:alphaModFix/>
          </a:blip>
          <a:srcRect b="73051" l="27561" r="66745" t="18060"/>
          <a:stretch/>
        </p:blipFill>
        <p:spPr>
          <a:xfrm>
            <a:off x="7249275" y="5692362"/>
            <a:ext cx="372524" cy="43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/>
          <p:nvPr/>
        </p:nvSpPr>
        <p:spPr>
          <a:xfrm>
            <a:off x="1435950" y="1187750"/>
            <a:ext cx="9320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「先閉後開」式的接點</a:t>
            </a:r>
            <a:endParaRPr b="1"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2600">
                <a:solidFill>
                  <a:srgbClr val="FAA7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 ---常開端子，微動開關</a:t>
            </a:r>
            <a:r>
              <a:rPr b="1" lang="zh-CN" sz="3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不按下</a:t>
            </a:r>
            <a:r>
              <a:rPr b="1" lang="zh-CN" sz="2600">
                <a:solidFill>
                  <a:srgbClr val="FAA7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與COM</a:t>
            </a:r>
            <a:r>
              <a:rPr b="1" lang="zh-CN" sz="3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斷開</a:t>
            </a:r>
            <a:r>
              <a:rPr b="1" lang="zh-CN" sz="2600">
                <a:solidFill>
                  <a:srgbClr val="FAA7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,按下導通 。</a:t>
            </a:r>
            <a:endParaRPr b="1" sz="2600">
              <a:solidFill>
                <a:srgbClr val="FAA7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39" name="Google Shape;239;p21"/>
          <p:cNvGrpSpPr/>
          <p:nvPr/>
        </p:nvGrpSpPr>
        <p:grpSpPr>
          <a:xfrm>
            <a:off x="2017125" y="2086434"/>
            <a:ext cx="8008651" cy="3952517"/>
            <a:chOff x="2017125" y="2086434"/>
            <a:chExt cx="8008651" cy="3952517"/>
          </a:xfrm>
        </p:grpSpPr>
        <p:pic>
          <p:nvPicPr>
            <p:cNvPr id="240" name="Google Shape;240;p21"/>
            <p:cNvPicPr preferRelativeResize="0"/>
            <p:nvPr/>
          </p:nvPicPr>
          <p:blipFill rotWithShape="1">
            <a:blip r:embed="rId5">
              <a:alphaModFix/>
            </a:blip>
            <a:srcRect b="6492" l="9309" r="10162" t="2697"/>
            <a:stretch/>
          </p:blipFill>
          <p:spPr>
            <a:xfrm>
              <a:off x="2017125" y="2086434"/>
              <a:ext cx="3505198" cy="3952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1"/>
            <p:cNvPicPr preferRelativeResize="0"/>
            <p:nvPr/>
          </p:nvPicPr>
          <p:blipFill rotWithShape="1">
            <a:blip r:embed="rId6">
              <a:alphaModFix/>
            </a:blip>
            <a:srcRect b="8032" l="9521" r="7103" t="16193"/>
            <a:stretch/>
          </p:blipFill>
          <p:spPr>
            <a:xfrm>
              <a:off x="6207075" y="2564640"/>
              <a:ext cx="3818701" cy="3470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1"/>
            <p:cNvSpPr txBox="1"/>
            <p:nvPr/>
          </p:nvSpPr>
          <p:spPr>
            <a:xfrm>
              <a:off x="8176329" y="2534350"/>
              <a:ext cx="1068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按下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3" name="Google Shape;243;p21"/>
            <p:cNvSpPr txBox="1"/>
            <p:nvPr/>
          </p:nvSpPr>
          <p:spPr>
            <a:xfrm>
              <a:off x="3798182" y="2229550"/>
              <a:ext cx="1291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不</a:t>
              </a: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按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853150" y="3340025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8176325" y="3971813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21"/>
          <p:cNvSpPr txBox="1"/>
          <p:nvPr/>
        </p:nvSpPr>
        <p:spPr>
          <a:xfrm>
            <a:off x="9448250" y="772250"/>
            <a:ext cx="1620900" cy="646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FFF00"/>
                </a:solidFill>
              </a:rPr>
              <a:t>常開NO</a:t>
            </a:r>
            <a:r>
              <a:rPr b="1" lang="zh-CN" sz="3000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>
            <a:off x="-12700" y="-12700"/>
            <a:ext cx="3505200" cy="6883400"/>
          </a:xfrm>
          <a:custGeom>
            <a:rect b="b" l="l" r="r" t="t"/>
            <a:pathLst>
              <a:path extrusionOk="0" h="6883400" w="35052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1651000" y="-25400"/>
            <a:ext cx="10071100" cy="6908800"/>
          </a:xfrm>
          <a:custGeom>
            <a:rect b="b" l="l" r="r" t="t"/>
            <a:pathLst>
              <a:path extrusionOk="0" h="6908800" w="100711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7737475" y="-12700"/>
            <a:ext cx="4467225" cy="6899275"/>
          </a:xfrm>
          <a:custGeom>
            <a:rect b="b" l="l" r="r" t="t"/>
            <a:pathLst>
              <a:path extrusionOk="0" h="6899275" w="446722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55" name="Google Shape;255;p22"/>
          <p:cNvGrpSpPr/>
          <p:nvPr/>
        </p:nvGrpSpPr>
        <p:grpSpPr>
          <a:xfrm>
            <a:off x="622086" y="403546"/>
            <a:ext cx="11260500" cy="6066900"/>
            <a:chOff x="461736" y="336783"/>
            <a:chExt cx="11260500" cy="6066900"/>
          </a:xfrm>
        </p:grpSpPr>
        <p:sp>
          <p:nvSpPr>
            <p:cNvPr id="256" name="Google Shape;256;p22"/>
            <p:cNvSpPr/>
            <p:nvPr/>
          </p:nvSpPr>
          <p:spPr>
            <a:xfrm>
              <a:off x="461736" y="336783"/>
              <a:ext cx="11260500" cy="6066900"/>
            </a:xfrm>
            <a:prstGeom prst="roundRect">
              <a:avLst>
                <a:gd fmla="val 1595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798286" y="624115"/>
              <a:ext cx="10581000" cy="5472000"/>
            </a:xfrm>
            <a:prstGeom prst="roundRect">
              <a:avLst>
                <a:gd fmla="val 1595" name="adj"/>
              </a:avLst>
            </a:prstGeom>
            <a:noFill/>
            <a:ln cap="flat" cmpd="sng" w="15875">
              <a:solidFill>
                <a:srgbClr val="0C0C0C"/>
              </a:solidFill>
              <a:prstDash val="dash"/>
              <a:miter lim="800000"/>
              <a:headEnd len="sm" w="sm" type="none"/>
              <a:tailEnd len="sm" w="sm" type="none"/>
            </a:ln>
            <a:effectLst>
              <a:outerShdw blurRad="152400" sx="102000" rotWithShape="0" algn="ctr" sy="102000">
                <a:srgbClr val="000000">
                  <a:alpha val="3647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258" name="Google Shape;258;p22"/>
          <p:cNvPicPr preferRelativeResize="0"/>
          <p:nvPr/>
        </p:nvPicPr>
        <p:blipFill rotWithShape="1">
          <a:blip r:embed="rId3">
            <a:alphaModFix/>
          </a:blip>
          <a:srcRect b="78802" l="134512" r="-45213" t="11021"/>
          <a:stretch/>
        </p:blipFill>
        <p:spPr>
          <a:xfrm>
            <a:off x="2971475" y="669775"/>
            <a:ext cx="263975" cy="28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2"/>
          <p:cNvSpPr txBox="1"/>
          <p:nvPr/>
        </p:nvSpPr>
        <p:spPr>
          <a:xfrm>
            <a:off x="5659853" y="6627378"/>
            <a:ext cx="246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2270262" y="661725"/>
            <a:ext cx="765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微動開關介紹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r>
              <a:rPr b="1" i="0" lang="zh-CN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lang="zh-CN" sz="4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接點方式</a:t>
            </a:r>
            <a:endParaRPr b="1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1094147" y="1293525"/>
            <a:ext cx="103083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2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「先開後閉」式的接點</a:t>
            </a:r>
            <a:endParaRPr b="1"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zh-CN" sz="2600">
                <a:solidFill>
                  <a:srgbClr val="FF99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NC ---常閉端子，微動開關</a:t>
            </a:r>
            <a:r>
              <a:rPr b="1" lang="zh-CN" sz="3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不按下</a:t>
            </a:r>
            <a:r>
              <a:rPr b="1" lang="zh-CN" sz="2600">
                <a:solidFill>
                  <a:srgbClr val="FF99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與COM</a:t>
            </a:r>
            <a:r>
              <a:rPr b="1" lang="zh-CN" sz="3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導通</a:t>
            </a:r>
            <a:r>
              <a:rPr b="1" lang="zh-CN" sz="2600">
                <a:solidFill>
                  <a:srgbClr val="FF99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，壓下斷開。</a:t>
            </a:r>
            <a:endParaRPr b="1" sz="2600">
              <a:solidFill>
                <a:srgbClr val="FF99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62" name="Google Shape;262;p22"/>
          <p:cNvGrpSpPr/>
          <p:nvPr/>
        </p:nvGrpSpPr>
        <p:grpSpPr>
          <a:xfrm>
            <a:off x="1932350" y="2202050"/>
            <a:ext cx="8669713" cy="3926825"/>
            <a:chOff x="1932350" y="2202050"/>
            <a:chExt cx="8669713" cy="3926825"/>
          </a:xfrm>
        </p:grpSpPr>
        <p:pic>
          <p:nvPicPr>
            <p:cNvPr id="263" name="Google Shape;263;p22"/>
            <p:cNvPicPr preferRelativeResize="0"/>
            <p:nvPr/>
          </p:nvPicPr>
          <p:blipFill rotWithShape="1">
            <a:blip r:embed="rId4">
              <a:alphaModFix/>
            </a:blip>
            <a:srcRect b="7135" l="9709" r="9910" t="3330"/>
            <a:stretch/>
          </p:blipFill>
          <p:spPr>
            <a:xfrm>
              <a:off x="1932350" y="2202050"/>
              <a:ext cx="3896499" cy="3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2"/>
            <p:cNvPicPr preferRelativeResize="0"/>
            <p:nvPr/>
          </p:nvPicPr>
          <p:blipFill rotWithShape="1">
            <a:blip r:embed="rId5">
              <a:alphaModFix/>
            </a:blip>
            <a:srcRect b="6913" l="9755" r="6436" t="16942"/>
            <a:stretch/>
          </p:blipFill>
          <p:spPr>
            <a:xfrm>
              <a:off x="6319075" y="2608300"/>
              <a:ext cx="4282988" cy="3520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22"/>
            <p:cNvSpPr txBox="1"/>
            <p:nvPr/>
          </p:nvSpPr>
          <p:spPr>
            <a:xfrm>
              <a:off x="8599578" y="2608300"/>
              <a:ext cx="1011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按下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66" name="Google Shape;266;p22"/>
            <p:cNvSpPr txBox="1"/>
            <p:nvPr/>
          </p:nvSpPr>
          <p:spPr>
            <a:xfrm>
              <a:off x="3725207" y="2394800"/>
              <a:ext cx="1291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不</a:t>
              </a:r>
              <a:r>
                <a:rPr b="1" lang="zh-CN" sz="3000">
                  <a:solidFill>
                    <a:srgbClr val="FF0000"/>
                  </a:solidFill>
                  <a:highlight>
                    <a:srgbClr val="FFFF00"/>
                  </a:highlight>
                  <a:latin typeface="Microsoft Yahei"/>
                  <a:ea typeface="Microsoft Yahei"/>
                  <a:cs typeface="Microsoft Yahei"/>
                  <a:sym typeface="Microsoft Yahei"/>
                </a:rPr>
                <a:t>按</a:t>
              </a:r>
              <a:endParaRPr b="1" sz="3000">
                <a:solidFill>
                  <a:srgbClr val="FF0000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3853150" y="3340025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2"/>
            <p:cNvSpPr/>
            <p:nvPr/>
          </p:nvSpPr>
          <p:spPr>
            <a:xfrm>
              <a:off x="8599575" y="4014588"/>
              <a:ext cx="834300" cy="708000"/>
            </a:xfrm>
            <a:prstGeom prst="ellipse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2"/>
          <p:cNvSpPr txBox="1"/>
          <p:nvPr/>
        </p:nvSpPr>
        <p:spPr>
          <a:xfrm>
            <a:off x="9448250" y="772250"/>
            <a:ext cx="1620900" cy="646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rgbClr val="FFFF00"/>
                </a:solidFill>
              </a:rPr>
              <a:t>常關NC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