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zh-C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google.com/url?sa=i&amp;url=http%3A%2F%2F616pic.com%2Ftupian%2Ffaxian.html&amp;psig=AOvVaw2ciq-uHxXQF9vPI7E0Zx0Z&amp;ust=1642446577772000&amp;source=images&amp;cd=vfe&amp;ved=0CAsQjRxqFwoTCPit1b38tvUCFQAAAAAdAAAAABAP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0e79ef147c_0_3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g10e79ef147c_0_3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g10e79ef147c_0_30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0e79ef147c_0_3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g10e79ef147c_0_3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5" name="Google Shape;245;g10e79ef147c_0_38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0c4a6b0afe_0_1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g10c4a6b0afe_0_1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1" name="Google Shape;261;g10c4a6b0afe_0_1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0e79ef147c_0_5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g10e79ef147c_0_5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/>
              <a:t>圖片網</a:t>
            </a:r>
            <a:r>
              <a:rPr lang="zh-CN"/>
              <a:t>址:</a:t>
            </a:r>
            <a:r>
              <a:rPr lang="zh-CN" u="sng">
                <a:solidFill>
                  <a:schemeClr val="hlink"/>
                </a:solidFill>
                <a:hlinkClick r:id="rId2"/>
              </a:rPr>
              <a:t>https://www.google.com/url?sa=i&amp;url=http%3A%2F%2F616pic.com%2Ftupian%2Ffaxian.html&amp;psig=AOvVaw2ciq-uHxXQF9vPI7E0Zx0Z&amp;ust=1642446577772000&amp;source=images&amp;cd=vfe&amp;ved=0CAsQjRxqFwoTCPit1b38tvUCFQAAAAAdAAAAABAP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7" name="Google Shape;277;g10e79ef147c_0_58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0f934bdfca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g10f934bdfca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1" name="Google Shape;291;g10f934bdfca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0c4a6b0afe_0_2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g10c4a6b0afe_0_2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5" name="Google Shape;305;g10c4a6b0afe_0_20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0c4a6b0afe_0_2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g10c4a6b0afe_0_2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0" name="Google Shape;320;g10c4a6b0afe_0_2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0c4a6b0afe_0_2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" name="Google Shape;334;g10c4a6b0afe_0_2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5" name="Google Shape;335;g10c4a6b0afe_0_2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0c4a6b0afe_0_2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g10c4a6b0afe_0_2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0" name="Google Shape;350;g10c4a6b0afe_0_2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0c4a6b0afe_0_2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" name="Google Shape;364;g10c4a6b0afe_0_2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5" name="Google Shape;365;g10c4a6b0afe_0_2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0c4a6b0afe_0_3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9" name="Google Shape;379;g10c4a6b0afe_0_3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/>
              <a:t>要說明為什麼要加switch；建議一開始不要用，等問題出現後再說明</a:t>
            </a:r>
            <a:endParaRPr/>
          </a:p>
        </p:txBody>
      </p:sp>
      <p:sp>
        <p:nvSpPr>
          <p:cNvPr id="380" name="Google Shape;380;g10c4a6b0afe_0_3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0c4a6b0afe_0_3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g10c4a6b0afe_0_3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5" name="Google Shape;395;g10c4a6b0afe_0_3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10c4a6b0afe_0_3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9" name="Google Shape;409;g10c4a6b0afe_0_3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0" name="Google Shape;410;g10c4a6b0afe_0_3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0c4a6b0afe_0_3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4" name="Google Shape;424;g10c4a6b0afe_0_3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5" name="Google Shape;425;g10c4a6b0afe_0_3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10c4a6b0afe_0_3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9" name="Google Shape;439;g10c4a6b0afe_0_3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0" name="Google Shape;440;g10c4a6b0afe_0_3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0c4a6b0afe_0_3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4" name="Google Shape;454;g10c4a6b0afe_0_3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5" name="Google Shape;455;g10c4a6b0afe_0_3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0c4a6b0afe_0_3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9" name="Google Shape;469;g10c4a6b0afe_0_3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0" name="Google Shape;470;g10c4a6b0afe_0_38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10c4a6b0afe_0_3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4" name="Google Shape;484;g10c4a6b0afe_0_3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5" name="Google Shape;485;g10c4a6b0afe_0_3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10c4a6b0afe_0_4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9" name="Google Shape;499;g10c4a6b0afe_0_4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0" name="Google Shape;500;g10c4a6b0afe_0_40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10c4a6b0afe_0_4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4" name="Google Shape;514;g10c4a6b0afe_0_4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5" name="Google Shape;515;g10c4a6b0afe_0_4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0f934bdfca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10f934bdfca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g10f934bdfca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0c4a6b0afe_0_4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9" name="Google Shape;529;g10c4a6b0afe_0_4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0" name="Google Shape;530;g10c4a6b0afe_0_4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10c4a6b0afe_0_4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5" name="Google Shape;545;g10c4a6b0afe_0_4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6" name="Google Shape;546;g10c4a6b0afe_0_46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10c4a6b0afe_0_4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0" name="Google Shape;560;g10c4a6b0afe_0_4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1" name="Google Shape;561;g10c4a6b0afe_0_4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10c4a6b0afe_0_4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6" name="Google Shape;576;g10c4a6b0afe_0_4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7" name="Google Shape;577;g10c4a6b0afe_0_4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10c4a6b0afe_0_4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1" name="Google Shape;591;g10c4a6b0afe_0_4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2" name="Google Shape;592;g10c4a6b0afe_0_49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10c4a6b0afe_0_4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7" name="Google Shape;607;g10c4a6b0afe_0_4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8" name="Google Shape;608;g10c4a6b0afe_0_4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10c4a6b0afe_0_5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2" name="Google Shape;622;g10c4a6b0afe_0_5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3" name="Google Shape;623;g10c4a6b0afe_0_50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10c4a6b0afe_0_5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8" name="Google Shape;638;g10c4a6b0afe_0_5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9" name="Google Shape;639;g10c4a6b0afe_0_5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10c4a6b0afe_0_5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3" name="Google Shape;653;g10c4a6b0afe_0_5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4" name="Google Shape;654;g10c4a6b0afe_0_5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10c4a6b0afe_0_5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9" name="Google Shape;669;g10c4a6b0afe_0_5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0" name="Google Shape;670;g10c4a6b0afe_0_5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0e79ef147c_0_1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10e79ef147c_0_1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g10e79ef147c_0_1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10c4a6b0afe_0_5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4" name="Google Shape;684;g10c4a6b0afe_0_5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5" name="Google Shape;685;g10c4a6b0afe_0_56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10c4a6b0afe_0_5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0" name="Google Shape;700;g10c4a6b0afe_0_5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1" name="Google Shape;701;g10c4a6b0afe_0_58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10c4a6b0afe_0_5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5" name="Google Shape;715;g10c4a6b0afe_0_5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6" name="Google Shape;716;g10c4a6b0afe_0_59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10c4a6b0afe_0_6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1" name="Google Shape;731;g10c4a6b0afe_0_6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2" name="Google Shape;732;g10c4a6b0afe_0_60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10c4a6b0afe_0_6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6" name="Google Shape;746;g10c4a6b0afe_0_6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7" name="Google Shape;747;g10c4a6b0afe_0_6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10c4a6b0afe_0_6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2" name="Google Shape;762;g10c4a6b0afe_0_6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63" name="Google Shape;763;g10c4a6b0afe_0_6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10c4a6b0afe_0_6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8" name="Google Shape;778;g10c4a6b0afe_0_6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9" name="Google Shape;779;g10c4a6b0afe_0_6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10c4a6b0afe_0_6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4" name="Google Shape;794;g10c4a6b0afe_0_6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5" name="Google Shape;795;g10c4a6b0afe_0_6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10c4a6b0afe_0_6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0" name="Google Shape;810;g10c4a6b0afe_0_6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1" name="Google Shape;811;g10c4a6b0afe_0_6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10c4a6b0afe_0_7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4" name="Google Shape;824;g10c4a6b0afe_0_7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/>
              <a:t>添加照片(按壓、未按壓)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5" name="Google Shape;825;g10c4a6b0afe_0_7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0e79ef147c_0_1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10e79ef147c_0_1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g10e79ef147c_0_17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10f934bdfca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9" name="Google Shape;839;g10f934bdfca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0" name="Google Shape;840;g10f934bdfca_0_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10c4a6b0afe_0_7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3" name="Google Shape;853;g10c4a6b0afe_0_7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4" name="Google Shape;854;g10c4a6b0afe_0_7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10f18677643_0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8" name="Google Shape;868;g10f18677643_0_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9" name="Google Shape;869;g10f18677643_0_7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10f18677643_0_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6" name="Google Shape;886;g10f18677643_0_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7" name="Google Shape;887;g10f18677643_0_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10f18677643_0_1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1" name="Google Shape;901;g10f18677643_0_1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/>
              <a:t>添加照片(按壓、未按壓)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2" name="Google Shape;902;g10f18677643_0_1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10f9ece48e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6" name="Google Shape;916;g10f9ece48e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/>
              <a:t>添加照片(按壓、未按壓)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7" name="Google Shape;917;g10f9ece48e8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e79ef147c_0_3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10e79ef147c_0_3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g10e79ef147c_0_3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0e79ef147c_0_2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g10e79ef147c_0_2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g10e79ef147c_0_28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0c4a6b0afe_0_1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10c4a6b0afe_0_1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g10c4a6b0afe_0_1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0e79ef147c_0_3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g10e79ef147c_0_3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5" name="Google Shape;215;g10e79ef147c_0_3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1ppt.com/moban/" TargetMode="Externa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Yahe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9" name="Google Shape;79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竖排标题与文本" type="vertTitleAndTx">
  <p:cSld name="VERTICAL_TITLE_AND_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Yahe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Yahe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比较">
  <p:cSld name="1_比较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58" name="Google Shape;58;p7"/>
          <p:cNvSpPr txBox="1"/>
          <p:nvPr/>
        </p:nvSpPr>
        <p:spPr>
          <a:xfrm>
            <a:off x="2022005" y="6740253"/>
            <a:ext cx="1800200" cy="118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Microsoft Yahei"/>
              <a:buNone/>
            </a:pPr>
            <a:r>
              <a:rPr b="0" i="0" lang="zh-CN" sz="100" u="sng" cap="none" strike="noStrik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PPT模板</a:t>
            </a:r>
            <a:r>
              <a:rPr b="0" i="0" lang="zh-CN" sz="100" u="none" cap="none" strike="noStrik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http://www.1ppt.com/moban/ </a:t>
            </a:r>
            <a:endParaRPr b="0" i="0" sz="100" u="none" cap="none" strike="noStrik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Yahe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1" name="Google Shape;71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b="0" i="0" sz="4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p14:dur="0">
        <p:push/>
      </p:transition>
    </mc:Choice>
    <mc:Fallback>
      <p:transition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3.png"/><Relationship Id="rId6" Type="http://schemas.openxmlformats.org/officeDocument/2006/relationships/hyperlink" Target="https://makecode.microbit.org/_Ee89K28qD4y8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3.xml"/><Relationship Id="rId4" Type="http://schemas.openxmlformats.org/officeDocument/2006/relationships/slide" Target="/ppt/slides/slide14.xml"/><Relationship Id="rId5" Type="http://schemas.openxmlformats.org/officeDocument/2006/relationships/slide" Target="/ppt/slides/slide39.xml"/><Relationship Id="rId6" Type="http://schemas.openxmlformats.org/officeDocument/2006/relationships/slide" Target="/ppt/slides/slide50.xml"/><Relationship Id="rId7" Type="http://schemas.openxmlformats.org/officeDocument/2006/relationships/slide" Target="/ppt/slides/slide53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6.png"/><Relationship Id="rId4" Type="http://schemas.openxmlformats.org/officeDocument/2006/relationships/image" Target="../media/image2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7.png"/><Relationship Id="rId4" Type="http://schemas.openxmlformats.org/officeDocument/2006/relationships/image" Target="../media/image2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8.png"/><Relationship Id="rId4" Type="http://schemas.openxmlformats.org/officeDocument/2006/relationships/image" Target="../media/image2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4.png"/><Relationship Id="rId4" Type="http://schemas.openxmlformats.org/officeDocument/2006/relationships/image" Target="../media/image2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6.png"/><Relationship Id="rId4" Type="http://schemas.openxmlformats.org/officeDocument/2006/relationships/image" Target="../media/image2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2.png"/><Relationship Id="rId4" Type="http://schemas.openxmlformats.org/officeDocument/2006/relationships/image" Target="../media/image2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1.png"/><Relationship Id="rId4" Type="http://schemas.openxmlformats.org/officeDocument/2006/relationships/image" Target="../media/image26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5.png"/><Relationship Id="rId4" Type="http://schemas.openxmlformats.org/officeDocument/2006/relationships/image" Target="../media/image26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0.png"/><Relationship Id="rId4" Type="http://schemas.openxmlformats.org/officeDocument/2006/relationships/image" Target="../media/image26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3.png"/><Relationship Id="rId4" Type="http://schemas.openxmlformats.org/officeDocument/2006/relationships/image" Target="../media/image26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7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2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5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9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4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2.png"/><Relationship Id="rId4" Type="http://schemas.openxmlformats.org/officeDocument/2006/relationships/image" Target="../media/image4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/>
          <p:nvPr/>
        </p:nvSpPr>
        <p:spPr>
          <a:xfrm>
            <a:off x="0" y="-4762"/>
            <a:ext cx="3505200" cy="6883400"/>
          </a:xfrm>
          <a:custGeom>
            <a:rect b="b" l="l" r="r" t="t"/>
            <a:pathLst>
              <a:path extrusionOk="0" h="6883400" w="35052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102" name="Google Shape;102;p14"/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103" name="Google Shape;103;p14"/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105" name="Google Shape;10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6395" y="5127226"/>
            <a:ext cx="1884161" cy="1256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97469" y="4932512"/>
            <a:ext cx="1221361" cy="1221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2437" y="517842"/>
            <a:ext cx="1123950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4"/>
          <p:cNvSpPr/>
          <p:nvPr/>
        </p:nvSpPr>
        <p:spPr>
          <a:xfrm>
            <a:off x="2787801" y="2512502"/>
            <a:ext cx="664797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zh-CN" sz="7200" cap="none" strike="noStrike">
                <a:solidFill>
                  <a:schemeClr val="hlink"/>
                </a:solidFill>
                <a:uFill>
                  <a:noFill/>
                </a:uFill>
                <a:hlinkClick r:id="rId6"/>
              </a:rPr>
              <a:t>投籃機</a:t>
            </a:r>
            <a:r>
              <a:rPr b="1" lang="zh-CN" sz="7200">
                <a:solidFill>
                  <a:srgbClr val="0C0C0C"/>
                </a:solidFill>
              </a:rPr>
              <a:t>-單元二</a:t>
            </a:r>
            <a:endParaRPr b="1" i="0" sz="7200" cap="none" strike="noStrike">
              <a:solidFill>
                <a:srgbClr val="0C0C0C"/>
              </a:solidFill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3849638" y="3869725"/>
            <a:ext cx="45243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zh-CN" sz="17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設計：</a:t>
            </a:r>
            <a:r>
              <a:rPr b="1" lang="zh-CN" sz="17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胡敬依、</a:t>
            </a:r>
            <a:r>
              <a:rPr b="1" i="0" lang="zh-CN" sz="17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陳願慈、</a:t>
            </a:r>
            <a:r>
              <a:rPr b="1" lang="zh-CN" sz="1700">
                <a:latin typeface="Microsoft JhengHei"/>
                <a:ea typeface="Microsoft JhengHei"/>
                <a:cs typeface="Microsoft JhengHei"/>
                <a:sym typeface="Microsoft JhengHei"/>
              </a:rPr>
              <a:t>江涵溱、蘇佳伶</a:t>
            </a:r>
            <a:endParaRPr b="1" sz="17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zh-CN" sz="17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指導：許衷源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33" name="Google Shape;233;p23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34" name="Google Shape;234;p23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35" name="Google Shape;235;p23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6" name="Google Shape;236;p23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237" name="Google Shape;237;p23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239" name="Google Shape;239;p23"/>
          <p:cNvSpPr txBox="1"/>
          <p:nvPr/>
        </p:nvSpPr>
        <p:spPr>
          <a:xfrm>
            <a:off x="450750" y="1133175"/>
            <a:ext cx="27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微動開關播放聲音程式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240" name="Google Shape;240;p23"/>
          <p:cNvSpPr txBox="1"/>
          <p:nvPr/>
        </p:nvSpPr>
        <p:spPr>
          <a:xfrm>
            <a:off x="0" y="2721000"/>
            <a:ext cx="40272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1.點選"</a:t>
            </a:r>
            <a:r>
              <a:rPr lang="zh-CN" sz="2000"/>
              <a:t>音效</a:t>
            </a:r>
            <a:r>
              <a:rPr lang="zh-CN" sz="2000"/>
              <a:t>"。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2.拖曳</a:t>
            </a:r>
            <a:r>
              <a:rPr lang="zh-CN" sz="2000"/>
              <a:t>音高</a:t>
            </a:r>
            <a:r>
              <a:rPr lang="zh-CN" sz="2000"/>
              <a:t>中的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   "</a:t>
            </a:r>
            <a:r>
              <a:rPr lang="zh-CN" sz="2000"/>
              <a:t>演奏 音階 中音C 持續 1拍</a:t>
            </a:r>
            <a:r>
              <a:rPr lang="zh-CN" sz="2000"/>
              <a:t>"。</a:t>
            </a:r>
            <a:endParaRPr sz="2000"/>
          </a:p>
        </p:txBody>
      </p:sp>
      <p:pic>
        <p:nvPicPr>
          <p:cNvPr id="241" name="Google Shape;2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5850" y="1219200"/>
            <a:ext cx="8201025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48" name="Google Shape;248;p24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49" name="Google Shape;249;p24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50" name="Google Shape;250;p24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1" name="Google Shape;251;p24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252" name="Google Shape;252;p24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53" name="Google Shape;253;p24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254" name="Google Shape;254;p24"/>
          <p:cNvSpPr txBox="1"/>
          <p:nvPr/>
        </p:nvSpPr>
        <p:spPr>
          <a:xfrm>
            <a:off x="450750" y="1133175"/>
            <a:ext cx="27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微動開關播放聲音程式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255" name="Google Shape;255;p24"/>
          <p:cNvSpPr txBox="1"/>
          <p:nvPr/>
        </p:nvSpPr>
        <p:spPr>
          <a:xfrm>
            <a:off x="0" y="2721000"/>
            <a:ext cx="3650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</a:t>
            </a:r>
            <a:r>
              <a:rPr lang="zh-CN" sz="2000">
                <a:solidFill>
                  <a:schemeClr val="dk1"/>
                </a:solidFill>
              </a:rPr>
              <a:t>"演奏 音階 中音C 持續 1拍"拖曳至"如果...那麼..."中</a:t>
            </a:r>
            <a:r>
              <a:rPr lang="zh-CN" sz="2000"/>
              <a:t>。</a:t>
            </a:r>
            <a:endParaRPr sz="2000"/>
          </a:p>
        </p:txBody>
      </p:sp>
      <p:pic>
        <p:nvPicPr>
          <p:cNvPr id="256" name="Google Shape;25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5750" y="1519379"/>
            <a:ext cx="8096401" cy="364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01200" y="2628600"/>
            <a:ext cx="386475" cy="45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5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64" name="Google Shape;264;p25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65" name="Google Shape;265;p25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66" name="Google Shape;266;p25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7" name="Google Shape;267;p25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268" name="Google Shape;268;p25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69" name="Google Shape;269;p25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270" name="Google Shape;270;p25"/>
          <p:cNvSpPr txBox="1"/>
          <p:nvPr/>
        </p:nvSpPr>
        <p:spPr>
          <a:xfrm>
            <a:off x="450750" y="1133175"/>
            <a:ext cx="27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微動開關播放聲音程式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271" name="Google Shape;271;p25"/>
          <p:cNvSpPr txBox="1"/>
          <p:nvPr/>
        </p:nvSpPr>
        <p:spPr>
          <a:xfrm>
            <a:off x="0" y="2721000"/>
            <a:ext cx="3650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</a:t>
            </a:r>
            <a:r>
              <a:rPr lang="zh-CN" sz="2000">
                <a:solidFill>
                  <a:schemeClr val="dk1"/>
                </a:solidFill>
              </a:rPr>
              <a:t>點選"下載"</a:t>
            </a:r>
            <a:r>
              <a:rPr lang="zh-CN" sz="2000"/>
              <a:t>。</a:t>
            </a:r>
            <a:endParaRPr sz="2000"/>
          </a:p>
        </p:txBody>
      </p:sp>
      <p:pic>
        <p:nvPicPr>
          <p:cNvPr id="272" name="Google Shape;272;p25"/>
          <p:cNvPicPr preferRelativeResize="0"/>
          <p:nvPr/>
        </p:nvPicPr>
        <p:blipFill rotWithShape="1">
          <a:blip r:embed="rId3">
            <a:alphaModFix/>
          </a:blip>
          <a:srcRect b="3269" l="0" r="0" t="0"/>
          <a:stretch/>
        </p:blipFill>
        <p:spPr>
          <a:xfrm>
            <a:off x="3767125" y="1243425"/>
            <a:ext cx="8255702" cy="462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63300" y="3112600"/>
            <a:ext cx="195225" cy="22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6"/>
          <p:cNvSpPr/>
          <p:nvPr/>
        </p:nvSpPr>
        <p:spPr>
          <a:xfrm>
            <a:off x="-12700" y="-12700"/>
            <a:ext cx="3505200" cy="6883400"/>
          </a:xfrm>
          <a:custGeom>
            <a:rect b="b" l="l" r="r" t="t"/>
            <a:pathLst>
              <a:path extrusionOk="0" h="6883400" w="35052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80" name="Google Shape;280;p26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81" name="Google Shape;281;p26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282" name="Google Shape;282;p26"/>
          <p:cNvGrpSpPr/>
          <p:nvPr/>
        </p:nvGrpSpPr>
        <p:grpSpPr>
          <a:xfrm>
            <a:off x="461736" y="336783"/>
            <a:ext cx="11260500" cy="6066900"/>
            <a:chOff x="461736" y="336783"/>
            <a:chExt cx="11260500" cy="6066900"/>
          </a:xfrm>
        </p:grpSpPr>
        <p:sp>
          <p:nvSpPr>
            <p:cNvPr id="283" name="Google Shape;283;p26"/>
            <p:cNvSpPr/>
            <p:nvPr/>
          </p:nvSpPr>
          <p:spPr>
            <a:xfrm>
              <a:off x="461736" y="336783"/>
              <a:ext cx="11260500" cy="60669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798286" y="624115"/>
              <a:ext cx="10581000" cy="54720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285" name="Google Shape;285;p26"/>
          <p:cNvSpPr txBox="1"/>
          <p:nvPr/>
        </p:nvSpPr>
        <p:spPr>
          <a:xfrm>
            <a:off x="4801324" y="1737325"/>
            <a:ext cx="6191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lang="zh-CN" sz="6600">
                <a:solidFill>
                  <a:srgbClr val="FFC000"/>
                </a:solidFill>
              </a:rPr>
              <a:t>動手操作看看</a:t>
            </a:r>
            <a:endParaRPr b="1" i="0" sz="66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6"/>
          <p:cNvSpPr txBox="1"/>
          <p:nvPr/>
        </p:nvSpPr>
        <p:spPr>
          <a:xfrm>
            <a:off x="4409525" y="3429000"/>
            <a:ext cx="69750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>
                <a:latin typeface="Microsoft Yahei"/>
                <a:ea typeface="Microsoft Yahei"/>
                <a:cs typeface="Microsoft Yahei"/>
                <a:sym typeface="Microsoft Yahei"/>
              </a:rPr>
              <a:t>請動手操作，觀察</a:t>
            </a:r>
            <a:r>
              <a:rPr b="1" lang="zh-CN" sz="3000">
                <a:latin typeface="Microsoft Yahei"/>
                <a:ea typeface="Microsoft Yahei"/>
                <a:cs typeface="Microsoft Yahei"/>
                <a:sym typeface="Microsoft Yahei"/>
              </a:rPr>
              <a:t>觸碰到微動開關時，</a:t>
            </a:r>
            <a:r>
              <a:rPr b="1" lang="zh-CN" sz="3000">
                <a:latin typeface="Microsoft Yahei"/>
                <a:ea typeface="Microsoft Yahei"/>
                <a:cs typeface="Microsoft Yahei"/>
                <a:sym typeface="Microsoft Yahei"/>
              </a:rPr>
              <a:t>是否</a:t>
            </a:r>
            <a:r>
              <a:rPr b="1" lang="zh-CN" sz="3000">
                <a:latin typeface="Microsoft Yahei"/>
                <a:ea typeface="Microsoft Yahei"/>
                <a:cs typeface="Microsoft Yahei"/>
                <a:sym typeface="Microsoft Yahei"/>
              </a:rPr>
              <a:t>會</a:t>
            </a:r>
            <a:r>
              <a:rPr b="1" lang="zh-CN" sz="3000">
                <a:latin typeface="Microsoft Yahei"/>
                <a:ea typeface="Microsoft Yahei"/>
                <a:cs typeface="Microsoft Yahei"/>
                <a:sym typeface="Microsoft Yahei"/>
              </a:rPr>
              <a:t>發出聲音</a:t>
            </a:r>
            <a:r>
              <a:rPr b="1" lang="zh-CN" sz="3000">
                <a:latin typeface="Microsoft Yahei"/>
                <a:ea typeface="Microsoft Yahei"/>
                <a:cs typeface="Microsoft Yahei"/>
                <a:sym typeface="Microsoft Yahei"/>
              </a:rPr>
              <a:t>?</a:t>
            </a:r>
            <a:endParaRPr b="1" sz="3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-190500" lvl="0" marL="3429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87" name="Google Shape;287;p26"/>
          <p:cNvPicPr preferRelativeResize="0"/>
          <p:nvPr/>
        </p:nvPicPr>
        <p:blipFill rotWithShape="1">
          <a:blip r:embed="rId3">
            <a:alphaModFix/>
          </a:blip>
          <a:srcRect b="0" l="3493" r="0" t="0"/>
          <a:stretch/>
        </p:blipFill>
        <p:spPr>
          <a:xfrm>
            <a:off x="821225" y="1076337"/>
            <a:ext cx="3432000" cy="4587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7"/>
          <p:cNvSpPr/>
          <p:nvPr/>
        </p:nvSpPr>
        <p:spPr>
          <a:xfrm>
            <a:off x="-12700" y="-12700"/>
            <a:ext cx="3505200" cy="6883400"/>
          </a:xfrm>
          <a:custGeom>
            <a:rect b="b" l="l" r="r" t="t"/>
            <a:pathLst>
              <a:path extrusionOk="0" h="6883400" w="35052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94" name="Google Shape;294;p27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95" name="Google Shape;295;p27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296" name="Google Shape;296;p27"/>
          <p:cNvGrpSpPr/>
          <p:nvPr/>
        </p:nvGrpSpPr>
        <p:grpSpPr>
          <a:xfrm>
            <a:off x="461736" y="336783"/>
            <a:ext cx="11260500" cy="6066900"/>
            <a:chOff x="461736" y="336783"/>
            <a:chExt cx="11260500" cy="6066900"/>
          </a:xfrm>
        </p:grpSpPr>
        <p:sp>
          <p:nvSpPr>
            <p:cNvPr id="297" name="Google Shape;297;p27"/>
            <p:cNvSpPr/>
            <p:nvPr/>
          </p:nvSpPr>
          <p:spPr>
            <a:xfrm>
              <a:off x="461736" y="336783"/>
              <a:ext cx="11260500" cy="60669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98" name="Google Shape;298;p27"/>
            <p:cNvSpPr/>
            <p:nvPr/>
          </p:nvSpPr>
          <p:spPr>
            <a:xfrm>
              <a:off x="798286" y="624115"/>
              <a:ext cx="10581000" cy="54720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299" name="Google Shape;299;p27"/>
          <p:cNvPicPr preferRelativeResize="0"/>
          <p:nvPr/>
        </p:nvPicPr>
        <p:blipFill rotWithShape="1">
          <a:blip r:embed="rId3">
            <a:alphaModFix/>
          </a:blip>
          <a:srcRect b="2858" l="26153" r="22734" t="5238"/>
          <a:stretch/>
        </p:blipFill>
        <p:spPr>
          <a:xfrm>
            <a:off x="869481" y="847722"/>
            <a:ext cx="2794424" cy="5024788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7"/>
          <p:cNvSpPr txBox="1"/>
          <p:nvPr/>
        </p:nvSpPr>
        <p:spPr>
          <a:xfrm>
            <a:off x="4870176" y="1305775"/>
            <a:ext cx="43716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zh-CN" sz="66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想想看</a:t>
            </a:r>
            <a:endParaRPr b="1" i="0" sz="66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7"/>
          <p:cNvSpPr txBox="1"/>
          <p:nvPr/>
        </p:nvSpPr>
        <p:spPr>
          <a:xfrm>
            <a:off x="4469225" y="2778600"/>
            <a:ext cx="51735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CN" sz="2700" u="none" cap="none" strike="noStrik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當投進一球，碰到微動開關，程式就會自動加一分，</a:t>
            </a:r>
            <a:endParaRPr b="1" i="0" sz="2700" u="none" cap="none" strike="noStrik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4572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700">
                <a:latin typeface="Microsoft Yahei"/>
                <a:ea typeface="Microsoft Yahei"/>
                <a:cs typeface="Microsoft Yahei"/>
                <a:sym typeface="Microsoft Yahei"/>
              </a:rPr>
              <a:t>並且發出聲音，提示進分，</a:t>
            </a:r>
            <a:endParaRPr b="1" sz="27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4572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CN" sz="2700" u="none" cap="none" strike="noStrik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請問</a:t>
            </a:r>
            <a:r>
              <a:rPr b="1" lang="zh-CN" sz="2700">
                <a:latin typeface="Microsoft Yahei"/>
                <a:ea typeface="Microsoft Yahei"/>
                <a:cs typeface="Microsoft Yahei"/>
                <a:sym typeface="Microsoft Yahei"/>
              </a:rPr>
              <a:t>程式</a:t>
            </a:r>
            <a:r>
              <a:rPr b="1" i="0" lang="zh-CN" sz="2700" u="none" cap="none" strike="noStrik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應如何</a:t>
            </a:r>
            <a:r>
              <a:rPr b="1" lang="zh-CN" sz="2700">
                <a:latin typeface="Microsoft Yahei"/>
                <a:ea typeface="Microsoft Yahei"/>
                <a:cs typeface="Microsoft Yahei"/>
                <a:sym typeface="Microsoft Yahei"/>
              </a:rPr>
              <a:t>編輯</a:t>
            </a:r>
            <a:r>
              <a:rPr b="1" i="0" lang="zh-CN" sz="2700" u="none" cap="none" strike="noStrik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?</a:t>
            </a:r>
            <a:endParaRPr sz="1700"/>
          </a:p>
          <a:p>
            <a:pPr indent="-190500" lvl="0" marL="3429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8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08" name="Google Shape;308;p28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09" name="Google Shape;309;p28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10" name="Google Shape;310;p28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1" name="Google Shape;311;p28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312" name="Google Shape;312;p28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13" name="Google Shape;313;p28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314" name="Google Shape;314;p28"/>
          <p:cNvPicPr preferRelativeResize="0"/>
          <p:nvPr/>
        </p:nvPicPr>
        <p:blipFill rotWithShape="1">
          <a:blip r:embed="rId3">
            <a:alphaModFix/>
          </a:blip>
          <a:srcRect b="0" l="46184" r="0" t="0"/>
          <a:stretch/>
        </p:blipFill>
        <p:spPr>
          <a:xfrm>
            <a:off x="4676675" y="292950"/>
            <a:ext cx="5973100" cy="629615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8"/>
          <p:cNvSpPr txBox="1"/>
          <p:nvPr/>
        </p:nvSpPr>
        <p:spPr>
          <a:xfrm>
            <a:off x="450750" y="1133175"/>
            <a:ext cx="27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設立變數</a:t>
            </a:r>
            <a:r>
              <a:rPr b="1" lang="zh-CN" sz="3000"/>
              <a:t>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316" name="Google Shape;316;p28"/>
          <p:cNvSpPr txBox="1"/>
          <p:nvPr/>
        </p:nvSpPr>
        <p:spPr>
          <a:xfrm>
            <a:off x="63175" y="2721000"/>
            <a:ext cx="35874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1.點選"</a:t>
            </a:r>
            <a:r>
              <a:rPr lang="zh-CN" sz="2000"/>
              <a:t>變數</a:t>
            </a:r>
            <a:r>
              <a:rPr lang="zh-CN" sz="2000"/>
              <a:t>"。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</a:t>
            </a:r>
            <a:r>
              <a:rPr lang="zh-CN" sz="2000"/>
              <a:t>點選</a:t>
            </a:r>
            <a:r>
              <a:rPr lang="zh-CN" sz="2000"/>
              <a:t>   "</a:t>
            </a:r>
            <a:r>
              <a:rPr lang="zh-CN" sz="2000"/>
              <a:t>建立一個變數</a:t>
            </a:r>
            <a:r>
              <a:rPr lang="zh-CN" sz="2000"/>
              <a:t>..."。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9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23" name="Google Shape;323;p29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24" name="Google Shape;324;p29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25" name="Google Shape;325;p29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6" name="Google Shape;326;p29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327" name="Google Shape;327;p29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329" name="Google Shape;32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5151" y="1435826"/>
            <a:ext cx="8046351" cy="379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9"/>
          <p:cNvSpPr txBox="1"/>
          <p:nvPr/>
        </p:nvSpPr>
        <p:spPr>
          <a:xfrm>
            <a:off x="450750" y="1133175"/>
            <a:ext cx="27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設立變數</a:t>
            </a:r>
            <a:r>
              <a:rPr b="1" lang="zh-CN" sz="3000"/>
              <a:t>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331" name="Google Shape;331;p29"/>
          <p:cNvSpPr txBox="1"/>
          <p:nvPr/>
        </p:nvSpPr>
        <p:spPr>
          <a:xfrm>
            <a:off x="63175" y="2721000"/>
            <a:ext cx="35874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</a:t>
            </a:r>
            <a:r>
              <a:rPr lang="zh-CN" sz="2000"/>
              <a:t>輸入</a:t>
            </a:r>
            <a:r>
              <a:rPr lang="zh-CN" sz="2000"/>
              <a:t>"score"。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2.點選   "</a:t>
            </a:r>
            <a:r>
              <a:rPr lang="zh-CN" sz="2000"/>
              <a:t>確定</a:t>
            </a:r>
            <a:r>
              <a:rPr lang="zh-CN" sz="2000"/>
              <a:t>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0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38" name="Google Shape;338;p30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39" name="Google Shape;339;p30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40" name="Google Shape;340;p30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1" name="Google Shape;341;p30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342" name="Google Shape;342;p30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43" name="Google Shape;343;p30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344" name="Google Shape;3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6575" y="327625"/>
            <a:ext cx="7493974" cy="6228424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0"/>
          <p:cNvSpPr txBox="1"/>
          <p:nvPr/>
        </p:nvSpPr>
        <p:spPr>
          <a:xfrm>
            <a:off x="450750" y="1133175"/>
            <a:ext cx="27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設立變數</a:t>
            </a:r>
            <a:r>
              <a:rPr b="1" lang="zh-CN" sz="3000"/>
              <a:t>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346" name="Google Shape;346;p30"/>
          <p:cNvSpPr txBox="1"/>
          <p:nvPr/>
        </p:nvSpPr>
        <p:spPr>
          <a:xfrm>
            <a:off x="63175" y="2721000"/>
            <a:ext cx="3587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   "建立一個變數..."。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1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53" name="Google Shape;353;p31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54" name="Google Shape;354;p31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55" name="Google Shape;355;p31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" name="Google Shape;356;p31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357" name="Google Shape;357;p31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58" name="Google Shape;358;p31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359" name="Google Shape;35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3876" y="1572401"/>
            <a:ext cx="8000726" cy="358725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1"/>
          <p:cNvSpPr txBox="1"/>
          <p:nvPr/>
        </p:nvSpPr>
        <p:spPr>
          <a:xfrm>
            <a:off x="450750" y="1133175"/>
            <a:ext cx="27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設立變數</a:t>
            </a:r>
            <a:r>
              <a:rPr b="1" lang="zh-CN" sz="3000"/>
              <a:t>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361" name="Google Shape;361;p31"/>
          <p:cNvSpPr txBox="1"/>
          <p:nvPr/>
        </p:nvSpPr>
        <p:spPr>
          <a:xfrm>
            <a:off x="63175" y="2721000"/>
            <a:ext cx="35874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1.輸入"switch"。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2.點選   "確定"。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2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68" name="Google Shape;368;p32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69" name="Google Shape;369;p32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70" name="Google Shape;370;p32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1" name="Google Shape;371;p32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372" name="Google Shape;372;p32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73" name="Google Shape;373;p32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374" name="Google Shape;37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3804" y="315079"/>
            <a:ext cx="7188023" cy="6215025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2"/>
          <p:cNvSpPr txBox="1"/>
          <p:nvPr/>
        </p:nvSpPr>
        <p:spPr>
          <a:xfrm>
            <a:off x="450750" y="1133175"/>
            <a:ext cx="27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程式計分</a:t>
            </a:r>
            <a:r>
              <a:rPr b="1" lang="zh-CN" sz="3000"/>
              <a:t>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376" name="Google Shape;376;p32"/>
          <p:cNvSpPr txBox="1"/>
          <p:nvPr/>
        </p:nvSpPr>
        <p:spPr>
          <a:xfrm>
            <a:off x="0" y="2721000"/>
            <a:ext cx="4027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1.點選"</a:t>
            </a:r>
            <a:r>
              <a:rPr lang="zh-CN" sz="2000"/>
              <a:t>變數</a:t>
            </a:r>
            <a:r>
              <a:rPr lang="zh-CN" sz="2000"/>
              <a:t>"。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2.拖曳"</a:t>
            </a:r>
            <a:r>
              <a:rPr lang="zh-CN" sz="2000"/>
              <a:t>變數 switch 設為 0</a:t>
            </a:r>
            <a:r>
              <a:rPr lang="zh-CN" sz="2000"/>
              <a:t>"。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/>
          <p:nvPr/>
        </p:nvSpPr>
        <p:spPr>
          <a:xfrm>
            <a:off x="-12700" y="-12700"/>
            <a:ext cx="3505200" cy="6883400"/>
          </a:xfrm>
          <a:custGeom>
            <a:rect b="b" l="l" r="r" t="t"/>
            <a:pathLst>
              <a:path extrusionOk="0" h="6883400" w="35052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16" name="Google Shape;116;p15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118" name="Google Shape;118;p15"/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119" name="Google Shape;119;p15"/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t/>
              </a:r>
              <a:endPara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121" name="Google Shape;121;p15"/>
          <p:cNvSpPr txBox="1"/>
          <p:nvPr/>
        </p:nvSpPr>
        <p:spPr>
          <a:xfrm>
            <a:off x="4881455" y="658610"/>
            <a:ext cx="2429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zh-CN" sz="40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目錄</a:t>
            </a:r>
            <a:endParaRPr b="1" i="0" sz="40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2658713" y="1484100"/>
            <a:ext cx="6866400" cy="44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zh-CN" sz="4000" u="sng">
                <a:solidFill>
                  <a:schemeClr val="hlink"/>
                </a:solidFill>
                <a:hlinkClick action="ppaction://hlinksldjump" r:id="rId3"/>
              </a:rPr>
              <a:t>01.觸碰並發出聲音程式</a:t>
            </a:r>
            <a:endParaRPr b="1" sz="4000">
              <a:solidFill>
                <a:srgbClr val="434343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zh-CN" sz="4000" u="sng">
                <a:solidFill>
                  <a:schemeClr val="hlink"/>
                </a:solidFill>
                <a:hlinkClick action="ppaction://hlinksldjump" r:id="rId4"/>
              </a:rPr>
              <a:t>02.累積加分程式</a:t>
            </a:r>
            <a:endParaRPr b="1" sz="4000">
              <a:solidFill>
                <a:srgbClr val="434343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zh-CN" sz="4000" u="sng">
                <a:solidFill>
                  <a:schemeClr val="hlink"/>
                </a:solidFill>
                <a:hlinkClick action="ppaction://hlinksldjump" r:id="rId5"/>
              </a:rPr>
              <a:t>03.得分聲音程式</a:t>
            </a:r>
            <a:endParaRPr b="1" sz="4000">
              <a:solidFill>
                <a:srgbClr val="434343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zh-CN" sz="4000" u="sng">
                <a:solidFill>
                  <a:schemeClr val="hlink"/>
                </a:solidFill>
                <a:hlinkClick action="ppaction://hlinksldjump" r:id="rId6"/>
              </a:rPr>
              <a:t>04.按A歸零程式</a:t>
            </a:r>
            <a:endParaRPr b="1" sz="4000">
              <a:solidFill>
                <a:srgbClr val="434343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zh-CN" sz="4000" u="sng">
                <a:solidFill>
                  <a:schemeClr val="hlink"/>
                </a:solidFill>
                <a:hlinkClick action="ppaction://hlinksldjump" r:id="rId7"/>
              </a:rPr>
              <a:t>05.歸零聲音程式</a:t>
            </a:r>
            <a:endParaRPr b="1" sz="40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3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83" name="Google Shape;383;p33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84" name="Google Shape;384;p33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85" name="Google Shape;385;p33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6" name="Google Shape;386;p33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387" name="Google Shape;387;p33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88" name="Google Shape;388;p33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389" name="Google Shape;38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2023" y="366723"/>
            <a:ext cx="5985000" cy="612965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33"/>
          <p:cNvSpPr txBox="1"/>
          <p:nvPr/>
        </p:nvSpPr>
        <p:spPr>
          <a:xfrm>
            <a:off x="0" y="2721000"/>
            <a:ext cx="4027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1.拖曳至"</a:t>
            </a:r>
            <a:r>
              <a:rPr lang="zh-CN" sz="2000">
                <a:solidFill>
                  <a:schemeClr val="dk1"/>
                </a:solidFill>
              </a:rPr>
              <a:t>當啟動時</a:t>
            </a:r>
            <a:r>
              <a:rPr lang="zh-CN" sz="2000"/>
              <a:t>"中。</a:t>
            </a:r>
            <a:endParaRPr sz="2000"/>
          </a:p>
        </p:txBody>
      </p:sp>
      <p:sp>
        <p:nvSpPr>
          <p:cNvPr id="391" name="Google Shape;391;p33"/>
          <p:cNvSpPr txBox="1"/>
          <p:nvPr/>
        </p:nvSpPr>
        <p:spPr>
          <a:xfrm>
            <a:off x="450750" y="1133175"/>
            <a:ext cx="27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程式計分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4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98" name="Google Shape;398;p34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99" name="Google Shape;399;p34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00" name="Google Shape;400;p34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1" name="Google Shape;401;p34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402" name="Google Shape;402;p34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403" name="Google Shape;403;p34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404" name="Google Shape;40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4950" y="347595"/>
            <a:ext cx="6882851" cy="6163075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34"/>
          <p:cNvSpPr txBox="1"/>
          <p:nvPr/>
        </p:nvSpPr>
        <p:spPr>
          <a:xfrm>
            <a:off x="0" y="2721000"/>
            <a:ext cx="4027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1.點選"</a:t>
            </a:r>
            <a:r>
              <a:rPr lang="zh-CN" sz="2000"/>
              <a:t>滑鼠右鍵</a:t>
            </a:r>
            <a:r>
              <a:rPr lang="zh-CN" sz="2000"/>
              <a:t>"。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</a:t>
            </a:r>
            <a:r>
              <a:rPr lang="zh-CN" sz="2000"/>
              <a:t>點選</a:t>
            </a:r>
            <a:r>
              <a:rPr lang="zh-CN" sz="2000"/>
              <a:t>"</a:t>
            </a:r>
            <a:r>
              <a:rPr lang="zh-CN" sz="2000">
                <a:solidFill>
                  <a:schemeClr val="dk1"/>
                </a:solidFill>
              </a:rPr>
              <a:t>複製</a:t>
            </a:r>
            <a:r>
              <a:rPr lang="zh-CN" sz="2000"/>
              <a:t>"中。</a:t>
            </a:r>
            <a:endParaRPr sz="2000"/>
          </a:p>
        </p:txBody>
      </p:sp>
      <p:sp>
        <p:nvSpPr>
          <p:cNvPr id="406" name="Google Shape;406;p34"/>
          <p:cNvSpPr txBox="1"/>
          <p:nvPr/>
        </p:nvSpPr>
        <p:spPr>
          <a:xfrm>
            <a:off x="450750" y="1133175"/>
            <a:ext cx="27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程式計分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5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13" name="Google Shape;413;p35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14" name="Google Shape;414;p35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15" name="Google Shape;415;p35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6" name="Google Shape;416;p35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417" name="Google Shape;417;p35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418" name="Google Shape;418;p35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419" name="Google Shape;41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5925" y="310425"/>
            <a:ext cx="7353475" cy="6220775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35"/>
          <p:cNvSpPr txBox="1"/>
          <p:nvPr/>
        </p:nvSpPr>
        <p:spPr>
          <a:xfrm>
            <a:off x="450750" y="1133175"/>
            <a:ext cx="27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程式計分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421" name="Google Shape;421;p35"/>
          <p:cNvSpPr txBox="1"/>
          <p:nvPr/>
        </p:nvSpPr>
        <p:spPr>
          <a:xfrm>
            <a:off x="87600" y="2628600"/>
            <a:ext cx="3470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1.拖曳"</a:t>
            </a:r>
            <a:r>
              <a:rPr lang="zh-CN" sz="2000"/>
              <a:t>變數 switch 設為 0</a:t>
            </a:r>
            <a:r>
              <a:rPr lang="zh-CN" sz="2000"/>
              <a:t>"</a:t>
            </a:r>
            <a:r>
              <a:rPr lang="zh-CN" sz="2000"/>
              <a:t>至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   "當啟動時"中</a:t>
            </a:r>
            <a:r>
              <a:rPr lang="zh-CN" sz="2000"/>
              <a:t>。</a:t>
            </a:r>
            <a:endParaRPr sz="2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6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28" name="Google Shape;428;p36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29" name="Google Shape;429;p36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30" name="Google Shape;430;p36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1" name="Google Shape;431;p36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432" name="Google Shape;432;p36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434" name="Google Shape;43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2775" y="316887"/>
            <a:ext cx="5087200" cy="624010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36"/>
          <p:cNvSpPr txBox="1"/>
          <p:nvPr/>
        </p:nvSpPr>
        <p:spPr>
          <a:xfrm>
            <a:off x="450750" y="1133175"/>
            <a:ext cx="27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程式計分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436" name="Google Shape;436;p36"/>
          <p:cNvSpPr txBox="1"/>
          <p:nvPr/>
        </p:nvSpPr>
        <p:spPr>
          <a:xfrm>
            <a:off x="0" y="2721000"/>
            <a:ext cx="4027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1.點選switch旁的"</a:t>
            </a:r>
            <a:r>
              <a:rPr lang="zh-CN" sz="2000"/>
              <a:t>小箭頭</a:t>
            </a:r>
            <a:r>
              <a:rPr lang="zh-CN" sz="2000"/>
              <a:t>"。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</a:t>
            </a:r>
            <a:r>
              <a:rPr lang="zh-CN" sz="2000"/>
              <a:t>點選</a:t>
            </a:r>
            <a:r>
              <a:rPr lang="zh-CN" sz="2000"/>
              <a:t>"</a:t>
            </a:r>
            <a:r>
              <a:rPr lang="zh-CN" sz="2000">
                <a:solidFill>
                  <a:schemeClr val="dk1"/>
                </a:solidFill>
              </a:rPr>
              <a:t>score</a:t>
            </a:r>
            <a:r>
              <a:rPr lang="zh-CN" sz="2000"/>
              <a:t>"中。</a:t>
            </a:r>
            <a:endParaRPr sz="2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7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43" name="Google Shape;443;p37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44" name="Google Shape;444;p37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45" name="Google Shape;445;p37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6" name="Google Shape;446;p37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447" name="Google Shape;447;p37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448" name="Google Shape;448;p37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449" name="Google Shape;449;p37"/>
          <p:cNvPicPr preferRelativeResize="0"/>
          <p:nvPr/>
        </p:nvPicPr>
        <p:blipFill rotWithShape="1">
          <a:blip r:embed="rId3">
            <a:alphaModFix/>
          </a:blip>
          <a:srcRect b="0" l="1728" r="1699" t="0"/>
          <a:stretch/>
        </p:blipFill>
        <p:spPr>
          <a:xfrm>
            <a:off x="3796600" y="1005300"/>
            <a:ext cx="8113075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37"/>
          <p:cNvSpPr txBox="1"/>
          <p:nvPr/>
        </p:nvSpPr>
        <p:spPr>
          <a:xfrm>
            <a:off x="450750" y="1133175"/>
            <a:ext cx="27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程式計分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451" name="Google Shape;451;p37"/>
          <p:cNvSpPr txBox="1"/>
          <p:nvPr/>
        </p:nvSpPr>
        <p:spPr>
          <a:xfrm>
            <a:off x="0" y="2721000"/>
            <a:ext cx="40272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1.點選"邏輯"。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2.拖曳</a:t>
            </a:r>
            <a:r>
              <a:rPr lang="zh-CN" sz="2000"/>
              <a:t>條件</a:t>
            </a:r>
            <a:r>
              <a:rPr lang="zh-CN" sz="2000"/>
              <a:t>中的"</a:t>
            </a:r>
            <a:r>
              <a:rPr lang="zh-CN" sz="2000"/>
              <a:t>如果 ture 那麼</a:t>
            </a:r>
            <a:r>
              <a:rPr lang="zh-CN" sz="2000"/>
              <a:t>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3.將2拖曳至"</a:t>
            </a:r>
            <a:r>
              <a:rPr lang="zh-CN" sz="2000">
                <a:solidFill>
                  <a:schemeClr val="dk1"/>
                </a:solidFill>
              </a:rPr>
              <a:t>重複無限次</a:t>
            </a:r>
            <a:r>
              <a:rPr lang="zh-CN" sz="2000"/>
              <a:t>"中。</a:t>
            </a:r>
            <a:endParaRPr sz="2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8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58" name="Google Shape;458;p38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59" name="Google Shape;459;p38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60" name="Google Shape;460;p38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1" name="Google Shape;461;p38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462" name="Google Shape;462;p38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463" name="Google Shape;463;p38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464" name="Google Shape;464;p38"/>
          <p:cNvPicPr preferRelativeResize="0"/>
          <p:nvPr/>
        </p:nvPicPr>
        <p:blipFill rotWithShape="1">
          <a:blip r:embed="rId3">
            <a:alphaModFix/>
          </a:blip>
          <a:srcRect b="0" l="1951" r="1913" t="0"/>
          <a:stretch/>
        </p:blipFill>
        <p:spPr>
          <a:xfrm>
            <a:off x="3741150" y="1383750"/>
            <a:ext cx="8146974" cy="4030125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38"/>
          <p:cNvSpPr txBox="1"/>
          <p:nvPr/>
        </p:nvSpPr>
        <p:spPr>
          <a:xfrm>
            <a:off x="450750" y="1133175"/>
            <a:ext cx="27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程式計分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466" name="Google Shape;466;p38"/>
          <p:cNvSpPr txBox="1"/>
          <p:nvPr/>
        </p:nvSpPr>
        <p:spPr>
          <a:xfrm>
            <a:off x="0" y="2721000"/>
            <a:ext cx="40272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1.點選"邏輯"。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2.拖曳比較中的"0&lt;0"。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3.將2拖曳至"</a:t>
            </a:r>
            <a:r>
              <a:rPr lang="zh-CN" sz="2000">
                <a:solidFill>
                  <a:schemeClr val="dk1"/>
                </a:solidFill>
              </a:rPr>
              <a:t>如果...那麼...</a:t>
            </a:r>
            <a:r>
              <a:rPr lang="zh-CN" sz="2000"/>
              <a:t>"中。</a:t>
            </a:r>
            <a:endParaRPr sz="2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9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73" name="Google Shape;473;p39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74" name="Google Shape;474;p39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75" name="Google Shape;475;p39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6" name="Google Shape;476;p39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477" name="Google Shape;477;p39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478" name="Google Shape;478;p39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479" name="Google Shape;47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9100" y="333150"/>
            <a:ext cx="7439249" cy="6120075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39"/>
          <p:cNvSpPr txBox="1"/>
          <p:nvPr/>
        </p:nvSpPr>
        <p:spPr>
          <a:xfrm>
            <a:off x="450750" y="1133175"/>
            <a:ext cx="27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程式計分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481" name="Google Shape;481;p39"/>
          <p:cNvSpPr txBox="1"/>
          <p:nvPr/>
        </p:nvSpPr>
        <p:spPr>
          <a:xfrm>
            <a:off x="0" y="2721000"/>
            <a:ext cx="40272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1.點選"</a:t>
            </a:r>
            <a:r>
              <a:rPr lang="zh-CN" sz="2000"/>
              <a:t>引腳</a:t>
            </a:r>
            <a:r>
              <a:rPr lang="zh-CN" sz="2000"/>
              <a:t>"。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2.拖曳"</a:t>
            </a:r>
            <a:r>
              <a:rPr lang="zh-CN" sz="2000"/>
              <a:t>數位信號讀取 引腳 P0</a:t>
            </a:r>
            <a:r>
              <a:rPr lang="zh-CN" sz="2000"/>
              <a:t>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0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88" name="Google Shape;488;p40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89" name="Google Shape;489;p40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90" name="Google Shape;490;p40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1" name="Google Shape;491;p40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492" name="Google Shape;492;p40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493" name="Google Shape;493;p40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494" name="Google Shape;49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4550" y="241288"/>
            <a:ext cx="6143625" cy="6391275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40"/>
          <p:cNvSpPr txBox="1"/>
          <p:nvPr/>
        </p:nvSpPr>
        <p:spPr>
          <a:xfrm>
            <a:off x="450750" y="1133175"/>
            <a:ext cx="27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程式計分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496" name="Google Shape;496;p40"/>
          <p:cNvSpPr txBox="1"/>
          <p:nvPr/>
        </p:nvSpPr>
        <p:spPr>
          <a:xfrm>
            <a:off x="0" y="2721000"/>
            <a:ext cx="40272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</a:t>
            </a:r>
            <a:r>
              <a:rPr lang="zh-CN" sz="2000">
                <a:solidFill>
                  <a:schemeClr val="dk1"/>
                </a:solidFill>
              </a:rPr>
              <a:t>拖曳至"&lt;"前面。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</a:t>
            </a:r>
            <a:r>
              <a:rPr lang="zh-CN" sz="2000"/>
              <a:t>點選P0旁的"小箭頭</a:t>
            </a:r>
            <a:r>
              <a:rPr lang="zh-CN" sz="2000"/>
              <a:t>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3.</a:t>
            </a:r>
            <a:r>
              <a:rPr lang="zh-CN" sz="2000"/>
              <a:t>點選</a:t>
            </a:r>
            <a:r>
              <a:rPr lang="zh-CN" sz="2000"/>
              <a:t>"</a:t>
            </a:r>
            <a:r>
              <a:rPr lang="zh-CN" sz="2000">
                <a:solidFill>
                  <a:schemeClr val="dk1"/>
                </a:solidFill>
              </a:rPr>
              <a:t>P15</a:t>
            </a:r>
            <a:r>
              <a:rPr lang="zh-CN" sz="2000"/>
              <a:t>"。</a:t>
            </a:r>
            <a:endParaRPr sz="2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1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03" name="Google Shape;503;p41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04" name="Google Shape;504;p41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05" name="Google Shape;505;p41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6" name="Google Shape;506;p41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507" name="Google Shape;507;p41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508" name="Google Shape;508;p41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509" name="Google Shape;50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8050" y="326000"/>
            <a:ext cx="6204751" cy="6234250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41"/>
          <p:cNvSpPr txBox="1"/>
          <p:nvPr/>
        </p:nvSpPr>
        <p:spPr>
          <a:xfrm>
            <a:off x="450750" y="1133175"/>
            <a:ext cx="27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程式計分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511" name="Google Shape;511;p41"/>
          <p:cNvSpPr txBox="1"/>
          <p:nvPr/>
        </p:nvSpPr>
        <p:spPr>
          <a:xfrm>
            <a:off x="0" y="2721000"/>
            <a:ext cx="40272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1.點選"&lt;"</a:t>
            </a:r>
            <a:r>
              <a:rPr lang="zh-CN" sz="2000"/>
              <a:t>旁的"小箭頭"</a:t>
            </a:r>
            <a:r>
              <a:rPr lang="zh-CN" sz="2000"/>
              <a:t>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</a:t>
            </a:r>
            <a:r>
              <a:rPr lang="zh-CN" sz="2000"/>
              <a:t>點選</a:t>
            </a:r>
            <a:r>
              <a:rPr lang="zh-CN" sz="2000"/>
              <a:t>"&gt;"。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2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18" name="Google Shape;518;p42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19" name="Google Shape;519;p42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20" name="Google Shape;520;p42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1" name="Google Shape;521;p42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522" name="Google Shape;522;p42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523" name="Google Shape;523;p42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524" name="Google Shape;52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5531" y="329681"/>
            <a:ext cx="7342075" cy="6216750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42"/>
          <p:cNvSpPr txBox="1"/>
          <p:nvPr/>
        </p:nvSpPr>
        <p:spPr>
          <a:xfrm>
            <a:off x="450750" y="1133175"/>
            <a:ext cx="27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程式計分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526" name="Google Shape;526;p42"/>
          <p:cNvSpPr txBox="1"/>
          <p:nvPr/>
        </p:nvSpPr>
        <p:spPr>
          <a:xfrm>
            <a:off x="0" y="2721000"/>
            <a:ext cx="40272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1.點選"邏輯"。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2.拖曳"</a:t>
            </a:r>
            <a:r>
              <a:rPr lang="zh-CN" sz="2000"/>
              <a:t>如果 true 那麼</a:t>
            </a:r>
            <a:r>
              <a:rPr lang="zh-CN" sz="2000"/>
              <a:t>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/>
          <p:nvPr/>
        </p:nvSpPr>
        <p:spPr>
          <a:xfrm>
            <a:off x="-12700" y="-12700"/>
            <a:ext cx="3505200" cy="6883400"/>
          </a:xfrm>
          <a:custGeom>
            <a:rect b="b" l="l" r="r" t="t"/>
            <a:pathLst>
              <a:path extrusionOk="0" h="6883400" w="35052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29" name="Google Shape;129;p16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30" name="Google Shape;130;p16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131" name="Google Shape;131;p16"/>
          <p:cNvGrpSpPr/>
          <p:nvPr/>
        </p:nvGrpSpPr>
        <p:grpSpPr>
          <a:xfrm>
            <a:off x="461736" y="336783"/>
            <a:ext cx="11260500" cy="6066900"/>
            <a:chOff x="461736" y="336783"/>
            <a:chExt cx="11260500" cy="6066900"/>
          </a:xfrm>
        </p:grpSpPr>
        <p:sp>
          <p:nvSpPr>
            <p:cNvPr id="132" name="Google Shape;132;p16"/>
            <p:cNvSpPr/>
            <p:nvPr/>
          </p:nvSpPr>
          <p:spPr>
            <a:xfrm>
              <a:off x="461736" y="336783"/>
              <a:ext cx="11260500" cy="60669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798286" y="624115"/>
              <a:ext cx="10581000" cy="54720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134" name="Google Shape;134;p16"/>
          <p:cNvPicPr preferRelativeResize="0"/>
          <p:nvPr/>
        </p:nvPicPr>
        <p:blipFill rotWithShape="1">
          <a:blip r:embed="rId3">
            <a:alphaModFix/>
          </a:blip>
          <a:srcRect b="2858" l="26153" r="22734" t="5238"/>
          <a:stretch/>
        </p:blipFill>
        <p:spPr>
          <a:xfrm>
            <a:off x="869481" y="847722"/>
            <a:ext cx="2794424" cy="502478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6"/>
          <p:cNvSpPr txBox="1"/>
          <p:nvPr/>
        </p:nvSpPr>
        <p:spPr>
          <a:xfrm>
            <a:off x="4615001" y="1610425"/>
            <a:ext cx="43716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zh-CN" sz="66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想想看</a:t>
            </a:r>
            <a:endParaRPr b="1" i="0" sz="66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6"/>
          <p:cNvSpPr txBox="1"/>
          <p:nvPr/>
        </p:nvSpPr>
        <p:spPr>
          <a:xfrm>
            <a:off x="4254375" y="3220125"/>
            <a:ext cx="57270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>
                <a:latin typeface="Microsoft Yahei"/>
                <a:ea typeface="Microsoft Yahei"/>
                <a:cs typeface="Microsoft Yahei"/>
                <a:sym typeface="Microsoft Yahei"/>
              </a:rPr>
              <a:t>當球投進，觸碰到微動開關時，會"嗶"一聲的程式應如何編輯?</a:t>
            </a:r>
            <a:endParaRPr b="1" sz="3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-190500" lvl="0" marL="3429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3"/>
          <p:cNvSpPr/>
          <p:nvPr/>
        </p:nvSpPr>
        <p:spPr>
          <a:xfrm>
            <a:off x="-82650" y="-5400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33" name="Google Shape;533;p43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34" name="Google Shape;534;p43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35" name="Google Shape;535;p43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6" name="Google Shape;536;p43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537" name="Google Shape;537;p43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538" name="Google Shape;538;p43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539" name="Google Shape;53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1700" y="291150"/>
            <a:ext cx="6628400" cy="626490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43"/>
          <p:cNvSpPr txBox="1"/>
          <p:nvPr/>
        </p:nvSpPr>
        <p:spPr>
          <a:xfrm>
            <a:off x="450750" y="1133175"/>
            <a:ext cx="27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程式計分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541" name="Google Shape;541;p43"/>
          <p:cNvSpPr txBox="1"/>
          <p:nvPr/>
        </p:nvSpPr>
        <p:spPr>
          <a:xfrm>
            <a:off x="0" y="2721000"/>
            <a:ext cx="4027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</a:t>
            </a:r>
            <a:r>
              <a:rPr lang="zh-CN" sz="2000">
                <a:solidFill>
                  <a:schemeClr val="dk1"/>
                </a:solidFill>
              </a:rPr>
              <a:t>拖曳至"如果 數位信號讀取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chemeClr val="dk1"/>
                </a:solidFill>
              </a:rPr>
              <a:t>   引腳 P15 &gt; 0 那麼"中。</a:t>
            </a:r>
            <a:endParaRPr sz="2000"/>
          </a:p>
        </p:txBody>
      </p:sp>
      <p:pic>
        <p:nvPicPr>
          <p:cNvPr id="542" name="Google Shape;54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1300" y="3740675"/>
            <a:ext cx="591200" cy="38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44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49" name="Google Shape;549;p44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50" name="Google Shape;550;p44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51" name="Google Shape;551;p44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2" name="Google Shape;552;p44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553" name="Google Shape;553;p44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554" name="Google Shape;554;p44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555" name="Google Shape;55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0737" y="286813"/>
            <a:ext cx="4851275" cy="6300250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44"/>
          <p:cNvSpPr txBox="1"/>
          <p:nvPr/>
        </p:nvSpPr>
        <p:spPr>
          <a:xfrm>
            <a:off x="450750" y="1133175"/>
            <a:ext cx="27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程式計分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557" name="Google Shape;557;p44"/>
          <p:cNvSpPr txBox="1"/>
          <p:nvPr/>
        </p:nvSpPr>
        <p:spPr>
          <a:xfrm>
            <a:off x="0" y="2721000"/>
            <a:ext cx="4027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1.點選"邏輯"。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2.拖曳比較中的"0=0"。</a:t>
            </a:r>
            <a:endParaRPr sz="2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5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64" name="Google Shape;564;p45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65" name="Google Shape;565;p45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66" name="Google Shape;566;p45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7" name="Google Shape;567;p45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568" name="Google Shape;568;p45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569" name="Google Shape;569;p45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570" name="Google Shape;57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1077" y="266552"/>
            <a:ext cx="6694101" cy="6306025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45"/>
          <p:cNvSpPr txBox="1"/>
          <p:nvPr/>
        </p:nvSpPr>
        <p:spPr>
          <a:xfrm>
            <a:off x="450750" y="1133175"/>
            <a:ext cx="27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程式計分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572" name="Google Shape;572;p45"/>
          <p:cNvSpPr txBox="1"/>
          <p:nvPr/>
        </p:nvSpPr>
        <p:spPr>
          <a:xfrm>
            <a:off x="0" y="2721000"/>
            <a:ext cx="4027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1.拖曳至</a:t>
            </a:r>
            <a:r>
              <a:rPr lang="zh-CN" sz="2000"/>
              <a:t>第二層的</a:t>
            </a:r>
            <a:r>
              <a:rPr lang="zh-CN" sz="2000"/>
              <a:t>"</a:t>
            </a:r>
            <a:r>
              <a:rPr lang="zh-CN" sz="2000">
                <a:solidFill>
                  <a:schemeClr val="dk1"/>
                </a:solidFill>
              </a:rPr>
              <a:t>如果...那麼...</a:t>
            </a:r>
            <a:r>
              <a:rPr lang="zh-CN" sz="2000"/>
              <a:t>"中。</a:t>
            </a:r>
            <a:endParaRPr sz="2000"/>
          </a:p>
        </p:txBody>
      </p:sp>
      <p:pic>
        <p:nvPicPr>
          <p:cNvPr id="573" name="Google Shape;57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4875" y="3724150"/>
            <a:ext cx="587535" cy="38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6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80" name="Google Shape;580;p46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81" name="Google Shape;581;p46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82" name="Google Shape;582;p46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3" name="Google Shape;583;p46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584" name="Google Shape;584;p46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585" name="Google Shape;585;p46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586" name="Google Shape;58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0204" y="429900"/>
            <a:ext cx="7586500" cy="61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46"/>
          <p:cNvSpPr txBox="1"/>
          <p:nvPr/>
        </p:nvSpPr>
        <p:spPr>
          <a:xfrm>
            <a:off x="450750" y="1133175"/>
            <a:ext cx="27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程式計分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588" name="Google Shape;588;p46"/>
          <p:cNvSpPr txBox="1"/>
          <p:nvPr/>
        </p:nvSpPr>
        <p:spPr>
          <a:xfrm>
            <a:off x="0" y="2721000"/>
            <a:ext cx="40272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1.點選"</a:t>
            </a:r>
            <a:r>
              <a:rPr lang="zh-CN" sz="2000"/>
              <a:t>變數</a:t>
            </a:r>
            <a:r>
              <a:rPr lang="zh-CN" sz="2000"/>
              <a:t>"。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2.拖曳"switch"。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7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95" name="Google Shape;595;p47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96" name="Google Shape;596;p47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97" name="Google Shape;597;p47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8" name="Google Shape;598;p47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599" name="Google Shape;599;p47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00" name="Google Shape;600;p47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601" name="Google Shape;60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1101" y="318301"/>
            <a:ext cx="6359075" cy="6237375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47"/>
          <p:cNvSpPr txBox="1"/>
          <p:nvPr/>
        </p:nvSpPr>
        <p:spPr>
          <a:xfrm>
            <a:off x="450750" y="1133175"/>
            <a:ext cx="27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程式計分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603" name="Google Shape;603;p47"/>
          <p:cNvSpPr txBox="1"/>
          <p:nvPr/>
        </p:nvSpPr>
        <p:spPr>
          <a:xfrm>
            <a:off x="0" y="2721000"/>
            <a:ext cx="4027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1.拖曳至"</a:t>
            </a:r>
            <a:r>
              <a:rPr lang="zh-CN" sz="2000">
                <a:solidFill>
                  <a:schemeClr val="dk1"/>
                </a:solidFill>
              </a:rPr>
              <a:t>=</a:t>
            </a:r>
            <a:r>
              <a:rPr lang="zh-CN" sz="2000"/>
              <a:t>"前。</a:t>
            </a:r>
            <a:endParaRPr sz="2000"/>
          </a:p>
        </p:txBody>
      </p:sp>
      <p:pic>
        <p:nvPicPr>
          <p:cNvPr id="604" name="Google Shape;604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88750" y="3581400"/>
            <a:ext cx="467348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48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11" name="Google Shape;611;p48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12" name="Google Shape;612;p48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13" name="Google Shape;613;p48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4" name="Google Shape;614;p48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615" name="Google Shape;615;p48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16" name="Google Shape;616;p48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617" name="Google Shape;61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2725" y="341379"/>
            <a:ext cx="7464575" cy="6121925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48"/>
          <p:cNvSpPr txBox="1"/>
          <p:nvPr/>
        </p:nvSpPr>
        <p:spPr>
          <a:xfrm>
            <a:off x="450750" y="1133175"/>
            <a:ext cx="27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程式計分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619" name="Google Shape;619;p48"/>
          <p:cNvSpPr txBox="1"/>
          <p:nvPr/>
        </p:nvSpPr>
        <p:spPr>
          <a:xfrm>
            <a:off x="0" y="2721000"/>
            <a:ext cx="4027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1.點選"</a:t>
            </a:r>
            <a:r>
              <a:rPr lang="zh-CN" sz="2000"/>
              <a:t>變數</a:t>
            </a:r>
            <a:r>
              <a:rPr lang="zh-CN" sz="2000"/>
              <a:t>"。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2.拖曳"</a:t>
            </a:r>
            <a:r>
              <a:rPr lang="zh-CN" sz="2000"/>
              <a:t>變數 switch 設為 0</a:t>
            </a:r>
            <a:r>
              <a:rPr lang="zh-CN" sz="2000"/>
              <a:t>"。</a:t>
            </a:r>
            <a:endParaRPr sz="20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9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26" name="Google Shape;626;p49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27" name="Google Shape;627;p49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28" name="Google Shape;628;p49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9" name="Google Shape;629;p49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630" name="Google Shape;630;p49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31" name="Google Shape;631;p49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632" name="Google Shape;63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4238" y="284726"/>
            <a:ext cx="6244274" cy="6304425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49"/>
          <p:cNvSpPr txBox="1"/>
          <p:nvPr/>
        </p:nvSpPr>
        <p:spPr>
          <a:xfrm>
            <a:off x="450750" y="1133175"/>
            <a:ext cx="27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程式計分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pic>
        <p:nvPicPr>
          <p:cNvPr id="634" name="Google Shape;634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7925" y="3509300"/>
            <a:ext cx="467348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49"/>
          <p:cNvSpPr txBox="1"/>
          <p:nvPr/>
        </p:nvSpPr>
        <p:spPr>
          <a:xfrm>
            <a:off x="0" y="2721000"/>
            <a:ext cx="40272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1.拖曳至"</a:t>
            </a:r>
            <a:r>
              <a:rPr lang="zh-CN" sz="2000">
                <a:solidFill>
                  <a:schemeClr val="dk1"/>
                </a:solidFill>
              </a:rPr>
              <a:t>如果 switch = 0 那麼</a:t>
            </a:r>
            <a:r>
              <a:rPr lang="zh-CN" sz="2000"/>
              <a:t>"中。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</a:t>
            </a:r>
            <a:r>
              <a:rPr lang="zh-CN" sz="2000"/>
              <a:t>更改為"1"。</a:t>
            </a:r>
            <a:endParaRPr sz="20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50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42" name="Google Shape;642;p50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43" name="Google Shape;643;p50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44" name="Google Shape;644;p50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5" name="Google Shape;645;p50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646" name="Google Shape;646;p50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47" name="Google Shape;647;p50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648" name="Google Shape;64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6554" y="369129"/>
            <a:ext cx="7473500" cy="6188800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50"/>
          <p:cNvSpPr txBox="1"/>
          <p:nvPr/>
        </p:nvSpPr>
        <p:spPr>
          <a:xfrm>
            <a:off x="450750" y="1133175"/>
            <a:ext cx="27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程式計分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650" name="Google Shape;650;p50"/>
          <p:cNvSpPr txBox="1"/>
          <p:nvPr/>
        </p:nvSpPr>
        <p:spPr>
          <a:xfrm>
            <a:off x="0" y="2721000"/>
            <a:ext cx="40272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1.點選"</a:t>
            </a:r>
            <a:r>
              <a:rPr lang="zh-CN" sz="2000"/>
              <a:t>變數</a:t>
            </a:r>
            <a:r>
              <a:rPr lang="zh-CN" sz="2000"/>
              <a:t>"。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2.拖曳"</a:t>
            </a:r>
            <a:r>
              <a:rPr lang="zh-CN" sz="2000"/>
              <a:t>變數 switch 改變 1</a:t>
            </a:r>
            <a:r>
              <a:rPr lang="zh-CN" sz="2000"/>
              <a:t>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51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57" name="Google Shape;657;p51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58" name="Google Shape;658;p51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59" name="Google Shape;659;p51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0" name="Google Shape;660;p51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661" name="Google Shape;661;p51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62" name="Google Shape;662;p51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663" name="Google Shape;66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9475" y="266325"/>
            <a:ext cx="5760150" cy="6386875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51"/>
          <p:cNvSpPr txBox="1"/>
          <p:nvPr/>
        </p:nvSpPr>
        <p:spPr>
          <a:xfrm>
            <a:off x="450750" y="1133175"/>
            <a:ext cx="27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程式計分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pic>
        <p:nvPicPr>
          <p:cNvPr id="665" name="Google Shape;665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32775" y="3276600"/>
            <a:ext cx="467348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51"/>
          <p:cNvSpPr txBox="1"/>
          <p:nvPr/>
        </p:nvSpPr>
        <p:spPr>
          <a:xfrm>
            <a:off x="0" y="2721000"/>
            <a:ext cx="40272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</a:t>
            </a:r>
            <a:r>
              <a:rPr lang="zh-CN" sz="2000"/>
              <a:t>拖曳至</a:t>
            </a:r>
            <a:r>
              <a:rPr lang="zh-CN" sz="2000">
                <a:solidFill>
                  <a:schemeClr val="dk1"/>
                </a:solidFill>
              </a:rPr>
              <a:t>"變數 switch 設為 0"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chemeClr val="dk1"/>
                </a:solidFill>
              </a:rPr>
              <a:t>   底下。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</a:t>
            </a:r>
            <a:r>
              <a:rPr lang="zh-CN" sz="2000"/>
              <a:t>將變數更改為"score"。</a:t>
            </a:r>
            <a:endParaRPr sz="20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52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73" name="Google Shape;673;p52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74" name="Google Shape;674;p52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75" name="Google Shape;675;p52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6" name="Google Shape;676;p52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677" name="Google Shape;677;p52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78" name="Google Shape;678;p52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679" name="Google Shape;67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9400" y="1175438"/>
            <a:ext cx="8273951" cy="4507126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Google Shape;680;p52"/>
          <p:cNvSpPr txBox="1"/>
          <p:nvPr/>
        </p:nvSpPr>
        <p:spPr>
          <a:xfrm>
            <a:off x="450750" y="1133175"/>
            <a:ext cx="27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程式計分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681" name="Google Shape;681;p52"/>
          <p:cNvSpPr txBox="1"/>
          <p:nvPr/>
        </p:nvSpPr>
        <p:spPr>
          <a:xfrm>
            <a:off x="0" y="2721000"/>
            <a:ext cx="40272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1.點選"</a:t>
            </a:r>
            <a:r>
              <a:rPr lang="zh-CN" sz="2000"/>
              <a:t>音效</a:t>
            </a:r>
            <a:r>
              <a:rPr lang="zh-CN" sz="2000"/>
              <a:t>"。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2.拖曳"</a:t>
            </a:r>
            <a:r>
              <a:rPr lang="zh-CN" sz="2000"/>
              <a:t>演奏 音階 中音C 持續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   1拍</a:t>
            </a:r>
            <a:r>
              <a:rPr lang="zh-CN" sz="2000"/>
              <a:t>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43" name="Google Shape;143;p17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44" name="Google Shape;144;p17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45" name="Google Shape;145;p17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" name="Google Shape;146;p17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147" name="Google Shape;147;p17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48" name="Google Shape;148;p17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149" name="Google Shape;149;p17"/>
          <p:cNvSpPr txBox="1"/>
          <p:nvPr/>
        </p:nvSpPr>
        <p:spPr>
          <a:xfrm>
            <a:off x="450750" y="1133175"/>
            <a:ext cx="27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微動開關播放聲音程式</a:t>
            </a:r>
            <a:r>
              <a:rPr b="1" lang="zh-CN" sz="3000"/>
              <a:t>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150" name="Google Shape;150;p17"/>
          <p:cNvSpPr txBox="1"/>
          <p:nvPr/>
        </p:nvSpPr>
        <p:spPr>
          <a:xfrm>
            <a:off x="63175" y="2721000"/>
            <a:ext cx="35874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</a:t>
            </a:r>
            <a:r>
              <a:rPr lang="zh-CN" sz="2000"/>
              <a:t>點選"邏輯"。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</a:t>
            </a:r>
            <a:r>
              <a:rPr lang="zh-CN" sz="2000"/>
              <a:t>拖曳條件中的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   "如果...那麼..."。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3.將2拖曳至"重複無限次中"。</a:t>
            </a:r>
            <a:endParaRPr sz="2000"/>
          </a:p>
        </p:txBody>
      </p:sp>
      <p:pic>
        <p:nvPicPr>
          <p:cNvPr id="151" name="Google Shape;15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0975" y="742062"/>
            <a:ext cx="8130801" cy="538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53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88" name="Google Shape;688;p53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89" name="Google Shape;689;p53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90" name="Google Shape;690;p53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1" name="Google Shape;691;p53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692" name="Google Shape;692;p53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93" name="Google Shape;693;p53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694" name="Google Shape;69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2276" y="298150"/>
            <a:ext cx="5248200" cy="6277574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53"/>
          <p:cNvSpPr txBox="1"/>
          <p:nvPr/>
        </p:nvSpPr>
        <p:spPr>
          <a:xfrm>
            <a:off x="450750" y="1133175"/>
            <a:ext cx="27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程式計分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pic>
        <p:nvPicPr>
          <p:cNvPr id="696" name="Google Shape;696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79525" y="2968550"/>
            <a:ext cx="467378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697" name="Google Shape;697;p53"/>
          <p:cNvSpPr txBox="1"/>
          <p:nvPr/>
        </p:nvSpPr>
        <p:spPr>
          <a:xfrm>
            <a:off x="0" y="2721000"/>
            <a:ext cx="4027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1.拖曳至"</a:t>
            </a:r>
            <a:r>
              <a:rPr lang="zh-CN" sz="2000">
                <a:solidFill>
                  <a:schemeClr val="dk1"/>
                </a:solidFill>
              </a:rPr>
              <a:t>變數 score 改變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chemeClr val="dk1"/>
                </a:solidFill>
              </a:rPr>
              <a:t>   1拍</a:t>
            </a:r>
            <a:r>
              <a:rPr lang="zh-CN" sz="2000"/>
              <a:t>"</a:t>
            </a:r>
            <a:r>
              <a:rPr lang="zh-CN" sz="2000"/>
              <a:t>底下</a:t>
            </a:r>
            <a:r>
              <a:rPr lang="zh-CN" sz="2000"/>
              <a:t>。</a:t>
            </a:r>
            <a:endParaRPr sz="20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54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04" name="Google Shape;704;p54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05" name="Google Shape;705;p54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06" name="Google Shape;706;p54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7" name="Google Shape;707;p54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708" name="Google Shape;708;p54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709" name="Google Shape;709;p54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710" name="Google Shape;71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7500" y="279388"/>
            <a:ext cx="4857750" cy="6315075"/>
          </a:xfrm>
          <a:prstGeom prst="rect">
            <a:avLst/>
          </a:prstGeom>
          <a:noFill/>
          <a:ln>
            <a:noFill/>
          </a:ln>
        </p:spPr>
      </p:pic>
      <p:sp>
        <p:nvSpPr>
          <p:cNvPr id="711" name="Google Shape;711;p54"/>
          <p:cNvSpPr txBox="1"/>
          <p:nvPr/>
        </p:nvSpPr>
        <p:spPr>
          <a:xfrm>
            <a:off x="450750" y="1133175"/>
            <a:ext cx="27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程式計分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712" name="Google Shape;712;p54"/>
          <p:cNvSpPr txBox="1"/>
          <p:nvPr/>
        </p:nvSpPr>
        <p:spPr>
          <a:xfrm>
            <a:off x="0" y="2721000"/>
            <a:ext cx="40272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1.點選"</a:t>
            </a:r>
            <a:r>
              <a:rPr lang="zh-CN" sz="2000"/>
              <a:t>基本</a:t>
            </a:r>
            <a:r>
              <a:rPr lang="zh-CN" sz="2000"/>
              <a:t>"。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2.拖曳"</a:t>
            </a:r>
            <a:r>
              <a:rPr lang="zh-CN" sz="2000"/>
              <a:t>暫停 100 毫秒</a:t>
            </a:r>
            <a:r>
              <a:rPr lang="zh-CN" sz="2000"/>
              <a:t>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55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19" name="Google Shape;719;p55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20" name="Google Shape;720;p55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21" name="Google Shape;721;p55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2" name="Google Shape;722;p55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723" name="Google Shape;723;p55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724" name="Google Shape;724;p55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725" name="Google Shape;725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3075" y="341300"/>
            <a:ext cx="6946850" cy="62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p55"/>
          <p:cNvSpPr txBox="1"/>
          <p:nvPr/>
        </p:nvSpPr>
        <p:spPr>
          <a:xfrm>
            <a:off x="450750" y="1133175"/>
            <a:ext cx="27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程式計分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pic>
        <p:nvPicPr>
          <p:cNvPr id="727" name="Google Shape;727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21825" y="1244100"/>
            <a:ext cx="591200" cy="385575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55"/>
          <p:cNvSpPr txBox="1"/>
          <p:nvPr/>
        </p:nvSpPr>
        <p:spPr>
          <a:xfrm>
            <a:off x="0" y="2721000"/>
            <a:ext cx="40272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</a:t>
            </a:r>
            <a:r>
              <a:rPr lang="zh-CN" sz="2000"/>
              <a:t>拖曳至"</a:t>
            </a:r>
            <a:r>
              <a:rPr lang="zh-CN" sz="2000">
                <a:solidFill>
                  <a:schemeClr val="dk1"/>
                </a:solidFill>
              </a:rPr>
              <a:t>演奏 音階 中音C 持續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chemeClr val="dk1"/>
                </a:solidFill>
              </a:rPr>
              <a:t>   1拍</a:t>
            </a:r>
            <a:r>
              <a:rPr lang="zh-CN" sz="2000"/>
              <a:t>"底下。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</a:t>
            </a:r>
            <a:r>
              <a:rPr lang="zh-CN" sz="2000"/>
              <a:t>.</a:t>
            </a:r>
            <a:r>
              <a:rPr lang="zh-CN" sz="2000"/>
              <a:t>更換成</a:t>
            </a:r>
            <a:r>
              <a:rPr lang="zh-CN" sz="2000"/>
              <a:t>"500 ms"。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56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35" name="Google Shape;735;p56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36" name="Google Shape;736;p56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37" name="Google Shape;737;p56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8" name="Google Shape;738;p56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739" name="Google Shape;739;p56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740" name="Google Shape;740;p56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741" name="Google Shape;741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4854" y="383929"/>
            <a:ext cx="7493324" cy="6052775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56"/>
          <p:cNvSpPr txBox="1"/>
          <p:nvPr/>
        </p:nvSpPr>
        <p:spPr>
          <a:xfrm>
            <a:off x="450750" y="1133175"/>
            <a:ext cx="27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程式計分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743" name="Google Shape;743;p56"/>
          <p:cNvSpPr txBox="1"/>
          <p:nvPr/>
        </p:nvSpPr>
        <p:spPr>
          <a:xfrm>
            <a:off x="0" y="2721000"/>
            <a:ext cx="40272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1.點選"</a:t>
            </a:r>
            <a:r>
              <a:rPr lang="zh-CN" sz="2000"/>
              <a:t>變數</a:t>
            </a:r>
            <a:r>
              <a:rPr lang="zh-CN" sz="2000"/>
              <a:t>"。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2.拖曳"</a:t>
            </a:r>
            <a:r>
              <a:rPr lang="zh-CN" sz="2000"/>
              <a:t>變數 switch 設為 0</a:t>
            </a:r>
            <a:r>
              <a:rPr lang="zh-CN" sz="2000"/>
              <a:t>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57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50" name="Google Shape;750;p57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51" name="Google Shape;751;p57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52" name="Google Shape;752;p57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3" name="Google Shape;753;p57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754" name="Google Shape;754;p57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755" name="Google Shape;755;p57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756" name="Google Shape;75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8450" y="271038"/>
            <a:ext cx="6335849" cy="6315925"/>
          </a:xfrm>
          <a:prstGeom prst="rect">
            <a:avLst/>
          </a:prstGeom>
          <a:noFill/>
          <a:ln>
            <a:noFill/>
          </a:ln>
        </p:spPr>
      </p:pic>
      <p:sp>
        <p:nvSpPr>
          <p:cNvPr id="757" name="Google Shape;757;p57"/>
          <p:cNvSpPr txBox="1"/>
          <p:nvPr/>
        </p:nvSpPr>
        <p:spPr>
          <a:xfrm>
            <a:off x="450750" y="1133175"/>
            <a:ext cx="27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程式計分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pic>
        <p:nvPicPr>
          <p:cNvPr id="758" name="Google Shape;758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38350" y="1133175"/>
            <a:ext cx="467348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57"/>
          <p:cNvSpPr txBox="1"/>
          <p:nvPr/>
        </p:nvSpPr>
        <p:spPr>
          <a:xfrm>
            <a:off x="0" y="2721000"/>
            <a:ext cx="4027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1.拖曳至"</a:t>
            </a:r>
            <a:r>
              <a:rPr lang="zh-CN" sz="2000">
                <a:solidFill>
                  <a:schemeClr val="dk1"/>
                </a:solidFill>
              </a:rPr>
              <a:t>暫停 500 毫秒</a:t>
            </a:r>
            <a:r>
              <a:rPr lang="zh-CN" sz="2000"/>
              <a:t>"</a:t>
            </a:r>
            <a:r>
              <a:rPr lang="zh-CN" sz="2000"/>
              <a:t>底下</a:t>
            </a:r>
            <a:r>
              <a:rPr lang="zh-CN" sz="2000"/>
              <a:t>。</a:t>
            </a:r>
            <a:endParaRPr sz="20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58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66" name="Google Shape;766;p58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67" name="Google Shape;767;p58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68" name="Google Shape;768;p58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9" name="Google Shape;769;p58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770" name="Google Shape;770;p58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771" name="Google Shape;771;p58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772" name="Google Shape;77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0675" y="744380"/>
            <a:ext cx="8411400" cy="5380195"/>
          </a:xfrm>
          <a:prstGeom prst="rect">
            <a:avLst/>
          </a:prstGeom>
          <a:noFill/>
          <a:ln>
            <a:noFill/>
          </a:ln>
        </p:spPr>
      </p:pic>
      <p:sp>
        <p:nvSpPr>
          <p:cNvPr id="773" name="Google Shape;773;p58"/>
          <p:cNvSpPr txBox="1"/>
          <p:nvPr/>
        </p:nvSpPr>
        <p:spPr>
          <a:xfrm>
            <a:off x="450750" y="1133175"/>
            <a:ext cx="27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程式計分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pic>
        <p:nvPicPr>
          <p:cNvPr id="774" name="Google Shape;774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21375" y="4005075"/>
            <a:ext cx="304800" cy="198788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p58"/>
          <p:cNvSpPr txBox="1"/>
          <p:nvPr/>
        </p:nvSpPr>
        <p:spPr>
          <a:xfrm>
            <a:off x="0" y="2721000"/>
            <a:ext cx="40272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1.點選"</a:t>
            </a:r>
            <a:r>
              <a:rPr lang="zh-CN" sz="2000"/>
              <a:t>基本</a:t>
            </a:r>
            <a:r>
              <a:rPr lang="zh-CN" sz="2000"/>
              <a:t>"。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2.拖曳"</a:t>
            </a:r>
            <a:r>
              <a:rPr lang="zh-CN" sz="2000"/>
              <a:t>重複無限次</a:t>
            </a:r>
            <a:r>
              <a:rPr lang="zh-CN" sz="2000"/>
              <a:t>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3.拖曳至空</a:t>
            </a:r>
            <a:r>
              <a:rPr lang="zh-CN" sz="2000"/>
              <a:t>白的地方</a:t>
            </a:r>
            <a:r>
              <a:rPr lang="zh-CN" sz="2000"/>
              <a:t>。</a:t>
            </a:r>
            <a:endParaRPr sz="20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59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82" name="Google Shape;782;p59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83" name="Google Shape;783;p59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84" name="Google Shape;784;p59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5" name="Google Shape;785;p59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786" name="Google Shape;786;p59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787" name="Google Shape;787;p59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788" name="Google Shape;788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2487" y="1080250"/>
            <a:ext cx="8127774" cy="4697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59"/>
          <p:cNvSpPr txBox="1"/>
          <p:nvPr/>
        </p:nvSpPr>
        <p:spPr>
          <a:xfrm>
            <a:off x="450750" y="1133175"/>
            <a:ext cx="27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程式計分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pic>
        <p:nvPicPr>
          <p:cNvPr id="790" name="Google Shape;790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12400" y="4401675"/>
            <a:ext cx="304800" cy="198788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p59"/>
          <p:cNvSpPr txBox="1"/>
          <p:nvPr/>
        </p:nvSpPr>
        <p:spPr>
          <a:xfrm>
            <a:off x="0" y="2721000"/>
            <a:ext cx="40272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1.點選"</a:t>
            </a:r>
            <a:r>
              <a:rPr lang="zh-CN" sz="2000"/>
              <a:t>基本</a:t>
            </a:r>
            <a:r>
              <a:rPr lang="zh-CN" sz="2000"/>
              <a:t>"。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2.拖曳"</a:t>
            </a:r>
            <a:r>
              <a:rPr lang="zh-CN" sz="2000"/>
              <a:t>顯示 數字 0</a:t>
            </a:r>
            <a:r>
              <a:rPr lang="zh-CN" sz="2000"/>
              <a:t>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3.拖曳至"</a:t>
            </a:r>
            <a:r>
              <a:rPr lang="zh-CN" sz="2000">
                <a:solidFill>
                  <a:schemeClr val="dk1"/>
                </a:solidFill>
              </a:rPr>
              <a:t>重複無限次</a:t>
            </a:r>
            <a:r>
              <a:rPr lang="zh-CN" sz="2000"/>
              <a:t>"中。</a:t>
            </a:r>
            <a:endParaRPr sz="20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60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98" name="Google Shape;798;p60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99" name="Google Shape;799;p60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00" name="Google Shape;800;p60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1" name="Google Shape;801;p60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802" name="Google Shape;802;p60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803" name="Google Shape;803;p60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804" name="Google Shape;804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0536" y="554625"/>
            <a:ext cx="8111676" cy="5722250"/>
          </a:xfrm>
          <a:prstGeom prst="rect">
            <a:avLst/>
          </a:prstGeom>
          <a:noFill/>
          <a:ln>
            <a:noFill/>
          </a:ln>
        </p:spPr>
      </p:pic>
      <p:sp>
        <p:nvSpPr>
          <p:cNvPr id="805" name="Google Shape;805;p60"/>
          <p:cNvSpPr txBox="1"/>
          <p:nvPr/>
        </p:nvSpPr>
        <p:spPr>
          <a:xfrm>
            <a:off x="450750" y="1133175"/>
            <a:ext cx="27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程式計分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pic>
        <p:nvPicPr>
          <p:cNvPr id="806" name="Google Shape;806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88325" y="3790250"/>
            <a:ext cx="304800" cy="198788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p60"/>
          <p:cNvSpPr txBox="1"/>
          <p:nvPr/>
        </p:nvSpPr>
        <p:spPr>
          <a:xfrm>
            <a:off x="0" y="2721000"/>
            <a:ext cx="40272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1.點選"</a:t>
            </a:r>
            <a:r>
              <a:rPr lang="zh-CN" sz="2000"/>
              <a:t>變數</a:t>
            </a:r>
            <a:r>
              <a:rPr lang="zh-CN" sz="2000"/>
              <a:t>"。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2.拖曳"score"。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3.拖曳至"</a:t>
            </a:r>
            <a:r>
              <a:rPr lang="zh-CN" sz="2000">
                <a:solidFill>
                  <a:schemeClr val="dk1"/>
                </a:solidFill>
              </a:rPr>
              <a:t>顯示 數字</a:t>
            </a:r>
            <a:r>
              <a:rPr lang="zh-CN" sz="2000"/>
              <a:t>"中。</a:t>
            </a:r>
            <a:endParaRPr sz="20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61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14" name="Google Shape;814;p61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15" name="Google Shape;815;p61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16" name="Google Shape;816;p61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7" name="Google Shape;817;p61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818" name="Google Shape;818;p61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819" name="Google Shape;819;p61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820" name="Google Shape;82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0850" y="247650"/>
            <a:ext cx="4591050" cy="6362700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p61"/>
          <p:cNvSpPr txBox="1"/>
          <p:nvPr/>
        </p:nvSpPr>
        <p:spPr>
          <a:xfrm>
            <a:off x="434225" y="3150588"/>
            <a:ext cx="27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完整</a:t>
            </a:r>
            <a:r>
              <a:rPr b="1" lang="zh-CN" sz="3000"/>
              <a:t>計分</a:t>
            </a:r>
            <a:r>
              <a:rPr b="1" lang="zh-CN" sz="3000"/>
              <a:t>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62"/>
          <p:cNvSpPr/>
          <p:nvPr/>
        </p:nvSpPr>
        <p:spPr>
          <a:xfrm>
            <a:off x="-12700" y="-12700"/>
            <a:ext cx="3505200" cy="6883400"/>
          </a:xfrm>
          <a:custGeom>
            <a:rect b="b" l="l" r="r" t="t"/>
            <a:pathLst>
              <a:path extrusionOk="0" h="6883400" w="35052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28" name="Google Shape;828;p62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29" name="Google Shape;829;p62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830" name="Google Shape;830;p62"/>
          <p:cNvGrpSpPr/>
          <p:nvPr/>
        </p:nvGrpSpPr>
        <p:grpSpPr>
          <a:xfrm>
            <a:off x="461736" y="336783"/>
            <a:ext cx="11260500" cy="6066900"/>
            <a:chOff x="461736" y="336783"/>
            <a:chExt cx="11260500" cy="6066900"/>
          </a:xfrm>
        </p:grpSpPr>
        <p:sp>
          <p:nvSpPr>
            <p:cNvPr id="831" name="Google Shape;831;p62"/>
            <p:cNvSpPr/>
            <p:nvPr/>
          </p:nvSpPr>
          <p:spPr>
            <a:xfrm>
              <a:off x="461736" y="336783"/>
              <a:ext cx="11260500" cy="60669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832" name="Google Shape;832;p62"/>
            <p:cNvSpPr/>
            <p:nvPr/>
          </p:nvSpPr>
          <p:spPr>
            <a:xfrm>
              <a:off x="798286" y="624115"/>
              <a:ext cx="10581000" cy="54720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833" name="Google Shape;833;p62"/>
          <p:cNvPicPr preferRelativeResize="0"/>
          <p:nvPr/>
        </p:nvPicPr>
        <p:blipFill rotWithShape="1">
          <a:blip r:embed="rId3">
            <a:alphaModFix/>
          </a:blip>
          <a:srcRect b="73051" l="27561" r="66745" t="18060"/>
          <a:stretch/>
        </p:blipFill>
        <p:spPr>
          <a:xfrm>
            <a:off x="5133150" y="5085975"/>
            <a:ext cx="433726" cy="5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Google Shape;834;p62"/>
          <p:cNvSpPr txBox="1"/>
          <p:nvPr/>
        </p:nvSpPr>
        <p:spPr>
          <a:xfrm>
            <a:off x="4502624" y="1708525"/>
            <a:ext cx="6191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lang="zh-CN" sz="6600">
                <a:solidFill>
                  <a:srgbClr val="FFC000"/>
                </a:solidFill>
              </a:rPr>
              <a:t>動手操作看看</a:t>
            </a:r>
            <a:endParaRPr b="1" i="0" sz="66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62"/>
          <p:cNvSpPr txBox="1"/>
          <p:nvPr/>
        </p:nvSpPr>
        <p:spPr>
          <a:xfrm>
            <a:off x="4110825" y="3429000"/>
            <a:ext cx="69750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300">
                <a:latin typeface="Microsoft Yahei"/>
                <a:ea typeface="Microsoft Yahei"/>
                <a:cs typeface="Microsoft Yahei"/>
                <a:sym typeface="Microsoft Yahei"/>
              </a:rPr>
              <a:t>用手去按壓微動開關</a:t>
            </a:r>
            <a:endParaRPr b="1" sz="33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300">
                <a:latin typeface="Microsoft Yahei"/>
                <a:ea typeface="Microsoft Yahei"/>
                <a:cs typeface="Microsoft Yahei"/>
                <a:sym typeface="Microsoft Yahei"/>
              </a:rPr>
              <a:t>看看分數會不會累加?</a:t>
            </a:r>
            <a:endParaRPr b="1" i="0" sz="2700" u="none" cap="none" strike="noStrik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836" name="Google Shape;836;p62"/>
          <p:cNvPicPr preferRelativeResize="0"/>
          <p:nvPr/>
        </p:nvPicPr>
        <p:blipFill rotWithShape="1">
          <a:blip r:embed="rId4">
            <a:alphaModFix/>
          </a:blip>
          <a:srcRect b="0" l="3493" r="0" t="0"/>
          <a:stretch/>
        </p:blipFill>
        <p:spPr>
          <a:xfrm>
            <a:off x="821225" y="1076337"/>
            <a:ext cx="3432000" cy="4587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8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58" name="Google Shape;158;p18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59" name="Google Shape;159;p18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60" name="Google Shape;160;p18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" name="Google Shape;161;p18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162" name="Google Shape;162;p18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164" name="Google Shape;16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3462" y="268025"/>
            <a:ext cx="8085825" cy="633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8"/>
          <p:cNvSpPr txBox="1"/>
          <p:nvPr/>
        </p:nvSpPr>
        <p:spPr>
          <a:xfrm>
            <a:off x="450750" y="1133175"/>
            <a:ext cx="27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微動開關播放聲音程式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166" name="Google Shape;166;p18"/>
          <p:cNvSpPr txBox="1"/>
          <p:nvPr/>
        </p:nvSpPr>
        <p:spPr>
          <a:xfrm>
            <a:off x="0" y="2721000"/>
            <a:ext cx="40272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1.點選"邏輯"。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2.拖曳</a:t>
            </a:r>
            <a:r>
              <a:rPr lang="zh-CN" sz="2000"/>
              <a:t>比較</a:t>
            </a:r>
            <a:r>
              <a:rPr lang="zh-CN" sz="2000"/>
              <a:t>中的"0&lt;0"。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3.將2拖曳至"</a:t>
            </a:r>
            <a:r>
              <a:rPr lang="zh-CN" sz="2000">
                <a:solidFill>
                  <a:schemeClr val="dk1"/>
                </a:solidFill>
              </a:rPr>
              <a:t>如果...那麼...</a:t>
            </a:r>
            <a:r>
              <a:rPr lang="zh-CN" sz="2000"/>
              <a:t>"</a:t>
            </a:r>
            <a:r>
              <a:rPr lang="zh-CN" sz="2000"/>
              <a:t>中。</a:t>
            </a:r>
            <a:endParaRPr sz="20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63"/>
          <p:cNvSpPr/>
          <p:nvPr/>
        </p:nvSpPr>
        <p:spPr>
          <a:xfrm>
            <a:off x="-12700" y="-12700"/>
            <a:ext cx="3505200" cy="6883400"/>
          </a:xfrm>
          <a:custGeom>
            <a:rect b="b" l="l" r="r" t="t"/>
            <a:pathLst>
              <a:path extrusionOk="0" h="6883400" w="35052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43" name="Google Shape;843;p63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44" name="Google Shape;844;p63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845" name="Google Shape;845;p63"/>
          <p:cNvGrpSpPr/>
          <p:nvPr/>
        </p:nvGrpSpPr>
        <p:grpSpPr>
          <a:xfrm>
            <a:off x="461736" y="336783"/>
            <a:ext cx="11260500" cy="6066900"/>
            <a:chOff x="461736" y="336783"/>
            <a:chExt cx="11260500" cy="6066900"/>
          </a:xfrm>
        </p:grpSpPr>
        <p:sp>
          <p:nvSpPr>
            <p:cNvPr id="846" name="Google Shape;846;p63"/>
            <p:cNvSpPr/>
            <p:nvPr/>
          </p:nvSpPr>
          <p:spPr>
            <a:xfrm>
              <a:off x="461736" y="336783"/>
              <a:ext cx="11260500" cy="60669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847" name="Google Shape;847;p63"/>
            <p:cNvSpPr/>
            <p:nvPr/>
          </p:nvSpPr>
          <p:spPr>
            <a:xfrm>
              <a:off x="798286" y="624115"/>
              <a:ext cx="10581000" cy="54720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848" name="Google Shape;848;p63"/>
          <p:cNvPicPr preferRelativeResize="0"/>
          <p:nvPr/>
        </p:nvPicPr>
        <p:blipFill rotWithShape="1">
          <a:blip r:embed="rId3">
            <a:alphaModFix/>
          </a:blip>
          <a:srcRect b="2858" l="26153" r="22734" t="5238"/>
          <a:stretch/>
        </p:blipFill>
        <p:spPr>
          <a:xfrm>
            <a:off x="869481" y="847722"/>
            <a:ext cx="2794424" cy="5024788"/>
          </a:xfrm>
          <a:prstGeom prst="rect">
            <a:avLst/>
          </a:prstGeom>
          <a:noFill/>
          <a:ln>
            <a:noFill/>
          </a:ln>
        </p:spPr>
      </p:pic>
      <p:sp>
        <p:nvSpPr>
          <p:cNvPr id="849" name="Google Shape;849;p63"/>
          <p:cNvSpPr txBox="1"/>
          <p:nvPr/>
        </p:nvSpPr>
        <p:spPr>
          <a:xfrm>
            <a:off x="4923601" y="1526925"/>
            <a:ext cx="43716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zh-CN" sz="66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想想看</a:t>
            </a:r>
            <a:endParaRPr b="1" i="0" sz="66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63"/>
          <p:cNvSpPr txBox="1"/>
          <p:nvPr/>
        </p:nvSpPr>
        <p:spPr>
          <a:xfrm>
            <a:off x="3564750" y="2949775"/>
            <a:ext cx="7474200" cy="26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900">
                <a:latin typeface="Microsoft Yahei"/>
                <a:ea typeface="Microsoft Yahei"/>
                <a:cs typeface="Microsoft Yahei"/>
                <a:sym typeface="Microsoft Yahei"/>
              </a:rPr>
              <a:t>當按A時，micro:bit顯示的數字要歸零，</a:t>
            </a:r>
            <a:endParaRPr b="1" sz="29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4572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900">
                <a:latin typeface="Microsoft Yahei"/>
                <a:ea typeface="Microsoft Yahei"/>
                <a:cs typeface="Microsoft Yahei"/>
                <a:sym typeface="Microsoft Yahei"/>
              </a:rPr>
              <a:t>並且在歸零時發出提示音，</a:t>
            </a:r>
            <a:endParaRPr b="1" sz="29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4572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900">
                <a:latin typeface="Microsoft Yahei"/>
                <a:ea typeface="Microsoft Yahei"/>
                <a:cs typeface="Microsoft Yahei"/>
                <a:sym typeface="Microsoft Yahei"/>
              </a:rPr>
              <a:t>請問</a:t>
            </a:r>
            <a:r>
              <a:rPr b="1" i="0" lang="zh-CN" sz="2900" u="none" cap="none" strike="noStrik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程式應如何</a:t>
            </a:r>
            <a:r>
              <a:rPr b="1" lang="zh-CN" sz="2900">
                <a:latin typeface="Microsoft Yahei"/>
                <a:ea typeface="Microsoft Yahei"/>
                <a:cs typeface="Microsoft Yahei"/>
                <a:sym typeface="Microsoft Yahei"/>
              </a:rPr>
              <a:t>編輯</a:t>
            </a:r>
            <a:r>
              <a:rPr b="1" i="0" lang="zh-CN" sz="2900" u="none" cap="none" strike="noStrik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?</a:t>
            </a:r>
            <a:endParaRPr b="1" sz="1900"/>
          </a:p>
          <a:p>
            <a:pPr indent="-190500" lvl="0" marL="3429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900" u="none" cap="none" strike="noStrik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64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57" name="Google Shape;857;p64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58" name="Google Shape;858;p64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59" name="Google Shape;859;p64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0" name="Google Shape;860;p64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861" name="Google Shape;861;p64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862" name="Google Shape;862;p64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863" name="Google Shape;863;p64"/>
          <p:cNvPicPr preferRelativeResize="0"/>
          <p:nvPr/>
        </p:nvPicPr>
        <p:blipFill rotWithShape="1">
          <a:blip r:embed="rId3">
            <a:alphaModFix/>
          </a:blip>
          <a:srcRect b="6393" l="2543" r="0" t="0"/>
          <a:stretch/>
        </p:blipFill>
        <p:spPr>
          <a:xfrm>
            <a:off x="3765800" y="497237"/>
            <a:ext cx="8181149" cy="5879425"/>
          </a:xfrm>
          <a:prstGeom prst="rect">
            <a:avLst/>
          </a:prstGeom>
          <a:noFill/>
          <a:ln>
            <a:noFill/>
          </a:ln>
        </p:spPr>
      </p:pic>
      <p:sp>
        <p:nvSpPr>
          <p:cNvPr id="864" name="Google Shape;864;p64"/>
          <p:cNvSpPr txBox="1"/>
          <p:nvPr/>
        </p:nvSpPr>
        <p:spPr>
          <a:xfrm>
            <a:off x="450750" y="1133175"/>
            <a:ext cx="27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按A歸零</a:t>
            </a:r>
            <a:r>
              <a:rPr b="1" lang="zh-CN" sz="3000"/>
              <a:t>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865" name="Google Shape;865;p64"/>
          <p:cNvSpPr txBox="1"/>
          <p:nvPr/>
        </p:nvSpPr>
        <p:spPr>
          <a:xfrm>
            <a:off x="0" y="2721000"/>
            <a:ext cx="40272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1.點選"</a:t>
            </a:r>
            <a:r>
              <a:rPr lang="zh-CN" sz="2000"/>
              <a:t>輸入</a:t>
            </a:r>
            <a:r>
              <a:rPr lang="zh-CN" sz="2000"/>
              <a:t>"。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2.拖曳"</a:t>
            </a:r>
            <a:r>
              <a:rPr lang="zh-CN" sz="2000"/>
              <a:t>當按鈕 A 被按下</a:t>
            </a:r>
            <a:r>
              <a:rPr lang="zh-CN" sz="2000"/>
              <a:t>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3.拖曳至</a:t>
            </a:r>
            <a:r>
              <a:rPr lang="zh-CN" sz="2000"/>
              <a:t>空白處</a:t>
            </a:r>
            <a:r>
              <a:rPr lang="zh-CN" sz="2000"/>
              <a:t>。</a:t>
            </a:r>
            <a:endParaRPr sz="20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65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72" name="Google Shape;872;p65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73" name="Google Shape;873;p65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74" name="Google Shape;874;p65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5" name="Google Shape;875;p65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876" name="Google Shape;876;p65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877" name="Google Shape;877;p65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878" name="Google Shape;878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1400" y="295800"/>
            <a:ext cx="7179549" cy="6243700"/>
          </a:xfrm>
          <a:prstGeom prst="rect">
            <a:avLst/>
          </a:prstGeom>
          <a:noFill/>
          <a:ln>
            <a:noFill/>
          </a:ln>
        </p:spPr>
      </p:pic>
      <p:sp>
        <p:nvSpPr>
          <p:cNvPr id="879" name="Google Shape;879;p65"/>
          <p:cNvSpPr/>
          <p:nvPr/>
        </p:nvSpPr>
        <p:spPr>
          <a:xfrm>
            <a:off x="4247000" y="871325"/>
            <a:ext cx="3255600" cy="17847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p65"/>
          <p:cNvSpPr/>
          <p:nvPr/>
        </p:nvSpPr>
        <p:spPr>
          <a:xfrm>
            <a:off x="7737475" y="2854375"/>
            <a:ext cx="3255600" cy="17058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81" name="Google Shape;881;p65"/>
          <p:cNvCxnSpPr/>
          <p:nvPr/>
        </p:nvCxnSpPr>
        <p:spPr>
          <a:xfrm>
            <a:off x="6891050" y="2887425"/>
            <a:ext cx="627900" cy="528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82" name="Google Shape;882;p65"/>
          <p:cNvSpPr txBox="1"/>
          <p:nvPr/>
        </p:nvSpPr>
        <p:spPr>
          <a:xfrm>
            <a:off x="450750" y="1133175"/>
            <a:ext cx="27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按A歸零程式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883" name="Google Shape;883;p65"/>
          <p:cNvSpPr txBox="1"/>
          <p:nvPr/>
        </p:nvSpPr>
        <p:spPr>
          <a:xfrm>
            <a:off x="0" y="2721000"/>
            <a:ext cx="37182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1.將當</a:t>
            </a:r>
            <a:r>
              <a:rPr lang="zh-CN" sz="2000"/>
              <a:t>啟動時的"兩個"變數模組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   點選滑鼠右鍵，</a:t>
            </a:r>
            <a:r>
              <a:rPr lang="zh-CN" sz="2000"/>
              <a:t>點選"</a:t>
            </a:r>
            <a:r>
              <a:rPr lang="zh-CN" sz="2000"/>
              <a:t>複製</a:t>
            </a:r>
            <a:r>
              <a:rPr lang="zh-CN" sz="2000"/>
              <a:t>"。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</a:t>
            </a:r>
            <a:r>
              <a:rPr lang="zh-CN" sz="2000"/>
              <a:t>將複製下來的</a:t>
            </a:r>
            <a:r>
              <a:rPr lang="zh-CN" sz="2000"/>
              <a:t>拖曳至"當按鈕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   A 被按下"中。</a:t>
            </a:r>
            <a:endParaRPr sz="20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66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90" name="Google Shape;890;p66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91" name="Google Shape;891;p66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92" name="Google Shape;892;p66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3" name="Google Shape;893;p66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894" name="Google Shape;894;p66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895" name="Google Shape;895;p66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896" name="Google Shape;896;p66"/>
          <p:cNvPicPr preferRelativeResize="0"/>
          <p:nvPr/>
        </p:nvPicPr>
        <p:blipFill rotWithShape="1">
          <a:blip r:embed="rId3">
            <a:alphaModFix/>
          </a:blip>
          <a:srcRect b="0" l="1719" r="0" t="0"/>
          <a:stretch/>
        </p:blipFill>
        <p:spPr>
          <a:xfrm>
            <a:off x="3782900" y="1033625"/>
            <a:ext cx="8146951" cy="5012101"/>
          </a:xfrm>
          <a:prstGeom prst="rect">
            <a:avLst/>
          </a:prstGeom>
          <a:noFill/>
          <a:ln>
            <a:noFill/>
          </a:ln>
        </p:spPr>
      </p:pic>
      <p:sp>
        <p:nvSpPr>
          <p:cNvPr id="897" name="Google Shape;897;p66"/>
          <p:cNvSpPr txBox="1"/>
          <p:nvPr/>
        </p:nvSpPr>
        <p:spPr>
          <a:xfrm>
            <a:off x="498750" y="1166225"/>
            <a:ext cx="302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歸零提示音</a:t>
            </a:r>
            <a:r>
              <a:rPr b="1" lang="zh-CN" sz="3000"/>
              <a:t>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898" name="Google Shape;898;p66"/>
          <p:cNvSpPr txBox="1"/>
          <p:nvPr/>
        </p:nvSpPr>
        <p:spPr>
          <a:xfrm>
            <a:off x="0" y="2721000"/>
            <a:ext cx="35283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1.點選"</a:t>
            </a:r>
            <a:r>
              <a:rPr lang="zh-CN" sz="2000"/>
              <a:t>音效</a:t>
            </a:r>
            <a:r>
              <a:rPr lang="zh-CN" sz="2000"/>
              <a:t>"。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2.拖曳"</a:t>
            </a:r>
            <a:r>
              <a:rPr lang="zh-CN" sz="2000"/>
              <a:t>播放 旋律 dadadum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   重複 一次</a:t>
            </a:r>
            <a:r>
              <a:rPr lang="zh-CN" sz="2000"/>
              <a:t>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3.拖曳至"</a:t>
            </a:r>
            <a:r>
              <a:rPr lang="zh-CN" sz="2000"/>
              <a:t>當啟動時"中</a:t>
            </a:r>
            <a:r>
              <a:rPr lang="zh-CN" sz="2000"/>
              <a:t>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chemeClr val="dk1"/>
                </a:solidFill>
              </a:rPr>
              <a:t>4.拖曳至"當按鈕 A 被按下"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000">
                <a:solidFill>
                  <a:schemeClr val="dk1"/>
                </a:solidFill>
              </a:rPr>
              <a:t>   中。</a:t>
            </a:r>
            <a:endParaRPr sz="20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67"/>
          <p:cNvSpPr/>
          <p:nvPr/>
        </p:nvSpPr>
        <p:spPr>
          <a:xfrm>
            <a:off x="-12700" y="-12700"/>
            <a:ext cx="3505200" cy="6883400"/>
          </a:xfrm>
          <a:custGeom>
            <a:rect b="b" l="l" r="r" t="t"/>
            <a:pathLst>
              <a:path extrusionOk="0" h="6883400" w="35052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905" name="Google Shape;905;p67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906" name="Google Shape;906;p67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907" name="Google Shape;907;p67"/>
          <p:cNvGrpSpPr/>
          <p:nvPr/>
        </p:nvGrpSpPr>
        <p:grpSpPr>
          <a:xfrm>
            <a:off x="461736" y="336783"/>
            <a:ext cx="11260500" cy="6066900"/>
            <a:chOff x="461736" y="336783"/>
            <a:chExt cx="11260500" cy="6066900"/>
          </a:xfrm>
        </p:grpSpPr>
        <p:sp>
          <p:nvSpPr>
            <p:cNvPr id="908" name="Google Shape;908;p67"/>
            <p:cNvSpPr/>
            <p:nvPr/>
          </p:nvSpPr>
          <p:spPr>
            <a:xfrm>
              <a:off x="461736" y="336783"/>
              <a:ext cx="11260500" cy="60669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909" name="Google Shape;909;p67"/>
            <p:cNvSpPr/>
            <p:nvPr/>
          </p:nvSpPr>
          <p:spPr>
            <a:xfrm>
              <a:off x="798286" y="624115"/>
              <a:ext cx="10581000" cy="54720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910" name="Google Shape;910;p67"/>
          <p:cNvPicPr preferRelativeResize="0"/>
          <p:nvPr/>
        </p:nvPicPr>
        <p:blipFill rotWithShape="1">
          <a:blip r:embed="rId3">
            <a:alphaModFix/>
          </a:blip>
          <a:srcRect b="73051" l="27561" r="66745" t="18060"/>
          <a:stretch/>
        </p:blipFill>
        <p:spPr>
          <a:xfrm>
            <a:off x="5133150" y="5085975"/>
            <a:ext cx="433726" cy="5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911" name="Google Shape;911;p67"/>
          <p:cNvSpPr txBox="1"/>
          <p:nvPr/>
        </p:nvSpPr>
        <p:spPr>
          <a:xfrm>
            <a:off x="4502624" y="1708525"/>
            <a:ext cx="6191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lang="zh-CN" sz="6600">
                <a:solidFill>
                  <a:srgbClr val="FFC000"/>
                </a:solidFill>
              </a:rPr>
              <a:t>動手操作看看</a:t>
            </a:r>
            <a:endParaRPr b="1" i="0" sz="66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67"/>
          <p:cNvSpPr txBox="1"/>
          <p:nvPr/>
        </p:nvSpPr>
        <p:spPr>
          <a:xfrm>
            <a:off x="4110825" y="3270200"/>
            <a:ext cx="69750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300">
                <a:latin typeface="Microsoft Yahei"/>
                <a:ea typeface="Microsoft Yahei"/>
                <a:cs typeface="Microsoft Yahei"/>
                <a:sym typeface="Microsoft Yahei"/>
              </a:rPr>
              <a:t>用手去按壓微動開關</a:t>
            </a:r>
            <a:r>
              <a:rPr b="1" lang="zh-CN" sz="3300">
                <a:latin typeface="Microsoft Yahei"/>
                <a:ea typeface="Microsoft Yahei"/>
                <a:cs typeface="Microsoft Yahei"/>
                <a:sym typeface="Microsoft Yahei"/>
              </a:rPr>
              <a:t>後按下歸零，</a:t>
            </a:r>
            <a:endParaRPr b="1" sz="33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300">
                <a:latin typeface="Microsoft Yahei"/>
                <a:ea typeface="Microsoft Yahei"/>
                <a:cs typeface="Microsoft Yahei"/>
                <a:sym typeface="Microsoft Yahei"/>
              </a:rPr>
              <a:t>看看是否會歸零及發出提示音?</a:t>
            </a:r>
            <a:endParaRPr b="1" sz="330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913" name="Google Shape;913;p67"/>
          <p:cNvPicPr preferRelativeResize="0"/>
          <p:nvPr/>
        </p:nvPicPr>
        <p:blipFill rotWithShape="1">
          <a:blip r:embed="rId4">
            <a:alphaModFix/>
          </a:blip>
          <a:srcRect b="0" l="3493" r="0" t="0"/>
          <a:stretch/>
        </p:blipFill>
        <p:spPr>
          <a:xfrm>
            <a:off x="821225" y="1076337"/>
            <a:ext cx="3432000" cy="4587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68"/>
          <p:cNvSpPr/>
          <p:nvPr/>
        </p:nvSpPr>
        <p:spPr>
          <a:xfrm>
            <a:off x="-12700" y="-12700"/>
            <a:ext cx="3505200" cy="6883400"/>
          </a:xfrm>
          <a:custGeom>
            <a:rect b="b" l="l" r="r" t="t"/>
            <a:pathLst>
              <a:path extrusionOk="0" h="6883400" w="35052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920" name="Google Shape;920;p68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921" name="Google Shape;921;p68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922" name="Google Shape;922;p68"/>
          <p:cNvGrpSpPr/>
          <p:nvPr/>
        </p:nvGrpSpPr>
        <p:grpSpPr>
          <a:xfrm>
            <a:off x="461736" y="336783"/>
            <a:ext cx="11260500" cy="6066900"/>
            <a:chOff x="461736" y="336783"/>
            <a:chExt cx="11260500" cy="6066900"/>
          </a:xfrm>
        </p:grpSpPr>
        <p:sp>
          <p:nvSpPr>
            <p:cNvPr id="923" name="Google Shape;923;p68"/>
            <p:cNvSpPr/>
            <p:nvPr/>
          </p:nvSpPr>
          <p:spPr>
            <a:xfrm>
              <a:off x="461736" y="336783"/>
              <a:ext cx="11260500" cy="60669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924" name="Google Shape;924;p68"/>
            <p:cNvSpPr/>
            <p:nvPr/>
          </p:nvSpPr>
          <p:spPr>
            <a:xfrm>
              <a:off x="798286" y="624115"/>
              <a:ext cx="10581000" cy="54720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925" name="Google Shape;925;p68"/>
          <p:cNvPicPr preferRelativeResize="0"/>
          <p:nvPr/>
        </p:nvPicPr>
        <p:blipFill rotWithShape="1">
          <a:blip r:embed="rId3">
            <a:alphaModFix/>
          </a:blip>
          <a:srcRect b="73051" l="27561" r="66745" t="18060"/>
          <a:stretch/>
        </p:blipFill>
        <p:spPr>
          <a:xfrm>
            <a:off x="5133150" y="5085975"/>
            <a:ext cx="433726" cy="5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926" name="Google Shape;926;p68"/>
          <p:cNvSpPr txBox="1"/>
          <p:nvPr/>
        </p:nvSpPr>
        <p:spPr>
          <a:xfrm>
            <a:off x="813775" y="1959288"/>
            <a:ext cx="105564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lang="zh-CN" sz="6000">
                <a:solidFill>
                  <a:srgbClr val="FF0000"/>
                </a:solidFill>
              </a:rPr>
              <a:t>恭喜你!</a:t>
            </a:r>
            <a:endParaRPr b="1" sz="6000">
              <a:solidFill>
                <a:srgbClr val="FF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lang="zh-CN" sz="6000">
                <a:solidFill>
                  <a:srgbClr val="FF0000"/>
                </a:solidFill>
              </a:rPr>
              <a:t>學會了聲音與累積加分程式。</a:t>
            </a:r>
            <a:endParaRPr b="1" sz="6000">
              <a:solidFill>
                <a:srgbClr val="FF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t/>
            </a:r>
            <a:endParaRPr b="1" sz="6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73" name="Google Shape;173;p19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74" name="Google Shape;174;p19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75" name="Google Shape;175;p19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" name="Google Shape;176;p19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177" name="Google Shape;177;p19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78" name="Google Shape;178;p19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179" name="Google Shape;179;p19"/>
          <p:cNvSpPr txBox="1"/>
          <p:nvPr/>
        </p:nvSpPr>
        <p:spPr>
          <a:xfrm>
            <a:off x="450750" y="1133175"/>
            <a:ext cx="27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微動開關播放聲音程式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180" name="Google Shape;180;p19"/>
          <p:cNvSpPr txBox="1"/>
          <p:nvPr/>
        </p:nvSpPr>
        <p:spPr>
          <a:xfrm>
            <a:off x="0" y="2721000"/>
            <a:ext cx="40272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1.點選"</a:t>
            </a:r>
            <a:r>
              <a:rPr lang="zh-CN" sz="2000"/>
              <a:t>引腳</a:t>
            </a:r>
            <a:r>
              <a:rPr lang="zh-CN" sz="2000"/>
              <a:t>"。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2.拖曳</a:t>
            </a:r>
            <a:r>
              <a:rPr lang="zh-CN" sz="2000">
                <a:solidFill>
                  <a:schemeClr val="dk1"/>
                </a:solidFill>
              </a:rPr>
              <a:t>引腳</a:t>
            </a:r>
            <a:r>
              <a:rPr lang="zh-CN" sz="2000"/>
              <a:t>中的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"</a:t>
            </a:r>
            <a:r>
              <a:rPr lang="zh-CN" sz="2000"/>
              <a:t>數位信號讀取 p0</a:t>
            </a:r>
            <a:r>
              <a:rPr lang="zh-CN" sz="2000"/>
              <a:t>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181" name="Google Shape;18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365" y="319675"/>
            <a:ext cx="7762024" cy="621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0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88" name="Google Shape;188;p20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89" name="Google Shape;189;p20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90" name="Google Shape;190;p20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1" name="Google Shape;191;p20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192" name="Google Shape;192;p20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93" name="Google Shape;193;p20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194" name="Google Shape;194;p20"/>
          <p:cNvSpPr txBox="1"/>
          <p:nvPr/>
        </p:nvSpPr>
        <p:spPr>
          <a:xfrm>
            <a:off x="450750" y="1133175"/>
            <a:ext cx="27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微動開關播放聲音程式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195" name="Google Shape;195;p20"/>
          <p:cNvSpPr txBox="1"/>
          <p:nvPr/>
        </p:nvSpPr>
        <p:spPr>
          <a:xfrm>
            <a:off x="0" y="2721000"/>
            <a:ext cx="4027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</a:t>
            </a:r>
            <a:r>
              <a:rPr lang="zh-CN" sz="2000">
                <a:solidFill>
                  <a:schemeClr val="dk1"/>
                </a:solidFill>
              </a:rPr>
              <a:t>將"類比信號讀取 p0"拖曳至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   "&lt;"前面</a:t>
            </a:r>
            <a:r>
              <a:rPr lang="zh-CN" sz="2000"/>
              <a:t>。</a:t>
            </a:r>
            <a:endParaRPr sz="2000"/>
          </a:p>
        </p:txBody>
      </p:sp>
      <p:pic>
        <p:nvPicPr>
          <p:cNvPr id="196" name="Google Shape;1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8050" y="1720825"/>
            <a:ext cx="8136650" cy="341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1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03" name="Google Shape;203;p21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04" name="Google Shape;204;p21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05" name="Google Shape;205;p21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6" name="Google Shape;206;p21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207" name="Google Shape;207;p21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209" name="Google Shape;209;p21"/>
          <p:cNvSpPr txBox="1"/>
          <p:nvPr/>
        </p:nvSpPr>
        <p:spPr>
          <a:xfrm>
            <a:off x="450750" y="1133175"/>
            <a:ext cx="27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微動開關播放聲音程式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210" name="Google Shape;210;p21"/>
          <p:cNvSpPr txBox="1"/>
          <p:nvPr/>
        </p:nvSpPr>
        <p:spPr>
          <a:xfrm>
            <a:off x="0" y="2721000"/>
            <a:ext cx="4027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1.點選PO"箭頭"。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</a:t>
            </a:r>
            <a:r>
              <a:rPr lang="zh-CN" sz="2000"/>
              <a:t>將信號引腳</a:t>
            </a:r>
            <a:r>
              <a:rPr lang="zh-CN" sz="2000"/>
              <a:t>更換成"P15"。</a:t>
            </a:r>
            <a:endParaRPr sz="2000"/>
          </a:p>
        </p:txBody>
      </p:sp>
      <p:pic>
        <p:nvPicPr>
          <p:cNvPr id="211" name="Google Shape;2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9725" y="651804"/>
            <a:ext cx="8160076" cy="561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2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18" name="Google Shape;218;p22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19" name="Google Shape;219;p22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20" name="Google Shape;220;p22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" name="Google Shape;221;p22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222" name="Google Shape;222;p22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224" name="Google Shape;224;p22"/>
          <p:cNvSpPr txBox="1"/>
          <p:nvPr/>
        </p:nvSpPr>
        <p:spPr>
          <a:xfrm>
            <a:off x="450750" y="1133175"/>
            <a:ext cx="27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微動開關播放聲音程式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225" name="Google Shape;225;p22"/>
          <p:cNvSpPr txBox="1"/>
          <p:nvPr/>
        </p:nvSpPr>
        <p:spPr>
          <a:xfrm>
            <a:off x="0" y="2721000"/>
            <a:ext cx="4027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1.點選"箭頭"。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2.更換成"&gt;"。</a:t>
            </a:r>
            <a:endParaRPr sz="2000"/>
          </a:p>
        </p:txBody>
      </p:sp>
      <p:pic>
        <p:nvPicPr>
          <p:cNvPr id="226" name="Google Shape;2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2850" y="772200"/>
            <a:ext cx="8122926" cy="540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第一PPT，www.1ppt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