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68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33.xml"/>
  <Override ContentType="application/vnd.openxmlformats-officedocument.presentationml.notesSlide+xml" PartName="/ppt/notesSlides/notesSlide176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196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148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137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1.xml"/>
  <Override ContentType="application/vnd.openxmlformats-officedocument.presentationml.notesSlide+xml" PartName="/ppt/notesSlides/notesSlide15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8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180.xml"/>
  <Override ContentType="application/vnd.openxmlformats-officedocument.presentationml.notesSlide+xml" PartName="/ppt/notesSlides/notesSlide17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29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44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57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16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87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177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1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52.xml"/>
  <Override ContentType="application/vnd.openxmlformats-officedocument.presentationml.notesSlide+xml" PartName="/ppt/notesSlides/notesSlide195.xml"/>
  <Override ContentType="application/vnd.openxmlformats-officedocument.presentationml.notesSlide+xml" PartName="/ppt/notesSlides/notesSlide183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167.xml"/>
  <Override ContentType="application/vnd.openxmlformats-officedocument.presentationml.notesSlide+xml" PartName="/ppt/notesSlides/notesSlide140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9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39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5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199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90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3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73.xml"/>
  <Override ContentType="application/vnd.openxmlformats-officedocument.presentationml.notesSlide+xml" PartName="/ppt/notesSlides/notesSlide128.xml"/>
  <Override ContentType="application/vnd.openxmlformats-officedocument.presentationml.notesSlide+xml" PartName="/ppt/notesSlides/notesSlide162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45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88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86.xml"/>
  <Override ContentType="application/vnd.openxmlformats-officedocument.presentationml.notesSlide+xml" PartName="/ppt/notesSlides/notesSlide143.xml"/>
  <Override ContentType="application/vnd.openxmlformats-officedocument.presentationml.notesSlide+xml" PartName="/ppt/notesSlides/notesSlide151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94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166.xml"/>
  <Override ContentType="application/vnd.openxmlformats-officedocument.presentationml.notesSlide+xml" PartName="/ppt/notesSlides/notesSlide182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78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135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71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138.xml"/>
  <Override ContentType="application/vnd.openxmlformats-officedocument.presentationml.notesSlide+xml" PartName="/ppt/notesSlides/notesSlide163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98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155.xml"/>
  <Override ContentType="application/vnd.openxmlformats-officedocument.presentationml.notesSlide+xml" PartName="/ppt/notesSlides/notesSlide189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46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31.xml"/>
  <Override ContentType="application/vnd.openxmlformats-officedocument.presentationml.notesSlide+xml" PartName="/ppt/notesSlides/notesSlide127.xml"/>
  <Override ContentType="application/vnd.openxmlformats-officedocument.presentationml.notesSlide+xml" PartName="/ppt/notesSlides/notesSlide19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174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193.xml"/>
  <Override ContentType="application/vnd.openxmlformats-officedocument.presentationml.notesSlide+xml" PartName="/ppt/notesSlides/notesSlide150.xml"/>
  <Override ContentType="application/vnd.openxmlformats-officedocument.presentationml.notesSlide+xml" PartName="/ppt/notesSlides/notesSlide142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59.xml"/>
  <Override ContentType="application/vnd.openxmlformats-officedocument.presentationml.notesSlide+xml" PartName="/ppt/notesSlides/notesSlide185.xml"/>
  <Override ContentType="application/vnd.openxmlformats-officedocument.presentationml.notesSlide+xml" PartName="/ppt/notesSlides/notesSlide126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69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60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79.xml"/>
  <Override ContentType="application/vnd.openxmlformats-officedocument.presentationml.notesSlide+xml" PartName="/ppt/notesSlides/notesSlide165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170.xml"/>
  <Override ContentType="application/vnd.openxmlformats-officedocument.presentationml.notesSlide+xml" PartName="/ppt/notesSlides/notesSlide197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154.xml"/>
  <Override ContentType="application/vnd.openxmlformats-officedocument.presentationml.notesSlide+xml" PartName="/ppt/notesSlides/notesSlide136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200.xml"/>
  <Override ContentType="application/vnd.openxmlformats-officedocument.presentationml.notesSlide+xml" PartName="/ppt/notesSlides/notesSlide181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1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164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132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9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158.xml"/>
  <Override ContentType="application/vnd.openxmlformats-officedocument.presentationml.notesSlide+xml" PartName="/ppt/notesSlides/notesSlide175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1.xml"/>
  <Override ContentType="application/vnd.openxmlformats-officedocument.presentationml.slide+xml" PartName="/ppt/slides/slide164.xml"/>
  <Override ContentType="application/vnd.openxmlformats-officedocument.presentationml.slide+xml" PartName="/ppt/slides/slide43.xml"/>
  <Override ContentType="application/vnd.openxmlformats-officedocument.presentationml.slide+xml" PartName="/ppt/slides/slide199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48.xml"/>
  <Override ContentType="application/vnd.openxmlformats-officedocument.presentationml.slide+xml" PartName="/ppt/slides/slide172.xml"/>
  <Override ContentType="application/vnd.openxmlformats-officedocument.presentationml.slide+xml" PartName="/ppt/slides/slide19.xml"/>
  <Override ContentType="application/vnd.openxmlformats-officedocument.presentationml.slide+xml" PartName="/ppt/slides/slide5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94.xml"/>
  <Override ContentType="application/vnd.openxmlformats-officedocument.presentationml.slide+xml" PartName="/ppt/slides/slide156.xml"/>
  <Override ContentType="application/vnd.openxmlformats-officedocument.presentationml.slide+xml" PartName="/ppt/slides/slide71.xml"/>
  <Override ContentType="application/vnd.openxmlformats-officedocument.presentationml.slide+xml" PartName="/ppt/slides/slide179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36.xml"/>
  <Override ContentType="application/vnd.openxmlformats-officedocument.presentationml.slide+xml" PartName="/ppt/slides/slide184.xml"/>
  <Override ContentType="application/vnd.openxmlformats-officedocument.presentationml.slide+xml" PartName="/ppt/slides/slide141.xml"/>
  <Override ContentType="application/vnd.openxmlformats-officedocument.presentationml.slide+xml" PartName="/ppt/slides/slide82.xml"/>
  <Override ContentType="application/vnd.openxmlformats-officedocument.presentationml.slide+xml" PartName="/ppt/slides/slide9.xml"/>
  <Override ContentType="application/vnd.openxmlformats-officedocument.presentationml.slide+xml" PartName="/ppt/slides/slide16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187.xml"/>
  <Override ContentType="application/vnd.openxmlformats-officedocument.presentationml.slide+xml" PartName="/ppt/slides/slide98.xml"/>
  <Override ContentType="application/vnd.openxmlformats-officedocument.presentationml.slide+xml" PartName="/ppt/slides/slide152.xml"/>
  <Override ContentType="application/vnd.openxmlformats-officedocument.presentationml.slide+xml" PartName="/ppt/slides/slide125.xml"/>
  <Override ContentType="application/vnd.openxmlformats-officedocument.presentationml.slide+xml" PartName="/ppt/slides/slide20.xml"/>
  <Override ContentType="application/vnd.openxmlformats-officedocument.presentationml.slide+xml" PartName="/ppt/slides/slide16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195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129.xml"/>
  <Override ContentType="application/vnd.openxmlformats-officedocument.presentationml.slide+xml" PartName="/ppt/slides/slide63.xml"/>
  <Override ContentType="application/vnd.openxmlformats-officedocument.presentationml.slide+xml" PartName="/ppt/slides/slide159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144.xml"/>
  <Override ContentType="application/vnd.openxmlformats-officedocument.presentationml.slide+xml" PartName="/ppt/slides/slide133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176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180.xml"/>
  <Override ContentType="application/vnd.openxmlformats-officedocument.presentationml.slide+xml" PartName="/ppt/slides/slide18.xml"/>
  <Override ContentType="application/vnd.openxmlformats-officedocument.presentationml.slide+xml" PartName="/ppt/slides/slide52.xml"/>
  <Override ContentType="application/vnd.openxmlformats-officedocument.presentationml.slide+xml" PartName="/ppt/slides/slide95.xml"/>
  <Override ContentType="application/vnd.openxmlformats-officedocument.presentationml.slide+xml" PartName="/ppt/slides/slide181.xml"/>
  <Override ContentType="application/vnd.openxmlformats-officedocument.presentationml.slide+xml" PartName="/ppt/slides/slide157.xml"/>
  <Override ContentType="application/vnd.openxmlformats-officedocument.presentationml.slide+xml" PartName="/ppt/slides/slide77.xml"/>
  <Override ContentType="application/vnd.openxmlformats-officedocument.presentationml.slide+xml" PartName="/ppt/slides/slide165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47.xml"/>
  <Override ContentType="application/vnd.openxmlformats-officedocument.presentationml.slide+xml" PartName="/ppt/slides/slide191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137.xml"/>
  <Override ContentType="application/vnd.openxmlformats-officedocument.presentationml.slide+xml" PartName="/ppt/slides/slide110.xml"/>
  <Override ContentType="application/vnd.openxmlformats-officedocument.presentationml.slide+xml" PartName="/ppt/slides/slide153.xml"/>
  <Override ContentType="application/vnd.openxmlformats-officedocument.presentationml.slide+xml" PartName="/ppt/slides/slide67.xml"/>
  <Override ContentType="application/vnd.openxmlformats-officedocument.presentationml.slide+xml" PartName="/ppt/slides/slide196.xml"/>
  <Override ContentType="application/vnd.openxmlformats-officedocument.presentationml.slide+xml" PartName="/ppt/slides/slide171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169.xml"/>
  <Override ContentType="application/vnd.openxmlformats-officedocument.presentationml.slide+xml" PartName="/ppt/slides/slide30.xml"/>
  <Override ContentType="application/vnd.openxmlformats-officedocument.presentationml.slide+xml" PartName="/ppt/slides/slide126.xml"/>
  <Override ContentType="application/vnd.openxmlformats-officedocument.presentationml.slide+xml" PartName="/ppt/slides/slide186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60.xml"/>
  <Override ContentType="application/vnd.openxmlformats-officedocument.presentationml.slide+xml" PartName="/ppt/slides/slide100.xml"/>
  <Override ContentType="application/vnd.openxmlformats-officedocument.presentationml.slide+xml" PartName="/ppt/slides/slide90.xml"/>
  <Override ContentType="application/vnd.openxmlformats-officedocument.presentationml.slide+xml" PartName="/ppt/slides/slide143.xml"/>
  <Override ContentType="application/vnd.openxmlformats-officedocument.presentationml.slide+xml" PartName="/ppt/slides/slide132.xml"/>
  <Override ContentType="application/vnd.openxmlformats-officedocument.presentationml.slide+xml" PartName="/ppt/slides/slide62.xml"/>
  <Override ContentType="application/vnd.openxmlformats-officedocument.presentationml.slide+xml" PartName="/ppt/slides/slide175.xml"/>
  <Override ContentType="application/vnd.openxmlformats-officedocument.presentationml.slide+xml" PartName="/ppt/slides/slide1.xml"/>
  <Override ContentType="application/vnd.openxmlformats-officedocument.presentationml.slide+xml" PartName="/ppt/slides/slide192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200.xml"/>
  <Override ContentType="application/vnd.openxmlformats-officedocument.presentationml.slide+xml" PartName="/ppt/slides/slide88.xml"/>
  <Override ContentType="application/vnd.openxmlformats-officedocument.presentationml.slide+xml" PartName="/ppt/slides/slide158.xml"/>
  <Override ContentType="application/vnd.openxmlformats-officedocument.presentationml.slide+xml" PartName="/ppt/slides/slide115.xml"/>
  <Override ContentType="application/vnd.openxmlformats-officedocument.presentationml.slide+xml" PartName="/ppt/slides/slide3.xml"/>
  <Override ContentType="application/vnd.openxmlformats-officedocument.presentationml.slide+xml" PartName="/ppt/slides/slide182.xml"/>
  <Override ContentType="application/vnd.openxmlformats-officedocument.presentationml.slide+xml" PartName="/ppt/slides/slide17.xml"/>
  <Override ContentType="application/vnd.openxmlformats-officedocument.presentationml.slide+xml" PartName="/ppt/slides/slide138.xml"/>
  <Override ContentType="application/vnd.openxmlformats-officedocument.presentationml.slide+xml" PartName="/ppt/slides/slide25.xml"/>
  <Override ContentType="application/vnd.openxmlformats-officedocument.presentationml.slide+xml" PartName="/ppt/slides/slide174.xml"/>
  <Override ContentType="application/vnd.openxmlformats-officedocument.presentationml.slide+xml" PartName="/ppt/slides/slide190.xml"/>
  <Override ContentType="application/vnd.openxmlformats-officedocument.presentationml.slide+xml" PartName="/ppt/slides/slide33.xml"/>
  <Override ContentType="application/vnd.openxmlformats-officedocument.presentationml.slide+xml" PartName="/ppt/slides/slide68.xml"/>
  <Override ContentType="application/vnd.openxmlformats-officedocument.presentationml.slide+xml" PartName="/ppt/slides/slide170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166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4.xml"/>
  <Override ContentType="application/vnd.openxmlformats-officedocument.presentationml.slide+xml" PartName="/ppt/slides/slide197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185.xml"/>
  <Override ContentType="application/vnd.openxmlformats-officedocument.presentationml.slide+xml" PartName="/ppt/slides/slide65.xml"/>
  <Override ContentType="application/vnd.openxmlformats-officedocument.presentationml.slide+xml" PartName="/ppt/slides/slide118.xml"/>
  <Override ContentType="application/vnd.openxmlformats-officedocument.presentationml.slide+xml" PartName="/ppt/slides/slide142.xml"/>
  <Override ContentType="application/vnd.openxmlformats-officedocument.presentationml.slide+xml" PartName="/ppt/slides/slide72.xml"/>
  <Override ContentType="application/vnd.openxmlformats-officedocument.presentationml.slide+xml" PartName="/ppt/slides/slide135.xml"/>
  <Override ContentType="application/vnd.openxmlformats-officedocument.presentationml.slide+xml" PartName="/ppt/slides/slide178.xml"/>
  <Override ContentType="application/vnd.openxmlformats-officedocument.presentationml.slide+xml" PartName="/ppt/slides/slide29.xml"/>
  <Override ContentType="application/vnd.openxmlformats-officedocument.presentationml.slide+xml" PartName="/ppt/slides/slide76.xml"/>
  <Override ContentType="application/vnd.openxmlformats-officedocument.presentationml.slide+xml" PartName="/ppt/slides/slide131.xml"/>
  <Override ContentType="application/vnd.openxmlformats-officedocument.presentationml.slide+xml" PartName="/ppt/slides/slide93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114.xml"/>
  <Override ContentType="application/vnd.openxmlformats-officedocument.presentationml.slide+xml" PartName="/ppt/slides/slide163.xml"/>
  <Override ContentType="application/vnd.openxmlformats-officedocument.presentationml.slide+xml" PartName="/ppt/slides/slide127.xml"/>
  <Override ContentType="application/vnd.openxmlformats-officedocument.presentationml.slide+xml" PartName="/ppt/slides/slide146.xml"/>
  <Override ContentType="application/vnd.openxmlformats-officedocument.presentationml.slide+xml" PartName="/ppt/slides/slide150.xml"/>
  <Override ContentType="application/vnd.openxmlformats-officedocument.presentationml.slide+xml" PartName="/ppt/slides/slide189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57.xml"/>
  <Override ContentType="application/vnd.openxmlformats-officedocument.presentationml.slide+xml" PartName="/ppt/slides/slide44.xml"/>
  <Override ContentType="application/vnd.openxmlformats-officedocument.presentationml.slide+xml" PartName="/ppt/slides/slide193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39.xml"/>
  <Override ContentType="application/vnd.openxmlformats-officedocument.presentationml.slide+xml" PartName="/ppt/slides/slide60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198.xml"/>
  <Override ContentType="application/vnd.openxmlformats-officedocument.presentationml.slide+xml" PartName="/ppt/slides/slide15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130.xml"/>
  <Override ContentType="application/vnd.openxmlformats-officedocument.presentationml.slide+xml" PartName="/ppt/slides/slide173.xml"/>
  <Override ContentType="application/vnd.openxmlformats-officedocument.presentationml.slide+xml" PartName="/ppt/slides/slide16.xml"/>
  <Override ContentType="application/vnd.openxmlformats-officedocument.presentationml.slide+xml" PartName="/ppt/slides/slide97.xml"/>
  <Override ContentType="application/vnd.openxmlformats-officedocument.presentationml.slide+xml" PartName="/ppt/slides/slide140.xml"/>
  <Override ContentType="application/vnd.openxmlformats-officedocument.presentationml.slide+xml" PartName="/ppt/slides/slide11.xml"/>
  <Override ContentType="application/vnd.openxmlformats-officedocument.presentationml.slide+xml" PartName="/ppt/slides/slide183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149.xml"/>
  <Override ContentType="application/vnd.openxmlformats-officedocument.presentationml.slide+xml" PartName="/ppt/slides/slide124.xml"/>
  <Override ContentType="application/vnd.openxmlformats-officedocument.presentationml.slide+xml" PartName="/ppt/slides/slide106.xml"/>
  <Override ContentType="application/vnd.openxmlformats-officedocument.presentationml.slide+xml" PartName="/ppt/slides/slide167.xml"/>
  <Override ContentType="application/vnd.openxmlformats-officedocument.presentationml.slide+xml" PartName="/ppt/slides/slide70.xml"/>
  <Override ContentType="application/vnd.openxmlformats-officedocument.presentationml.slide+xml" PartName="/ppt/slides/slide194.xml"/>
  <Override ContentType="application/vnd.openxmlformats-officedocument.presentationml.slide+xml" PartName="/ppt/slides/slide151.xml"/>
  <Override ContentType="application/vnd.openxmlformats-officedocument.presentationml.slide+xml" PartName="/ppt/slides/slide177.xml"/>
  <Override ContentType="application/vnd.openxmlformats-officedocument.presentationml.slide+xml" PartName="/ppt/slides/slide134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145.xml"/>
  <Override ContentType="application/vnd.openxmlformats-officedocument.presentationml.slide+xml" PartName="/ppt/slides/slide188.xml"/>
  <Override ContentType="application/vnd.openxmlformats-officedocument.presentationml.slide+xml" PartName="/ppt/slides/slide162.xml"/>
  <Override ContentType="application/vnd.openxmlformats-officedocument.presentationml.slide+xml" PartName="/ppt/slides/slide32.xml"/>
  <Override ContentType="application/vnd.openxmlformats-officedocument.presentationml.slide+xml" PartName="/ppt/slides/slide75.xml"/>
  <Override ContentType="application/vnd.openxmlformats-officedocument.presentationml.slide+xml" PartName="/ppt/slides/slide58.xml"/>
  <Override ContentType="application/vnd.openxmlformats-officedocument.presentationml.slide+xml" PartName="/ppt/slides/slide15.xml"/>
  <Override ContentType="application/vnd.openxmlformats-officedocument.presentationml.slide+xml" PartName="/ppt/slides/slide12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70" r:id="rId5"/>
    <p:sldMasterId id="214748367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  <p:sldId id="378" r:id="rId130"/>
    <p:sldId id="379" r:id="rId131"/>
    <p:sldId id="380" r:id="rId132"/>
    <p:sldId id="381" r:id="rId133"/>
    <p:sldId id="382" r:id="rId134"/>
    <p:sldId id="383" r:id="rId135"/>
    <p:sldId id="384" r:id="rId136"/>
    <p:sldId id="385" r:id="rId137"/>
    <p:sldId id="386" r:id="rId138"/>
    <p:sldId id="387" r:id="rId139"/>
    <p:sldId id="388" r:id="rId140"/>
    <p:sldId id="389" r:id="rId141"/>
    <p:sldId id="390" r:id="rId142"/>
    <p:sldId id="391" r:id="rId143"/>
    <p:sldId id="392" r:id="rId144"/>
    <p:sldId id="393" r:id="rId145"/>
    <p:sldId id="394" r:id="rId146"/>
    <p:sldId id="395" r:id="rId147"/>
    <p:sldId id="396" r:id="rId148"/>
    <p:sldId id="397" r:id="rId149"/>
    <p:sldId id="398" r:id="rId150"/>
    <p:sldId id="399" r:id="rId151"/>
    <p:sldId id="400" r:id="rId152"/>
    <p:sldId id="401" r:id="rId153"/>
    <p:sldId id="402" r:id="rId154"/>
    <p:sldId id="403" r:id="rId155"/>
    <p:sldId id="404" r:id="rId156"/>
    <p:sldId id="405" r:id="rId157"/>
    <p:sldId id="406" r:id="rId158"/>
    <p:sldId id="407" r:id="rId159"/>
    <p:sldId id="408" r:id="rId160"/>
    <p:sldId id="409" r:id="rId161"/>
    <p:sldId id="410" r:id="rId162"/>
    <p:sldId id="411" r:id="rId163"/>
    <p:sldId id="412" r:id="rId164"/>
    <p:sldId id="413" r:id="rId165"/>
    <p:sldId id="414" r:id="rId166"/>
    <p:sldId id="415" r:id="rId167"/>
    <p:sldId id="416" r:id="rId168"/>
    <p:sldId id="417" r:id="rId169"/>
    <p:sldId id="418" r:id="rId170"/>
    <p:sldId id="419" r:id="rId171"/>
    <p:sldId id="420" r:id="rId172"/>
    <p:sldId id="421" r:id="rId173"/>
    <p:sldId id="422" r:id="rId174"/>
    <p:sldId id="423" r:id="rId175"/>
    <p:sldId id="424" r:id="rId176"/>
    <p:sldId id="425" r:id="rId177"/>
    <p:sldId id="426" r:id="rId178"/>
    <p:sldId id="427" r:id="rId179"/>
    <p:sldId id="428" r:id="rId180"/>
    <p:sldId id="429" r:id="rId181"/>
    <p:sldId id="430" r:id="rId182"/>
    <p:sldId id="431" r:id="rId183"/>
    <p:sldId id="432" r:id="rId184"/>
    <p:sldId id="433" r:id="rId185"/>
    <p:sldId id="434" r:id="rId186"/>
    <p:sldId id="435" r:id="rId187"/>
    <p:sldId id="436" r:id="rId188"/>
    <p:sldId id="437" r:id="rId189"/>
    <p:sldId id="438" r:id="rId190"/>
    <p:sldId id="439" r:id="rId191"/>
    <p:sldId id="440" r:id="rId192"/>
    <p:sldId id="441" r:id="rId193"/>
    <p:sldId id="442" r:id="rId194"/>
    <p:sldId id="443" r:id="rId195"/>
    <p:sldId id="444" r:id="rId196"/>
    <p:sldId id="445" r:id="rId197"/>
    <p:sldId id="446" r:id="rId198"/>
    <p:sldId id="447" r:id="rId199"/>
    <p:sldId id="448" r:id="rId200"/>
    <p:sldId id="449" r:id="rId201"/>
    <p:sldId id="450" r:id="rId202"/>
    <p:sldId id="451" r:id="rId203"/>
    <p:sldId id="452" r:id="rId204"/>
    <p:sldId id="453" r:id="rId205"/>
    <p:sldId id="454" r:id="rId206"/>
    <p:sldId id="455" r:id="rId207"/>
  </p:sldIdLst>
  <p:sldSz cy="5143500" cx="9144000"/>
  <p:notesSz cx="6858000" cy="9144000"/>
  <p:embeddedFontLst>
    <p:embeddedFont>
      <p:font typeface="Roboto"/>
      <p:regular r:id="rId208"/>
      <p:bold r:id="rId209"/>
      <p:italic r:id="rId210"/>
      <p:boldItalic r:id="rId211"/>
    </p:embeddedFont>
    <p:embeddedFont>
      <p:font typeface="Roboto Mono"/>
      <p:regular r:id="rId212"/>
      <p:bold r:id="rId213"/>
      <p:italic r:id="rId214"/>
      <p:boldItalic r:id="rId21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821FA97-C22B-4882-8B50-5EC30DDFEC03}">
  <a:tblStyle styleId="{4821FA97-C22B-4882-8B50-5EC30DDFEC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190" Type="http://schemas.openxmlformats.org/officeDocument/2006/relationships/slide" Target="slides/slide18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194" Type="http://schemas.openxmlformats.org/officeDocument/2006/relationships/slide" Target="slides/slide187.xml"/><Relationship Id="rId43" Type="http://schemas.openxmlformats.org/officeDocument/2006/relationships/slide" Target="slides/slide36.xml"/><Relationship Id="rId193" Type="http://schemas.openxmlformats.org/officeDocument/2006/relationships/slide" Target="slides/slide186.xml"/><Relationship Id="rId46" Type="http://schemas.openxmlformats.org/officeDocument/2006/relationships/slide" Target="slides/slide39.xml"/><Relationship Id="rId192" Type="http://schemas.openxmlformats.org/officeDocument/2006/relationships/slide" Target="slides/slide185.xml"/><Relationship Id="rId45" Type="http://schemas.openxmlformats.org/officeDocument/2006/relationships/slide" Target="slides/slide38.xml"/><Relationship Id="rId191" Type="http://schemas.openxmlformats.org/officeDocument/2006/relationships/slide" Target="slides/slide184.xml"/><Relationship Id="rId48" Type="http://schemas.openxmlformats.org/officeDocument/2006/relationships/slide" Target="slides/slide41.xml"/><Relationship Id="rId187" Type="http://schemas.openxmlformats.org/officeDocument/2006/relationships/slide" Target="slides/slide180.xml"/><Relationship Id="rId47" Type="http://schemas.openxmlformats.org/officeDocument/2006/relationships/slide" Target="slides/slide40.xml"/><Relationship Id="rId186" Type="http://schemas.openxmlformats.org/officeDocument/2006/relationships/slide" Target="slides/slide179.xml"/><Relationship Id="rId185" Type="http://schemas.openxmlformats.org/officeDocument/2006/relationships/slide" Target="slides/slide178.xml"/><Relationship Id="rId49" Type="http://schemas.openxmlformats.org/officeDocument/2006/relationships/slide" Target="slides/slide42.xml"/><Relationship Id="rId184" Type="http://schemas.openxmlformats.org/officeDocument/2006/relationships/slide" Target="slides/slide177.xml"/><Relationship Id="rId189" Type="http://schemas.openxmlformats.org/officeDocument/2006/relationships/slide" Target="slides/slide182.xml"/><Relationship Id="rId188" Type="http://schemas.openxmlformats.org/officeDocument/2006/relationships/slide" Target="slides/slide18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183" Type="http://schemas.openxmlformats.org/officeDocument/2006/relationships/slide" Target="slides/slide176.xml"/><Relationship Id="rId32" Type="http://schemas.openxmlformats.org/officeDocument/2006/relationships/slide" Target="slides/slide25.xml"/><Relationship Id="rId182" Type="http://schemas.openxmlformats.org/officeDocument/2006/relationships/slide" Target="slides/slide175.xml"/><Relationship Id="rId35" Type="http://schemas.openxmlformats.org/officeDocument/2006/relationships/slide" Target="slides/slide28.xml"/><Relationship Id="rId181" Type="http://schemas.openxmlformats.org/officeDocument/2006/relationships/slide" Target="slides/slide174.xml"/><Relationship Id="rId34" Type="http://schemas.openxmlformats.org/officeDocument/2006/relationships/slide" Target="slides/slide27.xml"/><Relationship Id="rId180" Type="http://schemas.openxmlformats.org/officeDocument/2006/relationships/slide" Target="slides/slide173.xml"/><Relationship Id="rId37" Type="http://schemas.openxmlformats.org/officeDocument/2006/relationships/slide" Target="slides/slide30.xml"/><Relationship Id="rId176" Type="http://schemas.openxmlformats.org/officeDocument/2006/relationships/slide" Target="slides/slide169.xml"/><Relationship Id="rId36" Type="http://schemas.openxmlformats.org/officeDocument/2006/relationships/slide" Target="slides/slide29.xml"/><Relationship Id="rId175" Type="http://schemas.openxmlformats.org/officeDocument/2006/relationships/slide" Target="slides/slide168.xml"/><Relationship Id="rId39" Type="http://schemas.openxmlformats.org/officeDocument/2006/relationships/slide" Target="slides/slide32.xml"/><Relationship Id="rId174" Type="http://schemas.openxmlformats.org/officeDocument/2006/relationships/slide" Target="slides/slide167.xml"/><Relationship Id="rId38" Type="http://schemas.openxmlformats.org/officeDocument/2006/relationships/slide" Target="slides/slide31.xml"/><Relationship Id="rId173" Type="http://schemas.openxmlformats.org/officeDocument/2006/relationships/slide" Target="slides/slide166.xml"/><Relationship Id="rId179" Type="http://schemas.openxmlformats.org/officeDocument/2006/relationships/slide" Target="slides/slide172.xml"/><Relationship Id="rId178" Type="http://schemas.openxmlformats.org/officeDocument/2006/relationships/slide" Target="slides/slide171.xml"/><Relationship Id="rId177" Type="http://schemas.openxmlformats.org/officeDocument/2006/relationships/slide" Target="slides/slide170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98" Type="http://schemas.openxmlformats.org/officeDocument/2006/relationships/slide" Target="slides/slide191.xml"/><Relationship Id="rId14" Type="http://schemas.openxmlformats.org/officeDocument/2006/relationships/slide" Target="slides/slide7.xml"/><Relationship Id="rId197" Type="http://schemas.openxmlformats.org/officeDocument/2006/relationships/slide" Target="slides/slide190.xml"/><Relationship Id="rId17" Type="http://schemas.openxmlformats.org/officeDocument/2006/relationships/slide" Target="slides/slide10.xml"/><Relationship Id="rId196" Type="http://schemas.openxmlformats.org/officeDocument/2006/relationships/slide" Target="slides/slide189.xml"/><Relationship Id="rId16" Type="http://schemas.openxmlformats.org/officeDocument/2006/relationships/slide" Target="slides/slide9.xml"/><Relationship Id="rId195" Type="http://schemas.openxmlformats.org/officeDocument/2006/relationships/slide" Target="slides/slide188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99" Type="http://schemas.openxmlformats.org/officeDocument/2006/relationships/slide" Target="slides/slide192.xml"/><Relationship Id="rId84" Type="http://schemas.openxmlformats.org/officeDocument/2006/relationships/slide" Target="slides/slide77.xml"/><Relationship Id="rId83" Type="http://schemas.openxmlformats.org/officeDocument/2006/relationships/slide" Target="slides/slide76.xml"/><Relationship Id="rId86" Type="http://schemas.openxmlformats.org/officeDocument/2006/relationships/slide" Target="slides/slide79.xml"/><Relationship Id="rId85" Type="http://schemas.openxmlformats.org/officeDocument/2006/relationships/slide" Target="slides/slide78.xml"/><Relationship Id="rId88" Type="http://schemas.openxmlformats.org/officeDocument/2006/relationships/slide" Target="slides/slide81.xml"/><Relationship Id="rId150" Type="http://schemas.openxmlformats.org/officeDocument/2006/relationships/slide" Target="slides/slide143.xml"/><Relationship Id="rId87" Type="http://schemas.openxmlformats.org/officeDocument/2006/relationships/slide" Target="slides/slide80.xml"/><Relationship Id="rId89" Type="http://schemas.openxmlformats.org/officeDocument/2006/relationships/slide" Target="slides/slide82.xml"/><Relationship Id="rId80" Type="http://schemas.openxmlformats.org/officeDocument/2006/relationships/slide" Target="slides/slide73.xml"/><Relationship Id="rId82" Type="http://schemas.openxmlformats.org/officeDocument/2006/relationships/slide" Target="slides/slide75.xml"/><Relationship Id="rId81" Type="http://schemas.openxmlformats.org/officeDocument/2006/relationships/slide" Target="slides/slide74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149" Type="http://schemas.openxmlformats.org/officeDocument/2006/relationships/slide" Target="slides/slide142.xml"/><Relationship Id="rId4" Type="http://schemas.openxmlformats.org/officeDocument/2006/relationships/tableStyles" Target="tableStyles.xml"/><Relationship Id="rId148" Type="http://schemas.openxmlformats.org/officeDocument/2006/relationships/slide" Target="slides/slide141.xml"/><Relationship Id="rId9" Type="http://schemas.openxmlformats.org/officeDocument/2006/relationships/slide" Target="slides/slide2.xml"/><Relationship Id="rId143" Type="http://schemas.openxmlformats.org/officeDocument/2006/relationships/slide" Target="slides/slide136.xml"/><Relationship Id="rId142" Type="http://schemas.openxmlformats.org/officeDocument/2006/relationships/slide" Target="slides/slide135.xml"/><Relationship Id="rId141" Type="http://schemas.openxmlformats.org/officeDocument/2006/relationships/slide" Target="slides/slide134.xml"/><Relationship Id="rId140" Type="http://schemas.openxmlformats.org/officeDocument/2006/relationships/slide" Target="slides/slide133.xml"/><Relationship Id="rId5" Type="http://schemas.openxmlformats.org/officeDocument/2006/relationships/slideMaster" Target="slideMasters/slideMaster1.xml"/><Relationship Id="rId147" Type="http://schemas.openxmlformats.org/officeDocument/2006/relationships/slide" Target="slides/slide140.xml"/><Relationship Id="rId6" Type="http://schemas.openxmlformats.org/officeDocument/2006/relationships/slideMaster" Target="slideMasters/slideMaster2.xml"/><Relationship Id="rId146" Type="http://schemas.openxmlformats.org/officeDocument/2006/relationships/slide" Target="slides/slide139.xml"/><Relationship Id="rId7" Type="http://schemas.openxmlformats.org/officeDocument/2006/relationships/notesMaster" Target="notesMasters/notesMaster1.xml"/><Relationship Id="rId145" Type="http://schemas.openxmlformats.org/officeDocument/2006/relationships/slide" Target="slides/slide138.xml"/><Relationship Id="rId8" Type="http://schemas.openxmlformats.org/officeDocument/2006/relationships/slide" Target="slides/slide1.xml"/><Relationship Id="rId144" Type="http://schemas.openxmlformats.org/officeDocument/2006/relationships/slide" Target="slides/slide137.xml"/><Relationship Id="rId73" Type="http://schemas.openxmlformats.org/officeDocument/2006/relationships/slide" Target="slides/slide66.xml"/><Relationship Id="rId72" Type="http://schemas.openxmlformats.org/officeDocument/2006/relationships/slide" Target="slides/slide65.xml"/><Relationship Id="rId75" Type="http://schemas.openxmlformats.org/officeDocument/2006/relationships/slide" Target="slides/slide68.xml"/><Relationship Id="rId74" Type="http://schemas.openxmlformats.org/officeDocument/2006/relationships/slide" Target="slides/slide67.xml"/><Relationship Id="rId77" Type="http://schemas.openxmlformats.org/officeDocument/2006/relationships/slide" Target="slides/slide70.xml"/><Relationship Id="rId76" Type="http://schemas.openxmlformats.org/officeDocument/2006/relationships/slide" Target="slides/slide69.xml"/><Relationship Id="rId79" Type="http://schemas.openxmlformats.org/officeDocument/2006/relationships/slide" Target="slides/slide72.xml"/><Relationship Id="rId78" Type="http://schemas.openxmlformats.org/officeDocument/2006/relationships/slide" Target="slides/slide71.xml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139" Type="http://schemas.openxmlformats.org/officeDocument/2006/relationships/slide" Target="slides/slide132.xml"/><Relationship Id="rId138" Type="http://schemas.openxmlformats.org/officeDocument/2006/relationships/slide" Target="slides/slide131.xml"/><Relationship Id="rId137" Type="http://schemas.openxmlformats.org/officeDocument/2006/relationships/slide" Target="slides/slide130.xml"/><Relationship Id="rId132" Type="http://schemas.openxmlformats.org/officeDocument/2006/relationships/slide" Target="slides/slide125.xml"/><Relationship Id="rId131" Type="http://schemas.openxmlformats.org/officeDocument/2006/relationships/slide" Target="slides/slide124.xml"/><Relationship Id="rId130" Type="http://schemas.openxmlformats.org/officeDocument/2006/relationships/slide" Target="slides/slide123.xml"/><Relationship Id="rId136" Type="http://schemas.openxmlformats.org/officeDocument/2006/relationships/slide" Target="slides/slide129.xml"/><Relationship Id="rId135" Type="http://schemas.openxmlformats.org/officeDocument/2006/relationships/slide" Target="slides/slide128.xml"/><Relationship Id="rId134" Type="http://schemas.openxmlformats.org/officeDocument/2006/relationships/slide" Target="slides/slide127.xml"/><Relationship Id="rId133" Type="http://schemas.openxmlformats.org/officeDocument/2006/relationships/slide" Target="slides/slide126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66" Type="http://schemas.openxmlformats.org/officeDocument/2006/relationships/slide" Target="slides/slide59.xml"/><Relationship Id="rId172" Type="http://schemas.openxmlformats.org/officeDocument/2006/relationships/slide" Target="slides/slide165.xml"/><Relationship Id="rId65" Type="http://schemas.openxmlformats.org/officeDocument/2006/relationships/slide" Target="slides/slide58.xml"/><Relationship Id="rId171" Type="http://schemas.openxmlformats.org/officeDocument/2006/relationships/slide" Target="slides/slide164.xml"/><Relationship Id="rId68" Type="http://schemas.openxmlformats.org/officeDocument/2006/relationships/slide" Target="slides/slide61.xml"/><Relationship Id="rId170" Type="http://schemas.openxmlformats.org/officeDocument/2006/relationships/slide" Target="slides/slide163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165" Type="http://schemas.openxmlformats.org/officeDocument/2006/relationships/slide" Target="slides/slide158.xml"/><Relationship Id="rId69" Type="http://schemas.openxmlformats.org/officeDocument/2006/relationships/slide" Target="slides/slide62.xml"/><Relationship Id="rId164" Type="http://schemas.openxmlformats.org/officeDocument/2006/relationships/slide" Target="slides/slide157.xml"/><Relationship Id="rId163" Type="http://schemas.openxmlformats.org/officeDocument/2006/relationships/slide" Target="slides/slide156.xml"/><Relationship Id="rId162" Type="http://schemas.openxmlformats.org/officeDocument/2006/relationships/slide" Target="slides/slide155.xml"/><Relationship Id="rId169" Type="http://schemas.openxmlformats.org/officeDocument/2006/relationships/slide" Target="slides/slide162.xml"/><Relationship Id="rId168" Type="http://schemas.openxmlformats.org/officeDocument/2006/relationships/slide" Target="slides/slide161.xml"/><Relationship Id="rId167" Type="http://schemas.openxmlformats.org/officeDocument/2006/relationships/slide" Target="slides/slide160.xml"/><Relationship Id="rId166" Type="http://schemas.openxmlformats.org/officeDocument/2006/relationships/slide" Target="slides/slide159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55" Type="http://schemas.openxmlformats.org/officeDocument/2006/relationships/slide" Target="slides/slide48.xml"/><Relationship Id="rId161" Type="http://schemas.openxmlformats.org/officeDocument/2006/relationships/slide" Target="slides/slide154.xml"/><Relationship Id="rId54" Type="http://schemas.openxmlformats.org/officeDocument/2006/relationships/slide" Target="slides/slide47.xml"/><Relationship Id="rId160" Type="http://schemas.openxmlformats.org/officeDocument/2006/relationships/slide" Target="slides/slide153.xml"/><Relationship Id="rId57" Type="http://schemas.openxmlformats.org/officeDocument/2006/relationships/slide" Target="slides/slide50.xml"/><Relationship Id="rId56" Type="http://schemas.openxmlformats.org/officeDocument/2006/relationships/slide" Target="slides/slide49.xml"/><Relationship Id="rId159" Type="http://schemas.openxmlformats.org/officeDocument/2006/relationships/slide" Target="slides/slide152.xml"/><Relationship Id="rId59" Type="http://schemas.openxmlformats.org/officeDocument/2006/relationships/slide" Target="slides/slide52.xml"/><Relationship Id="rId154" Type="http://schemas.openxmlformats.org/officeDocument/2006/relationships/slide" Target="slides/slide147.xml"/><Relationship Id="rId58" Type="http://schemas.openxmlformats.org/officeDocument/2006/relationships/slide" Target="slides/slide51.xml"/><Relationship Id="rId153" Type="http://schemas.openxmlformats.org/officeDocument/2006/relationships/slide" Target="slides/slide146.xml"/><Relationship Id="rId152" Type="http://schemas.openxmlformats.org/officeDocument/2006/relationships/slide" Target="slides/slide145.xml"/><Relationship Id="rId151" Type="http://schemas.openxmlformats.org/officeDocument/2006/relationships/slide" Target="slides/slide144.xml"/><Relationship Id="rId158" Type="http://schemas.openxmlformats.org/officeDocument/2006/relationships/slide" Target="slides/slide151.xml"/><Relationship Id="rId157" Type="http://schemas.openxmlformats.org/officeDocument/2006/relationships/slide" Target="slides/slide150.xml"/><Relationship Id="rId156" Type="http://schemas.openxmlformats.org/officeDocument/2006/relationships/slide" Target="slides/slide149.xml"/><Relationship Id="rId155" Type="http://schemas.openxmlformats.org/officeDocument/2006/relationships/slide" Target="slides/slide148.xml"/><Relationship Id="rId107" Type="http://schemas.openxmlformats.org/officeDocument/2006/relationships/slide" Target="slides/slide100.xml"/><Relationship Id="rId106" Type="http://schemas.openxmlformats.org/officeDocument/2006/relationships/slide" Target="slides/slide99.xml"/><Relationship Id="rId105" Type="http://schemas.openxmlformats.org/officeDocument/2006/relationships/slide" Target="slides/slide98.xml"/><Relationship Id="rId104" Type="http://schemas.openxmlformats.org/officeDocument/2006/relationships/slide" Target="slides/slide97.xml"/><Relationship Id="rId109" Type="http://schemas.openxmlformats.org/officeDocument/2006/relationships/slide" Target="slides/slide102.xml"/><Relationship Id="rId108" Type="http://schemas.openxmlformats.org/officeDocument/2006/relationships/slide" Target="slides/slide101.xml"/><Relationship Id="rId103" Type="http://schemas.openxmlformats.org/officeDocument/2006/relationships/slide" Target="slides/slide96.xml"/><Relationship Id="rId102" Type="http://schemas.openxmlformats.org/officeDocument/2006/relationships/slide" Target="slides/slide95.xml"/><Relationship Id="rId101" Type="http://schemas.openxmlformats.org/officeDocument/2006/relationships/slide" Target="slides/slide94.xml"/><Relationship Id="rId100" Type="http://schemas.openxmlformats.org/officeDocument/2006/relationships/slide" Target="slides/slide93.xml"/><Relationship Id="rId215" Type="http://schemas.openxmlformats.org/officeDocument/2006/relationships/font" Target="fonts/RobotoMono-boldItalic.fntdata"/><Relationship Id="rId214" Type="http://schemas.openxmlformats.org/officeDocument/2006/relationships/font" Target="fonts/RobotoMono-italic.fntdata"/><Relationship Id="rId213" Type="http://schemas.openxmlformats.org/officeDocument/2006/relationships/font" Target="fonts/RobotoMono-bold.fntdata"/><Relationship Id="rId212" Type="http://schemas.openxmlformats.org/officeDocument/2006/relationships/font" Target="fonts/RobotoMono-regular.fntdata"/><Relationship Id="rId211" Type="http://schemas.openxmlformats.org/officeDocument/2006/relationships/font" Target="fonts/Roboto-boldItalic.fntdata"/><Relationship Id="rId210" Type="http://schemas.openxmlformats.org/officeDocument/2006/relationships/font" Target="fonts/Roboto-italic.fntdata"/><Relationship Id="rId129" Type="http://schemas.openxmlformats.org/officeDocument/2006/relationships/slide" Target="slides/slide122.xml"/><Relationship Id="rId128" Type="http://schemas.openxmlformats.org/officeDocument/2006/relationships/slide" Target="slides/slide121.xml"/><Relationship Id="rId127" Type="http://schemas.openxmlformats.org/officeDocument/2006/relationships/slide" Target="slides/slide120.xml"/><Relationship Id="rId126" Type="http://schemas.openxmlformats.org/officeDocument/2006/relationships/slide" Target="slides/slide119.xml"/><Relationship Id="rId121" Type="http://schemas.openxmlformats.org/officeDocument/2006/relationships/slide" Target="slides/slide114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124" Type="http://schemas.openxmlformats.org/officeDocument/2006/relationships/slide" Target="slides/slide117.xml"/><Relationship Id="rId123" Type="http://schemas.openxmlformats.org/officeDocument/2006/relationships/slide" Target="slides/slide116.xml"/><Relationship Id="rId122" Type="http://schemas.openxmlformats.org/officeDocument/2006/relationships/slide" Target="slides/slide115.xml"/><Relationship Id="rId95" Type="http://schemas.openxmlformats.org/officeDocument/2006/relationships/slide" Target="slides/slide88.xml"/><Relationship Id="rId94" Type="http://schemas.openxmlformats.org/officeDocument/2006/relationships/slide" Target="slides/slide87.xml"/><Relationship Id="rId97" Type="http://schemas.openxmlformats.org/officeDocument/2006/relationships/slide" Target="slides/slide90.xml"/><Relationship Id="rId96" Type="http://schemas.openxmlformats.org/officeDocument/2006/relationships/slide" Target="slides/slide89.xml"/><Relationship Id="rId99" Type="http://schemas.openxmlformats.org/officeDocument/2006/relationships/slide" Target="slides/slide92.xml"/><Relationship Id="rId98" Type="http://schemas.openxmlformats.org/officeDocument/2006/relationships/slide" Target="slides/slide91.xml"/><Relationship Id="rId91" Type="http://schemas.openxmlformats.org/officeDocument/2006/relationships/slide" Target="slides/slide84.xml"/><Relationship Id="rId90" Type="http://schemas.openxmlformats.org/officeDocument/2006/relationships/slide" Target="slides/slide83.xml"/><Relationship Id="rId93" Type="http://schemas.openxmlformats.org/officeDocument/2006/relationships/slide" Target="slides/slide86.xml"/><Relationship Id="rId92" Type="http://schemas.openxmlformats.org/officeDocument/2006/relationships/slide" Target="slides/slide85.xml"/><Relationship Id="rId118" Type="http://schemas.openxmlformats.org/officeDocument/2006/relationships/slide" Target="slides/slide111.xml"/><Relationship Id="rId117" Type="http://schemas.openxmlformats.org/officeDocument/2006/relationships/slide" Target="slides/slide110.xml"/><Relationship Id="rId116" Type="http://schemas.openxmlformats.org/officeDocument/2006/relationships/slide" Target="slides/slide109.xml"/><Relationship Id="rId115" Type="http://schemas.openxmlformats.org/officeDocument/2006/relationships/slide" Target="slides/slide108.xml"/><Relationship Id="rId119" Type="http://schemas.openxmlformats.org/officeDocument/2006/relationships/slide" Target="slides/slide112.xml"/><Relationship Id="rId110" Type="http://schemas.openxmlformats.org/officeDocument/2006/relationships/slide" Target="slides/slide103.xml"/><Relationship Id="rId114" Type="http://schemas.openxmlformats.org/officeDocument/2006/relationships/slide" Target="slides/slide107.xml"/><Relationship Id="rId113" Type="http://schemas.openxmlformats.org/officeDocument/2006/relationships/slide" Target="slides/slide106.xml"/><Relationship Id="rId112" Type="http://schemas.openxmlformats.org/officeDocument/2006/relationships/slide" Target="slides/slide105.xml"/><Relationship Id="rId111" Type="http://schemas.openxmlformats.org/officeDocument/2006/relationships/slide" Target="slides/slide104.xml"/><Relationship Id="rId206" Type="http://schemas.openxmlformats.org/officeDocument/2006/relationships/slide" Target="slides/slide199.xml"/><Relationship Id="rId205" Type="http://schemas.openxmlformats.org/officeDocument/2006/relationships/slide" Target="slides/slide198.xml"/><Relationship Id="rId204" Type="http://schemas.openxmlformats.org/officeDocument/2006/relationships/slide" Target="slides/slide197.xml"/><Relationship Id="rId203" Type="http://schemas.openxmlformats.org/officeDocument/2006/relationships/slide" Target="slides/slide196.xml"/><Relationship Id="rId209" Type="http://schemas.openxmlformats.org/officeDocument/2006/relationships/font" Target="fonts/Roboto-bold.fntdata"/><Relationship Id="rId208" Type="http://schemas.openxmlformats.org/officeDocument/2006/relationships/font" Target="fonts/Roboto-regular.fntdata"/><Relationship Id="rId207" Type="http://schemas.openxmlformats.org/officeDocument/2006/relationships/slide" Target="slides/slide200.xml"/><Relationship Id="rId202" Type="http://schemas.openxmlformats.org/officeDocument/2006/relationships/slide" Target="slides/slide195.xml"/><Relationship Id="rId201" Type="http://schemas.openxmlformats.org/officeDocument/2006/relationships/slide" Target="slides/slide194.xml"/><Relationship Id="rId200" Type="http://schemas.openxmlformats.org/officeDocument/2006/relationships/slide" Target="slides/slide19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1ppt.com/moban/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akecode.microbit.org/_MzRF9LFPkb4T" TargetMode="Externa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452A"/>
                </a:solidFill>
              </a:rPr>
              <a:t>PPT模板下载：</a:t>
            </a:r>
            <a:r>
              <a:rPr lang="en" u="sng">
                <a:solidFill>
                  <a:schemeClr val="hlink"/>
                </a:solidFill>
                <a:hlinkClick r:id="rId2"/>
              </a:rPr>
              <a:t>www.1ppt.com/moban/</a:t>
            </a:r>
            <a:r>
              <a:rPr lang="en">
                <a:solidFill>
                  <a:srgbClr val="4A452A"/>
                </a:solidFill>
              </a:rPr>
              <a:t> 	          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d51440fecd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d51440fecd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de155878e7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2" name="Google Shape;1272;gde155878e7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dca5658b4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dca5658b4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4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gdca5658b43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6" name="Google Shape;1296;gdca5658b43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e0a210ce3c_2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e0a210ce3c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8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ge0a210ce3c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0" name="Google Shape;1320;ge0a210ce3c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9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ge0a430c5f6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1" name="Google Shape;1331;ge0a430c5f6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0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ge0a430c5f6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2" name="Google Shape;1342;ge0a430c5f6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3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ge0a430c5f6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5" name="Google Shape;1355;ge0a430c5f6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ge0a430c5f6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6" name="Google Shape;1366;ge0a430c5f6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5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ge065a98ac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7" name="Google Shape;1377;ge065a98ac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cd87170546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cd87170546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6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ge065a98ac0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8" name="Google Shape;1388;ge065a98ac0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7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ge065a98ac0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9" name="Google Shape;1399;ge065a98ac0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8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ge065a98ac0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0" name="Google Shape;1410;ge065a98ac0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9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ge065a98ac0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1" name="Google Shape;1421;ge065a98ac0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e065a98ac0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e065a98ac0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de155878e7_0_3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de155878e7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4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gde155878e7_0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6" name="Google Shape;1456;gde155878e7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5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de155878e7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7" name="Google Shape;1467;gde155878e7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gd7cd8ab41e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8" name="Google Shape;1478;gd7cd8ab41e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2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geff2bae5cf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4" name="Google Shape;1494;geff2bae5cf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d51440fecd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d51440fecd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8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geff2bae5cf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0" name="Google Shape;1510;geff2bae5cf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4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geff2bae5cf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6" name="Google Shape;1526;geff2bae5cf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2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e52a4684b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e52a4684b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6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gdc1cf9f2c6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8" name="Google Shape;1558;gdc1cf9f2c6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6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gdc1cf9f2c6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8" name="Google Shape;1568;gdc1cf9f2c6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9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dc1cf9f2c6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dc1cf9f2c6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7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gdc1cf9f2c6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9" name="Google Shape;1599;gdc1cf9f2c6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8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gd44a6dc033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gd44a6dc033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8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gdc1cf9f2c6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0" name="Google Shape;1620;gdc1cf9f2c6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9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ge065a98ac0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1" name="Google Shape;1631;ge065a98ac0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cd8717054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cd8717054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0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e065a98ac0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2" name="Google Shape;1642;ge065a98ac0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ge065a98ac0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3" name="Google Shape;1653;ge065a98ac0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2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e065a98ac0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e065a98ac0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3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ge065a98ac0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5" name="Google Shape;1675;ge065a98ac0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4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e065a98ac0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6" name="Google Shape;1686;ge065a98ac0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6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ge065a98ac0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8" name="Google Shape;1698;ge065a98ac0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8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ge065a98ac0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0" name="Google Shape;1710;ge065a98ac0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9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ge065a98ac0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1" name="Google Shape;1721;ge065a98ac0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0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Google Shape;1731;ge065a98ac0_0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2" name="Google Shape;1732;ge065a98ac0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5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ge065a98ac0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7" name="Google Shape;1747;ge065a98ac0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de155878e7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de155878e7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5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Google Shape;1756;ge065a98ac0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7" name="Google Shape;1757;ge065a98ac0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0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" name="Google Shape;1771;ge065a98ac0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2" name="Google Shape;1772;ge065a98ac0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2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ge065a98ac0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4" name="Google Shape;1784;ge065a98ac0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9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gcd6de3281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1" name="Google Shape;1801;gcd6de3281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9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Google Shape;1810;gdde676e6f4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1" name="Google Shape;1811;gdde676e6f4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0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gdc1541dedc_2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2" name="Google Shape;1822;gdc1541dedc_2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6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Google Shape;1837;gdde676e6f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8" name="Google Shape;1838;gdde676e6f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2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dc1541dedc_2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dc1541dedc_2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306P0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328</a:t>
            </a:r>
            <a:endParaRPr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2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gdca5658b4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4" name="Google Shape;1864;gdca5658b4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3" name="Shape 1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Google Shape;1874;gcf8542466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5" name="Google Shape;1875;gcf8542466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da8d01a07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da8d01a07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2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3" name="Google Shape;1883;gcf8542475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4" name="Google Shape;1884;gcf8542475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1" name="Shape 1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2" name="Google Shape;1892;gdca5658b43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3" name="Google Shape;1893;gdca5658b43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2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3" name="Google Shape;1903;gdde676e6f4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4" name="Google Shape;1904;gdde676e6f4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3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gdde676e6f4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5" name="Google Shape;1915;gdde676e6f4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4" name="Shape 1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" name="Google Shape;1925;gdde676e6f4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6" name="Google Shape;1926;gdde676e6f4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5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" name="Google Shape;1936;gdde676e6f4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7" name="Google Shape;1937;gdde676e6f4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7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" name="Google Shape;1948;gdde676e6f4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9" name="Google Shape;1949;gdde676e6f4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8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Google Shape;1959;gdde676e6f4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0" name="Google Shape;1960;gdde676e6f4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2" name="Google Shape;1972;ge19fe9791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3" name="Google Shape;1973;ge19fe9791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2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ge19fe97914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4" name="Google Shape;1994;ge19fe97914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ca1f2ffe0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ca1f2ffe0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Robot:bit</a:t>
            </a:r>
            <a:br>
              <a:rPr lang="en"/>
            </a:br>
            <a:r>
              <a:rPr lang="en"/>
              <a:t>“強大” 應不用強調　＜－－這應該是廠商推銷的用語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注意標點符號一致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Micro:bit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第四、六點與這個專題無關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自帶=內建   ←自帶應是大陸用語</a:t>
            </a:r>
            <a:endParaRPr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3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Google Shape;2004;ge19fe97914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5" name="Google Shape;2005;ge19fe97914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5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ge19fe97914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7" name="Google Shape;2017;ge19fe97914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6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ge19fe97914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8" name="Google Shape;2028;ge19fe97914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8" name="Shape 2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9" name="Google Shape;2039;ge19fe97914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0" name="Google Shape;2040;ge19fe97914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ge19fe97914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3" name="Google Shape;2053;ge19fe97914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2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ge19fe97914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4" name="Google Shape;2064;ge19fe97914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3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Google Shape;2074;ge19fe97914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5" name="Google Shape;2075;ge19fe97914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6" name="Shape 2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Google Shape;2087;ge19fe97914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8" name="Google Shape;2088;ge19fe97914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6" name="Shape 2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ge19fe97914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8" name="Google Shape;2108;ge19fe97914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7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ge19fe97914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9" name="Google Shape;2119;ge19fe97914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d4100cd88f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d4100cd88f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9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Google Shape;2130;gdca5658b43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1" name="Google Shape;2131;gdca5658b43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0" name="Shape 2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1" name="Google Shape;2141;ge19fe97914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2" name="Google Shape;2142;ge19fe97914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2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" name="Google Shape;2153;ge19fe97914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4" name="Google Shape;2154;ge19fe97914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3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ge19fe97914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5" name="Google Shape;2165;ge19fe97914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4" name="Shape 2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5" name="Google Shape;2175;gdca5658b43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6" name="Google Shape;2176;gdca5658b43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7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Google Shape;2198;ge19fe97914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9" name="Google Shape;2199;ge19fe97914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8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ge19fe97914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0" name="Google Shape;2210;ge19fe97914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9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ge19fe97914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1" name="Google Shape;2221;ge19fe97914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0" name="Shape 2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" name="Google Shape;2231;ge19fe97914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2" name="Google Shape;2232;ge19fe97914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1" name="Shape 2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" name="Google Shape;2242;gdca5658b43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3" name="Google Shape;2243;gdca5658b43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d4100cd88f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d4100cd88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2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" name="Google Shape;2253;ge19fe97914_0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4" name="Google Shape;2254;ge19fe97914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4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Google Shape;2265;ge19fe97914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6" name="Google Shape;2266;ge19fe97914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6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7" name="Google Shape;2277;ge19fe97914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8" name="Google Shape;2278;ge19fe97914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7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8" name="Google Shape;2288;ge19fe97914_0_2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9" name="Google Shape;2289;ge19fe97914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8" name="Shape 2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9" name="Google Shape;2299;gb68f29391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0" name="Google Shape;2300;gb68f29391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7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Google Shape;2308;ge19fe97914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9" name="Google Shape;2309;ge19fe97914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8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9" name="Google Shape;2319;gb68965d77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0" name="Google Shape;2320;gb68965d77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2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Google Shape;2343;gb68f293913_4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4" name="Google Shape;2344;gb68f293913_4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5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b68f293913_4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b68f293913_4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7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Google Shape;2368;gb68f293913_4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9" name="Google Shape;2369;gb68f293913_4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ca1f2ffe05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ca1f2ffe05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8" name="Shape 2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9" name="Google Shape;2379;gdd074e66cd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0" name="Google Shape;2380;gdd074e66cd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0" name="Shape 2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1" name="Google Shape;2391;gdd074e66cd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2" name="Google Shape;2392;gdd074e66cd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2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3" name="Google Shape;2403;gdd074e66cd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4" name="Google Shape;2404;gdd074e66cd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4" name="Shape 2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" name="Google Shape;2415;gdd074e66c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6" name="Google Shape;2416;gdd074e66c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5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" name="Google Shape;2426;gb68f293913_4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7" name="Google Shape;2427;gb68f293913_4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7" name="Shape 2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8" name="Google Shape;2438;ge52a4684b3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9" name="Google Shape;2439;ge52a4684b3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8" name="Shape 2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9" name="Google Shape;2449;ge52a4684b3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0" name="Google Shape;2450;ge52a4684b3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9" name="Shape 2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" name="Google Shape;2460;ge52a4684b3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1" name="Google Shape;2461;ge52a4684b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1" name="Shape 2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2" name="Google Shape;2472;ge52a4684b3_4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3" name="Google Shape;2473;ge52a4684b3_4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2" name="Shape 2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3" name="Google Shape;2483;ge52a4684b3_4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4" name="Google Shape;2484;ge52a4684b3_4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e446d531ff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e446d531ff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d281f76e4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d281f76e4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3" name="Shape 2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4" name="Google Shape;2494;ge51c71c8a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5" name="Google Shape;2495;ge51c71c8a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dca33f8b7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dca33f8b7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d7cd270c5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d7cd270c5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d7cd270c55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d7cd270c55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用什麼黏呢?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若是熱熔膠，則要小心被燙到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d7cd270c55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d7cd270c5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d7cd270c55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d7cd270c55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由這張圖看不到”</a:t>
            </a:r>
            <a:r>
              <a:rPr b="1" lang="en" sz="1800">
                <a:solidFill>
                  <a:schemeClr val="dk1"/>
                </a:solidFill>
              </a:rPr>
              <a:t>縫隙”，也許可以拍一張正面圖，並標注”縫隙”處。也可以放置一段小吸管”造成”固定的縫　隙。　　錦豐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d7c38296b0_0_15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d7c38296b0_0_15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d7cd270c55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d7cd270c55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d7cd270c55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d7cd270c55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d7cd270c55_1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d7cd270c55_1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e94cbfe35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e94cbfe35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de155878e7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de155878e7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d7c38296b0_0_16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d7c38296b0_0_16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d7cd270c55_1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d7cd270c55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d44a6dc033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d44a6dc03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d7cd270c55_1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d7cd270c55_1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dca33f8b7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dca33f8b7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dd95669a8f_1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dd95669a8f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b8166bdfdd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b8166bdfdd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dd95669a8f_1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dd95669a8f_1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dd95669a8f_1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dd95669a8f_1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循、循?  文中的內容請再檢查一下是否相同　錦豐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b69b2732f4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b69b2732f4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b6b04c6465_2_3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b6b04c6465_2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dd95669a8f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dd95669a8f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dd95669a8f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dd95669a8f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b6b04c6465_2_3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b6b04c6465_2_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dd95669a8f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dd95669a8f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dd95669a8f_1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dd95669a8f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dd95669a8f_1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dd95669a8f_1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dd95669a8f_1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dd95669a8f_1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dd95669a8f_1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dd95669a8f_1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dd95669a8f_1_3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dd95669a8f_1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dbd2106a8c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dbd2106a8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dd95669a8f_1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dd95669a8f_1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dd95669a8f_1_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dd95669a8f_1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e52a4683a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e52a4683a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dd95669a8f_1_4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dd95669a8f_1_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e52a4683a8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e52a4683a8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dd95669a8f_1_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dd95669a8f_1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dd95669a8f_1_4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dd95669a8f_1_4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e60dfa3766_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e60dfa3766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d1066f3742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d1066f374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dd95669a8f_1_4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dd95669a8f_1_4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除了問題一之外。我還想到：1.車子好像愈走愈歪？（ＡＮＳ：機器電力輸出都有一些誤差，得靠校正才能走得很直）　錦豐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b69b2732f4_3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b69b2732f4_3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延? 沿?  P4 P3 不一致　錦豐 ok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dd95669a8f_1_5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dd95669a8f_1_5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d643a6e1c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d643a6e1c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d824d74b0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d824d74b0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dca33f8b74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dca33f8b74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dd95669a8f_1_5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dd95669a8f_1_5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dd95669a8f_1_5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dd95669a8f_1_5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d7cd270c55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d7cd270c55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cc522bbff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cc522bbff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這兒可延伸綜合活動：比如中間放一個東西，讓機器車繞圈，看看能繞幾圈?</a:t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df93b766f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df93b766f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e0a210ce3c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e0a210ce3c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cf2f0cf8c7_2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cf2f0cf8c7_2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dc1cf9f2c6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dc1cf9f2c6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cd87170546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cd87170546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https://makecode.microbit.org/_MzRF9LFPkb4T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b8166bdfdd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b8166bdfdd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e5ec8c9b7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e5ec8c9b7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cb3e4608a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cb3e4608a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d54b93e30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d54b93e30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d7cd8ab41e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" name="Google Shape;967;gd7cd8ab41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d7cd8ab41e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4" name="Google Shape;984;gd7cd8ab41e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eff2bae5c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" name="Google Shape;999;geff2bae5c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geff2bae5cf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4" name="Google Shape;1014;geff2bae5cf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d1066f3742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d1066f3742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eff2bae5cf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9" name="Google Shape;1029;geff2bae5cf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e52a4684b3_3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6" name="Google Shape;1046;ge52a4684b3_3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de155878e7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de155878e7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de155878e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de155878e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gde155878e7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5" name="Google Shape;1085;gde155878e7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df93b766f5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6" name="Google Shape;1096;gdf93b766f5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5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df93b766f5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df93b766f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6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df93b766f5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8" name="Google Shape;1118;gdf93b766f5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df93b766f5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9" name="Google Shape;1129;gdf93b766f5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8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df93b766f5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0" name="Google Shape;1140;gdf93b766f5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d0c7ed864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d0c7ed864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增加動態模擬-Jack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全文中有感測器與感應器　語詞　　宜統一　　錦豐</a:t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df93b766f5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Google Shape;1151;gdf93b766f5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df93b766f5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Google Shape;1162;gdf93b766f5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2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df93b766f5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df93b766f5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4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gdf93b766f5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6" name="Google Shape;1186;gdf93b766f5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df93b766f5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df93b766f5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6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de155878e7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de155878e7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7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db96701fa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9" name="Google Shape;1219;gdb96701fa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de155878e7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de155878e7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5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gdf4e0b6b80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7" name="Google Shape;1247;gdf4e0b6b80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de155878e7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de155878e7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１．平均值的計算　　（２９３＋６２）／２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２．這是參考值，可強調在不同環境可能有不同的數值。　　錦豐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hyperlink" Target="https://makecode.microbit.org/_bj7EakDWhPq0" TargetMode="External"/><Relationship Id="rId5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slide" Target="/ppt/slides/slide3.xml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slide" Target="/ppt/slides/slide3.xml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2.png"/><Relationship Id="rId4" Type="http://schemas.openxmlformats.org/officeDocument/2006/relationships/image" Target="../media/image89.png"/><Relationship Id="rId5" Type="http://schemas.openxmlformats.org/officeDocument/2006/relationships/image" Target="../media/image88.png"/><Relationship Id="rId6" Type="http://schemas.openxmlformats.org/officeDocument/2006/relationships/image" Target="../media/image85.png"/><Relationship Id="rId7" Type="http://schemas.openxmlformats.org/officeDocument/2006/relationships/slide" Target="/ppt/slides/slide3.xml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2.png"/><Relationship Id="rId4" Type="http://schemas.openxmlformats.org/officeDocument/2006/relationships/image" Target="../media/image90.png"/><Relationship Id="rId5" Type="http://schemas.openxmlformats.org/officeDocument/2006/relationships/slide" Target="/ppt/slides/slide3.xml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2.png"/><Relationship Id="rId4" Type="http://schemas.openxmlformats.org/officeDocument/2006/relationships/image" Target="../media/image93.png"/><Relationship Id="rId5" Type="http://schemas.openxmlformats.org/officeDocument/2006/relationships/slide" Target="/ppt/slides/slide3.xml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2.png"/><Relationship Id="rId4" Type="http://schemas.openxmlformats.org/officeDocument/2006/relationships/image" Target="../media/image99.png"/><Relationship Id="rId5" Type="http://schemas.openxmlformats.org/officeDocument/2006/relationships/slide" Target="/ppt/slides/slide3.xml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2.png"/><Relationship Id="rId4" Type="http://schemas.openxmlformats.org/officeDocument/2006/relationships/image" Target="../media/image96.png"/><Relationship Id="rId5" Type="http://schemas.openxmlformats.org/officeDocument/2006/relationships/slide" Target="/ppt/slides/slide3.xml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2.png"/><Relationship Id="rId4" Type="http://schemas.openxmlformats.org/officeDocument/2006/relationships/image" Target="../media/image98.png"/><Relationship Id="rId5" Type="http://schemas.openxmlformats.org/officeDocument/2006/relationships/slide" Target="/ppt/slides/slide3.xml"/><Relationship Id="rId6" Type="http://schemas.openxmlformats.org/officeDocument/2006/relationships/slide" Target="/ppt/slides/slide3.xml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2.png"/><Relationship Id="rId4" Type="http://schemas.openxmlformats.org/officeDocument/2006/relationships/image" Target="../media/image97.png"/><Relationship Id="rId5" Type="http://schemas.openxmlformats.org/officeDocument/2006/relationships/slide" Target="/ppt/slides/slide3.xml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2.png"/><Relationship Id="rId4" Type="http://schemas.openxmlformats.org/officeDocument/2006/relationships/image" Target="../media/image95.png"/><Relationship Id="rId5" Type="http://schemas.openxmlformats.org/officeDocument/2006/relationships/slide" Target="/ppt/slides/slide3.xml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2.png"/><Relationship Id="rId4" Type="http://schemas.openxmlformats.org/officeDocument/2006/relationships/image" Target="../media/image102.png"/><Relationship Id="rId5" Type="http://schemas.openxmlformats.org/officeDocument/2006/relationships/slide" Target="/ppt/slides/slide3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hyperlink" Target="https://cf.shopee.tw/file/170d307dbed669125513933d43f3554c" TargetMode="External"/><Relationship Id="rId5" Type="http://schemas.openxmlformats.org/officeDocument/2006/relationships/image" Target="../media/image16.png"/><Relationship Id="rId6" Type="http://schemas.openxmlformats.org/officeDocument/2006/relationships/slide" Target="/ppt/slides/slide3.xml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2.png"/><Relationship Id="rId4" Type="http://schemas.openxmlformats.org/officeDocument/2006/relationships/image" Target="../media/image106.png"/><Relationship Id="rId5" Type="http://schemas.openxmlformats.org/officeDocument/2006/relationships/slide" Target="/ppt/slides/slide3.xml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2.png"/><Relationship Id="rId4" Type="http://schemas.openxmlformats.org/officeDocument/2006/relationships/image" Target="../media/image103.png"/><Relationship Id="rId5" Type="http://schemas.openxmlformats.org/officeDocument/2006/relationships/slide" Target="/ppt/slides/slide3.xml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2.png"/><Relationship Id="rId4" Type="http://schemas.openxmlformats.org/officeDocument/2006/relationships/image" Target="../media/image107.png"/><Relationship Id="rId5" Type="http://schemas.openxmlformats.org/officeDocument/2006/relationships/slide" Target="/ppt/slides/slide3.xml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2.png"/><Relationship Id="rId4" Type="http://schemas.openxmlformats.org/officeDocument/2006/relationships/image" Target="../media/image108.png"/><Relationship Id="rId5" Type="http://schemas.openxmlformats.org/officeDocument/2006/relationships/slide" Target="/ppt/slides/slide3.xml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2.png"/><Relationship Id="rId4" Type="http://schemas.openxmlformats.org/officeDocument/2006/relationships/image" Target="../media/image104.png"/><Relationship Id="rId5" Type="http://schemas.openxmlformats.org/officeDocument/2006/relationships/slide" Target="/ppt/slides/slide3.xml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2.png"/><Relationship Id="rId4" Type="http://schemas.openxmlformats.org/officeDocument/2006/relationships/hyperlink" Target="http://www.youtube.com/watch?v=7ABwpMIHFAI" TargetMode="External"/><Relationship Id="rId5" Type="http://schemas.openxmlformats.org/officeDocument/2006/relationships/image" Target="../media/image105.jpg"/><Relationship Id="rId6" Type="http://schemas.openxmlformats.org/officeDocument/2006/relationships/slide" Target="/ppt/slides/slide3.xml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2.png"/><Relationship Id="rId4" Type="http://schemas.openxmlformats.org/officeDocument/2006/relationships/hyperlink" Target="http://www.youtube.com/watch?v=1amJm7KRdDQ" TargetMode="External"/><Relationship Id="rId5" Type="http://schemas.openxmlformats.org/officeDocument/2006/relationships/image" Target="../media/image110.jpg"/><Relationship Id="rId6" Type="http://schemas.openxmlformats.org/officeDocument/2006/relationships/slide" Target="/ppt/slides/slide3.xml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slide" Target="/ppt/slides/slide3.xml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2.png"/><Relationship Id="rId4" Type="http://schemas.openxmlformats.org/officeDocument/2006/relationships/image" Target="../media/image72.png"/><Relationship Id="rId5" Type="http://schemas.openxmlformats.org/officeDocument/2006/relationships/image" Target="../media/image71.png"/><Relationship Id="rId6" Type="http://schemas.openxmlformats.org/officeDocument/2006/relationships/slide" Target="/ppt/slides/slide3.xml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2.png"/><Relationship Id="rId4" Type="http://schemas.openxmlformats.org/officeDocument/2006/relationships/image" Target="../media/image72.png"/><Relationship Id="rId5" Type="http://schemas.openxmlformats.org/officeDocument/2006/relationships/image" Target="../media/image71.png"/><Relationship Id="rId6" Type="http://schemas.openxmlformats.org/officeDocument/2006/relationships/slide" Target="/ppt/slides/slide3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12.png"/><Relationship Id="rId5" Type="http://schemas.openxmlformats.org/officeDocument/2006/relationships/hyperlink" Target="https://www.hotron.com.tw/technology/operation_principle.html" TargetMode="External"/><Relationship Id="rId6" Type="http://schemas.openxmlformats.org/officeDocument/2006/relationships/slide" Target="/ppt/slides/slide3.xml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2.png"/><Relationship Id="rId4" Type="http://schemas.openxmlformats.org/officeDocument/2006/relationships/image" Target="../media/image72.png"/><Relationship Id="rId5" Type="http://schemas.openxmlformats.org/officeDocument/2006/relationships/image" Target="../media/image71.png"/><Relationship Id="rId6" Type="http://schemas.openxmlformats.org/officeDocument/2006/relationships/slide" Target="/ppt/slides/slide3.xml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2.png"/><Relationship Id="rId4" Type="http://schemas.openxmlformats.org/officeDocument/2006/relationships/image" Target="../media/image72.png"/><Relationship Id="rId5" Type="http://schemas.openxmlformats.org/officeDocument/2006/relationships/image" Target="../media/image71.png"/><Relationship Id="rId6" Type="http://schemas.openxmlformats.org/officeDocument/2006/relationships/slide" Target="/ppt/slides/slide3.xml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2.png"/><Relationship Id="rId4" Type="http://schemas.openxmlformats.org/officeDocument/2006/relationships/image" Target="../media/image139.jpg"/><Relationship Id="rId5" Type="http://schemas.openxmlformats.org/officeDocument/2006/relationships/slide" Target="/ppt/slides/slide3.xml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2.png"/><Relationship Id="rId4" Type="http://schemas.openxmlformats.org/officeDocument/2006/relationships/image" Target="../media/image121.jpg"/><Relationship Id="rId5" Type="http://schemas.openxmlformats.org/officeDocument/2006/relationships/slide" Target="/ppt/slides/slide3.xml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2.png"/><Relationship Id="rId4" Type="http://schemas.openxmlformats.org/officeDocument/2006/relationships/image" Target="../media/image127.jpg"/><Relationship Id="rId5" Type="http://schemas.openxmlformats.org/officeDocument/2006/relationships/slide" Target="/ppt/slides/slide3.xml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2.png"/><Relationship Id="rId4" Type="http://schemas.openxmlformats.org/officeDocument/2006/relationships/image" Target="../media/image120.jpg"/><Relationship Id="rId5" Type="http://schemas.openxmlformats.org/officeDocument/2006/relationships/slide" Target="/ppt/slides/slide3.xml"/></Relationships>
</file>

<file path=ppt/slides/_rels/slide1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2.png"/><Relationship Id="rId4" Type="http://schemas.openxmlformats.org/officeDocument/2006/relationships/image" Target="../media/image174.png"/><Relationship Id="rId5" Type="http://schemas.openxmlformats.org/officeDocument/2006/relationships/slide" Target="/ppt/slides/slide3.xml"/><Relationship Id="rId6" Type="http://schemas.openxmlformats.org/officeDocument/2006/relationships/image" Target="../media/image175.png"/></Relationships>
</file>

<file path=ppt/slides/_rels/slide1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7.xml"/><Relationship Id="rId3" Type="http://schemas.openxmlformats.org/officeDocument/2006/relationships/image" Target="../media/image2.png"/><Relationship Id="rId4" Type="http://schemas.openxmlformats.org/officeDocument/2006/relationships/hyperlink" Target="http://www.youtube.com/watch?v=Cli8YtuJGoc" TargetMode="External"/><Relationship Id="rId5" Type="http://schemas.openxmlformats.org/officeDocument/2006/relationships/image" Target="../media/image112.jpg"/><Relationship Id="rId6" Type="http://schemas.openxmlformats.org/officeDocument/2006/relationships/slide" Target="/ppt/slides/slide3.xml"/></Relationships>
</file>

<file path=ppt/slides/_rels/slide1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8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slide" Target="/ppt/slides/slide3.xml"/></Relationships>
</file>

<file path=ppt/slides/_rels/slide1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2.png"/><Relationship Id="rId4" Type="http://schemas.openxmlformats.org/officeDocument/2006/relationships/image" Target="../media/image77.png"/><Relationship Id="rId5" Type="http://schemas.openxmlformats.org/officeDocument/2006/relationships/slide" Target="/ppt/slides/slide3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slide" Target="/ppt/slides/slide3.xml"/></Relationships>
</file>

<file path=ppt/slides/_rels/slide1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2.png"/><Relationship Id="rId4" Type="http://schemas.openxmlformats.org/officeDocument/2006/relationships/image" Target="../media/image74.png"/><Relationship Id="rId5" Type="http://schemas.openxmlformats.org/officeDocument/2006/relationships/slide" Target="/ppt/slides/slide3.xml"/></Relationships>
</file>

<file path=ppt/slides/_rels/slide1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2.png"/><Relationship Id="rId4" Type="http://schemas.openxmlformats.org/officeDocument/2006/relationships/image" Target="../media/image82.png"/><Relationship Id="rId5" Type="http://schemas.openxmlformats.org/officeDocument/2006/relationships/slide" Target="/ppt/slides/slide3.xml"/></Relationships>
</file>

<file path=ppt/slides/_rels/slide1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2.png"/><Relationship Id="rId4" Type="http://schemas.openxmlformats.org/officeDocument/2006/relationships/image" Target="../media/image83.png"/><Relationship Id="rId5" Type="http://schemas.openxmlformats.org/officeDocument/2006/relationships/slide" Target="/ppt/slides/slide3.xml"/></Relationships>
</file>

<file path=ppt/slides/_rels/slide1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3.xml"/><Relationship Id="rId3" Type="http://schemas.openxmlformats.org/officeDocument/2006/relationships/image" Target="../media/image2.png"/><Relationship Id="rId4" Type="http://schemas.openxmlformats.org/officeDocument/2006/relationships/image" Target="../media/image78.png"/><Relationship Id="rId5" Type="http://schemas.openxmlformats.org/officeDocument/2006/relationships/slide" Target="/ppt/slides/slide3.xml"/></Relationships>
</file>

<file path=ppt/slides/_rels/slide1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4.xml"/><Relationship Id="rId3" Type="http://schemas.openxmlformats.org/officeDocument/2006/relationships/image" Target="../media/image2.png"/><Relationship Id="rId4" Type="http://schemas.openxmlformats.org/officeDocument/2006/relationships/image" Target="../media/image80.png"/><Relationship Id="rId5" Type="http://schemas.openxmlformats.org/officeDocument/2006/relationships/slide" Target="/ppt/slides/slide3.xml"/></Relationships>
</file>

<file path=ppt/slides/_rels/slide1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5.xml"/><Relationship Id="rId3" Type="http://schemas.openxmlformats.org/officeDocument/2006/relationships/image" Target="../media/image2.png"/><Relationship Id="rId4" Type="http://schemas.openxmlformats.org/officeDocument/2006/relationships/image" Target="../media/image79.png"/><Relationship Id="rId5" Type="http://schemas.openxmlformats.org/officeDocument/2006/relationships/slide" Target="/ppt/slides/slide3.xml"/></Relationships>
</file>

<file path=ppt/slides/_rels/slide1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6.xml"/><Relationship Id="rId3" Type="http://schemas.openxmlformats.org/officeDocument/2006/relationships/image" Target="../media/image2.png"/><Relationship Id="rId4" Type="http://schemas.openxmlformats.org/officeDocument/2006/relationships/image" Target="../media/image81.png"/><Relationship Id="rId5" Type="http://schemas.openxmlformats.org/officeDocument/2006/relationships/slide" Target="/ppt/slides/slide3.xml"/></Relationships>
</file>

<file path=ppt/slides/_rels/slide1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7.xml"/><Relationship Id="rId3" Type="http://schemas.openxmlformats.org/officeDocument/2006/relationships/image" Target="../media/image2.png"/><Relationship Id="rId4" Type="http://schemas.openxmlformats.org/officeDocument/2006/relationships/image" Target="../media/image91.png"/><Relationship Id="rId5" Type="http://schemas.openxmlformats.org/officeDocument/2006/relationships/slide" Target="/ppt/slides/slide3.xml"/></Relationships>
</file>

<file path=ppt/slides/_rels/slide1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8.xml"/><Relationship Id="rId3" Type="http://schemas.openxmlformats.org/officeDocument/2006/relationships/image" Target="../media/image2.png"/><Relationship Id="rId4" Type="http://schemas.openxmlformats.org/officeDocument/2006/relationships/image" Target="../media/image113.png"/><Relationship Id="rId5" Type="http://schemas.openxmlformats.org/officeDocument/2006/relationships/slide" Target="/ppt/slides/slide3.xml"/><Relationship Id="rId6" Type="http://schemas.openxmlformats.org/officeDocument/2006/relationships/slide" Target="/ppt/slides/slide3.xml"/></Relationships>
</file>

<file path=ppt/slides/_rels/slide1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9.xml"/><Relationship Id="rId3" Type="http://schemas.openxmlformats.org/officeDocument/2006/relationships/image" Target="../media/image2.png"/><Relationship Id="rId4" Type="http://schemas.openxmlformats.org/officeDocument/2006/relationships/image" Target="../media/image13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slide" Target="/ppt/slides/slide3.xml"/></Relationships>
</file>

<file path=ppt/slides/_rels/slide1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0.xml"/><Relationship Id="rId3" Type="http://schemas.openxmlformats.org/officeDocument/2006/relationships/image" Target="../media/image2.png"/><Relationship Id="rId4" Type="http://schemas.openxmlformats.org/officeDocument/2006/relationships/image" Target="../media/image84.png"/><Relationship Id="rId5" Type="http://schemas.openxmlformats.org/officeDocument/2006/relationships/image" Target="../media/image114.png"/><Relationship Id="rId6" Type="http://schemas.openxmlformats.org/officeDocument/2006/relationships/slide" Target="/ppt/slides/slide3.xml"/></Relationships>
</file>

<file path=ppt/slides/_rels/slide1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1.xml"/><Relationship Id="rId3" Type="http://schemas.openxmlformats.org/officeDocument/2006/relationships/image" Target="../media/image2.png"/><Relationship Id="rId4" Type="http://schemas.openxmlformats.org/officeDocument/2006/relationships/image" Target="../media/image137.jpg"/><Relationship Id="rId5" Type="http://schemas.openxmlformats.org/officeDocument/2006/relationships/slide" Target="/ppt/slides/slide3.xml"/></Relationships>
</file>

<file path=ppt/slides/_rels/slide1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2.xml"/><Relationship Id="rId3" Type="http://schemas.openxmlformats.org/officeDocument/2006/relationships/image" Target="../media/image2.png"/><Relationship Id="rId4" Type="http://schemas.openxmlformats.org/officeDocument/2006/relationships/image" Target="../media/image84.png"/><Relationship Id="rId5" Type="http://schemas.openxmlformats.org/officeDocument/2006/relationships/image" Target="../media/image111.png"/><Relationship Id="rId6" Type="http://schemas.openxmlformats.org/officeDocument/2006/relationships/slide" Target="/ppt/slides/slide3.xml"/></Relationships>
</file>

<file path=ppt/slides/_rels/slide1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3.xml"/><Relationship Id="rId3" Type="http://schemas.openxmlformats.org/officeDocument/2006/relationships/image" Target="../media/image2.png"/><Relationship Id="rId4" Type="http://schemas.openxmlformats.org/officeDocument/2006/relationships/slide" Target="/ppt/slides/slide3.xml"/></Relationships>
</file>

<file path=ppt/slides/_rels/slide1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4.xml"/><Relationship Id="rId3" Type="http://schemas.openxmlformats.org/officeDocument/2006/relationships/image" Target="../media/image2.png"/><Relationship Id="rId4" Type="http://schemas.openxmlformats.org/officeDocument/2006/relationships/image" Target="../media/image136.jpg"/><Relationship Id="rId5" Type="http://schemas.openxmlformats.org/officeDocument/2006/relationships/slide" Target="/ppt/slides/slide3.xml"/></Relationships>
</file>

<file path=ppt/slides/_rels/slide1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5.xml"/><Relationship Id="rId3" Type="http://schemas.openxmlformats.org/officeDocument/2006/relationships/image" Target="../media/image2.png"/><Relationship Id="rId4" Type="http://schemas.openxmlformats.org/officeDocument/2006/relationships/image" Target="../media/image116.png"/><Relationship Id="rId5" Type="http://schemas.openxmlformats.org/officeDocument/2006/relationships/image" Target="../media/image115.png"/><Relationship Id="rId6" Type="http://schemas.openxmlformats.org/officeDocument/2006/relationships/slide" Target="/ppt/slides/slide3.xml"/></Relationships>
</file>

<file path=ppt/slides/_rels/slide1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6.xml"/><Relationship Id="rId3" Type="http://schemas.openxmlformats.org/officeDocument/2006/relationships/image" Target="../media/image2.png"/><Relationship Id="rId4" Type="http://schemas.openxmlformats.org/officeDocument/2006/relationships/image" Target="../media/image119.png"/><Relationship Id="rId5" Type="http://schemas.openxmlformats.org/officeDocument/2006/relationships/image" Target="../media/image117.png"/><Relationship Id="rId6" Type="http://schemas.openxmlformats.org/officeDocument/2006/relationships/slide" Target="/ppt/slides/slide3.xml"/></Relationships>
</file>

<file path=ppt/slides/_rels/slide1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7.xml"/><Relationship Id="rId3" Type="http://schemas.openxmlformats.org/officeDocument/2006/relationships/image" Target="../media/image2.png"/><Relationship Id="rId4" Type="http://schemas.openxmlformats.org/officeDocument/2006/relationships/slide" Target="/ppt/slides/slide3.xml"/></Relationships>
</file>

<file path=ppt/slides/_rels/slide1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8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slide" Target="/ppt/slides/slide3.xml"/></Relationships>
</file>

<file path=ppt/slides/_rels/slide1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9.xml"/><Relationship Id="rId3" Type="http://schemas.openxmlformats.org/officeDocument/2006/relationships/image" Target="../media/image2.png"/><Relationship Id="rId4" Type="http://schemas.openxmlformats.org/officeDocument/2006/relationships/image" Target="../media/image118.png"/><Relationship Id="rId5" Type="http://schemas.openxmlformats.org/officeDocument/2006/relationships/slide" Target="/ppt/slides/slide3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51.png"/><Relationship Id="rId9" Type="http://schemas.openxmlformats.org/officeDocument/2006/relationships/slide" Target="/ppt/slides/slide3.xml"/><Relationship Id="rId5" Type="http://schemas.openxmlformats.org/officeDocument/2006/relationships/image" Target="../media/image14.png"/><Relationship Id="rId6" Type="http://schemas.openxmlformats.org/officeDocument/2006/relationships/image" Target="../media/image37.png"/><Relationship Id="rId7" Type="http://schemas.openxmlformats.org/officeDocument/2006/relationships/image" Target="../media/image13.png"/><Relationship Id="rId8" Type="http://schemas.openxmlformats.org/officeDocument/2006/relationships/image" Target="../media/image23.png"/></Relationships>
</file>

<file path=ppt/slides/_rels/slide1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0.xml"/><Relationship Id="rId3" Type="http://schemas.openxmlformats.org/officeDocument/2006/relationships/image" Target="../media/image2.png"/><Relationship Id="rId4" Type="http://schemas.openxmlformats.org/officeDocument/2006/relationships/slide" Target="/ppt/slides/slide3.xml"/></Relationships>
</file>

<file path=ppt/slides/_rels/slide1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1.xml"/><Relationship Id="rId3" Type="http://schemas.openxmlformats.org/officeDocument/2006/relationships/image" Target="../media/image2.png"/><Relationship Id="rId4" Type="http://schemas.openxmlformats.org/officeDocument/2006/relationships/image" Target="../media/image118.png"/><Relationship Id="rId5" Type="http://schemas.openxmlformats.org/officeDocument/2006/relationships/slide" Target="/ppt/slides/slide3.xml"/></Relationships>
</file>

<file path=ppt/slides/_rels/slide1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2.xml"/><Relationship Id="rId3" Type="http://schemas.openxmlformats.org/officeDocument/2006/relationships/image" Target="../media/image2.png"/><Relationship Id="rId4" Type="http://schemas.openxmlformats.org/officeDocument/2006/relationships/image" Target="../media/image124.png"/><Relationship Id="rId5" Type="http://schemas.openxmlformats.org/officeDocument/2006/relationships/slide" Target="/ppt/slides/slide3.xml"/></Relationships>
</file>

<file path=ppt/slides/_rels/slide1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3.xml"/><Relationship Id="rId3" Type="http://schemas.openxmlformats.org/officeDocument/2006/relationships/image" Target="../media/image2.png"/><Relationship Id="rId4" Type="http://schemas.openxmlformats.org/officeDocument/2006/relationships/image" Target="../media/image130.png"/><Relationship Id="rId5" Type="http://schemas.openxmlformats.org/officeDocument/2006/relationships/slide" Target="/ppt/slides/slide3.xml"/></Relationships>
</file>

<file path=ppt/slides/_rels/slide1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4.xml"/><Relationship Id="rId3" Type="http://schemas.openxmlformats.org/officeDocument/2006/relationships/image" Target="../media/image2.png"/><Relationship Id="rId4" Type="http://schemas.openxmlformats.org/officeDocument/2006/relationships/image" Target="../media/image129.png"/><Relationship Id="rId5" Type="http://schemas.openxmlformats.org/officeDocument/2006/relationships/slide" Target="/ppt/slides/slide3.xml"/></Relationships>
</file>

<file path=ppt/slides/_rels/slide1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5.xml"/><Relationship Id="rId3" Type="http://schemas.openxmlformats.org/officeDocument/2006/relationships/image" Target="../media/image2.png"/><Relationship Id="rId4" Type="http://schemas.openxmlformats.org/officeDocument/2006/relationships/image" Target="../media/image131.png"/><Relationship Id="rId5" Type="http://schemas.openxmlformats.org/officeDocument/2006/relationships/slide" Target="/ppt/slides/slide3.xml"/></Relationships>
</file>

<file path=ppt/slides/_rels/slide1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6.xml"/><Relationship Id="rId3" Type="http://schemas.openxmlformats.org/officeDocument/2006/relationships/image" Target="../media/image2.png"/><Relationship Id="rId4" Type="http://schemas.openxmlformats.org/officeDocument/2006/relationships/image" Target="../media/image133.png"/><Relationship Id="rId5" Type="http://schemas.openxmlformats.org/officeDocument/2006/relationships/slide" Target="/ppt/slides/slide3.xml"/></Relationships>
</file>

<file path=ppt/slides/_rels/slide1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7.xml"/><Relationship Id="rId3" Type="http://schemas.openxmlformats.org/officeDocument/2006/relationships/image" Target="../media/image2.png"/><Relationship Id="rId4" Type="http://schemas.openxmlformats.org/officeDocument/2006/relationships/image" Target="../media/image126.png"/><Relationship Id="rId5" Type="http://schemas.openxmlformats.org/officeDocument/2006/relationships/slide" Target="/ppt/slides/slide3.xml"/></Relationships>
</file>

<file path=ppt/slides/_rels/slide1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8.xml"/><Relationship Id="rId3" Type="http://schemas.openxmlformats.org/officeDocument/2006/relationships/image" Target="../media/image2.png"/><Relationship Id="rId4" Type="http://schemas.openxmlformats.org/officeDocument/2006/relationships/image" Target="../media/image132.png"/><Relationship Id="rId5" Type="http://schemas.openxmlformats.org/officeDocument/2006/relationships/image" Target="../media/image128.png"/><Relationship Id="rId6" Type="http://schemas.openxmlformats.org/officeDocument/2006/relationships/slide" Target="/ppt/slides/slide3.xml"/></Relationships>
</file>

<file path=ppt/slides/_rels/slide1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9.xml"/><Relationship Id="rId3" Type="http://schemas.openxmlformats.org/officeDocument/2006/relationships/image" Target="../media/image2.png"/><Relationship Id="rId4" Type="http://schemas.openxmlformats.org/officeDocument/2006/relationships/image" Target="../media/image134.png"/><Relationship Id="rId5" Type="http://schemas.openxmlformats.org/officeDocument/2006/relationships/slide" Target="/ppt/slides/slide3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slide" Target="/ppt/slides/slide3.xml"/></Relationships>
</file>

<file path=ppt/slides/_rels/slide1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0.xml"/><Relationship Id="rId3" Type="http://schemas.openxmlformats.org/officeDocument/2006/relationships/image" Target="../media/image2.png"/><Relationship Id="rId4" Type="http://schemas.openxmlformats.org/officeDocument/2006/relationships/image" Target="../media/image138.png"/><Relationship Id="rId5" Type="http://schemas.openxmlformats.org/officeDocument/2006/relationships/slide" Target="/ppt/slides/slide3.xml"/></Relationships>
</file>

<file path=ppt/slides/_rels/slide1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1.xml"/><Relationship Id="rId3" Type="http://schemas.openxmlformats.org/officeDocument/2006/relationships/image" Target="../media/image2.png"/><Relationship Id="rId4" Type="http://schemas.openxmlformats.org/officeDocument/2006/relationships/image" Target="../media/image118.png"/><Relationship Id="rId5" Type="http://schemas.openxmlformats.org/officeDocument/2006/relationships/slide" Target="/ppt/slides/slide3.xml"/></Relationships>
</file>

<file path=ppt/slides/_rels/slide1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2.xml"/><Relationship Id="rId3" Type="http://schemas.openxmlformats.org/officeDocument/2006/relationships/image" Target="../media/image2.png"/><Relationship Id="rId4" Type="http://schemas.openxmlformats.org/officeDocument/2006/relationships/image" Target="../media/image144.png"/><Relationship Id="rId5" Type="http://schemas.openxmlformats.org/officeDocument/2006/relationships/slide" Target="/ppt/slides/slide3.xml"/></Relationships>
</file>

<file path=ppt/slides/_rels/slide1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3.xml"/><Relationship Id="rId3" Type="http://schemas.openxmlformats.org/officeDocument/2006/relationships/image" Target="../media/image2.png"/><Relationship Id="rId4" Type="http://schemas.openxmlformats.org/officeDocument/2006/relationships/image" Target="../media/image145.png"/><Relationship Id="rId5" Type="http://schemas.openxmlformats.org/officeDocument/2006/relationships/slide" Target="/ppt/slides/slide3.xml"/><Relationship Id="rId6" Type="http://schemas.openxmlformats.org/officeDocument/2006/relationships/slide" Target="/ppt/slides/slide3.xml"/></Relationships>
</file>

<file path=ppt/slides/_rels/slide1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4.xml"/><Relationship Id="rId3" Type="http://schemas.openxmlformats.org/officeDocument/2006/relationships/image" Target="../media/image2.png"/><Relationship Id="rId4" Type="http://schemas.openxmlformats.org/officeDocument/2006/relationships/image" Target="../media/image147.png"/><Relationship Id="rId5" Type="http://schemas.openxmlformats.org/officeDocument/2006/relationships/slide" Target="/ppt/slides/slide3.xml"/></Relationships>
</file>

<file path=ppt/slides/_rels/slide1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5.xml"/><Relationship Id="rId3" Type="http://schemas.openxmlformats.org/officeDocument/2006/relationships/image" Target="../media/image2.png"/><Relationship Id="rId4" Type="http://schemas.openxmlformats.org/officeDocument/2006/relationships/image" Target="../media/image140.png"/><Relationship Id="rId5" Type="http://schemas.openxmlformats.org/officeDocument/2006/relationships/slide" Target="/ppt/slides/slide3.xml"/></Relationships>
</file>

<file path=ppt/slides/_rels/slide1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6.xml"/><Relationship Id="rId3" Type="http://schemas.openxmlformats.org/officeDocument/2006/relationships/image" Target="../media/image2.png"/><Relationship Id="rId4" Type="http://schemas.openxmlformats.org/officeDocument/2006/relationships/image" Target="../media/image141.png"/><Relationship Id="rId5" Type="http://schemas.openxmlformats.org/officeDocument/2006/relationships/slide" Target="/ppt/slides/slide3.xml"/></Relationships>
</file>

<file path=ppt/slides/_rels/slide1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7.xml"/><Relationship Id="rId3" Type="http://schemas.openxmlformats.org/officeDocument/2006/relationships/image" Target="../media/image2.png"/><Relationship Id="rId4" Type="http://schemas.openxmlformats.org/officeDocument/2006/relationships/image" Target="../media/image142.png"/><Relationship Id="rId5" Type="http://schemas.openxmlformats.org/officeDocument/2006/relationships/image" Target="../media/image128.png"/><Relationship Id="rId6" Type="http://schemas.openxmlformats.org/officeDocument/2006/relationships/slide" Target="/ppt/slides/slide3.xml"/></Relationships>
</file>

<file path=ppt/slides/_rels/slide1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8.xml"/><Relationship Id="rId3" Type="http://schemas.openxmlformats.org/officeDocument/2006/relationships/image" Target="../media/image2.png"/><Relationship Id="rId4" Type="http://schemas.openxmlformats.org/officeDocument/2006/relationships/image" Target="../media/image143.png"/><Relationship Id="rId5" Type="http://schemas.openxmlformats.org/officeDocument/2006/relationships/slide" Target="/ppt/slides/slide3.xml"/></Relationships>
</file>

<file path=ppt/slides/_rels/slide1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9.xml"/><Relationship Id="rId3" Type="http://schemas.openxmlformats.org/officeDocument/2006/relationships/image" Target="../media/image2.png"/><Relationship Id="rId4" Type="http://schemas.openxmlformats.org/officeDocument/2006/relationships/image" Target="../media/image150.png"/><Relationship Id="rId5" Type="http://schemas.openxmlformats.org/officeDocument/2006/relationships/slide" Target="/ppt/slides/slide3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hyperlink" Target="https://www.ezneering.com/%E3%80%90%E5%BF%85%E7%9C%8B%E9%A6%AC%E9%81%94%E7%9F%A5%E8%AD%98%E3%80%91%E4%BC%BA%E6%9C%8D%E9%A6%AC%E9%81%94%E3%80%81%E7%84%A1%E5%88%B7%E9%A6%AC%E9%81%94%E3%80%81%E7%9B%B4%E6%B5%81%E9%A6%AC%E9%81%94/" TargetMode="External"/><Relationship Id="rId9" Type="http://schemas.openxmlformats.org/officeDocument/2006/relationships/slide" Target="/ppt/slides/slide3.xml"/><Relationship Id="rId5" Type="http://schemas.openxmlformats.org/officeDocument/2006/relationships/hyperlink" Target="https://aerobme.pixnet.net/blog/post/39193987" TargetMode="External"/><Relationship Id="rId6" Type="http://schemas.openxmlformats.org/officeDocument/2006/relationships/image" Target="../media/image17.png"/><Relationship Id="rId7" Type="http://schemas.openxmlformats.org/officeDocument/2006/relationships/image" Target="../media/image15.png"/><Relationship Id="rId8" Type="http://schemas.openxmlformats.org/officeDocument/2006/relationships/image" Target="../media/image10.png"/></Relationships>
</file>

<file path=ppt/slides/_rels/slide1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0.xml"/><Relationship Id="rId3" Type="http://schemas.openxmlformats.org/officeDocument/2006/relationships/image" Target="../media/image2.png"/><Relationship Id="rId4" Type="http://schemas.openxmlformats.org/officeDocument/2006/relationships/image" Target="../media/image118.png"/><Relationship Id="rId5" Type="http://schemas.openxmlformats.org/officeDocument/2006/relationships/slide" Target="/ppt/slides/slide3.xml"/></Relationships>
</file>

<file path=ppt/slides/_rels/slide1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1.xml"/><Relationship Id="rId3" Type="http://schemas.openxmlformats.org/officeDocument/2006/relationships/image" Target="../media/image2.png"/><Relationship Id="rId4" Type="http://schemas.openxmlformats.org/officeDocument/2006/relationships/image" Target="../media/image151.png"/><Relationship Id="rId5" Type="http://schemas.openxmlformats.org/officeDocument/2006/relationships/slide" Target="/ppt/slides/slide3.xml"/></Relationships>
</file>

<file path=ppt/slides/_rels/slide1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2.xml"/><Relationship Id="rId3" Type="http://schemas.openxmlformats.org/officeDocument/2006/relationships/image" Target="../media/image2.png"/><Relationship Id="rId4" Type="http://schemas.openxmlformats.org/officeDocument/2006/relationships/image" Target="../media/image148.png"/><Relationship Id="rId5" Type="http://schemas.openxmlformats.org/officeDocument/2006/relationships/slide" Target="/ppt/slides/slide3.xml"/></Relationships>
</file>

<file path=ppt/slides/_rels/slide1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3.xml"/><Relationship Id="rId3" Type="http://schemas.openxmlformats.org/officeDocument/2006/relationships/image" Target="../media/image2.png"/><Relationship Id="rId4" Type="http://schemas.openxmlformats.org/officeDocument/2006/relationships/image" Target="../media/image153.png"/><Relationship Id="rId5" Type="http://schemas.openxmlformats.org/officeDocument/2006/relationships/slide" Target="/ppt/slides/slide3.xml"/></Relationships>
</file>

<file path=ppt/slides/_rels/slide1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4.xml"/><Relationship Id="rId3" Type="http://schemas.openxmlformats.org/officeDocument/2006/relationships/image" Target="../media/image2.png"/><Relationship Id="rId4" Type="http://schemas.openxmlformats.org/officeDocument/2006/relationships/image" Target="../media/image118.png"/><Relationship Id="rId5" Type="http://schemas.openxmlformats.org/officeDocument/2006/relationships/image" Target="../media/image128.png"/><Relationship Id="rId6" Type="http://schemas.openxmlformats.org/officeDocument/2006/relationships/slide" Target="/ppt/slides/slide3.xml"/></Relationships>
</file>

<file path=ppt/slides/_rels/slide1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5.xml"/><Relationship Id="rId3" Type="http://schemas.openxmlformats.org/officeDocument/2006/relationships/image" Target="../media/image2.png"/><Relationship Id="rId4" Type="http://schemas.openxmlformats.org/officeDocument/2006/relationships/image" Target="../media/image146.png"/><Relationship Id="rId5" Type="http://schemas.openxmlformats.org/officeDocument/2006/relationships/slide" Target="/ppt/slides/slide3.xml"/></Relationships>
</file>

<file path=ppt/slides/_rels/slide1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6.xml"/><Relationship Id="rId3" Type="http://schemas.openxmlformats.org/officeDocument/2006/relationships/image" Target="../media/image2.png"/><Relationship Id="rId4" Type="http://schemas.openxmlformats.org/officeDocument/2006/relationships/image" Target="../media/image157.png"/><Relationship Id="rId5" Type="http://schemas.openxmlformats.org/officeDocument/2006/relationships/slide" Target="/ppt/slides/slide3.xml"/></Relationships>
</file>

<file path=ppt/slides/_rels/slide1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7.xml"/><Relationship Id="rId3" Type="http://schemas.openxmlformats.org/officeDocument/2006/relationships/image" Target="../media/image2.png"/><Relationship Id="rId4" Type="http://schemas.openxmlformats.org/officeDocument/2006/relationships/image" Target="../media/image149.png"/><Relationship Id="rId5" Type="http://schemas.openxmlformats.org/officeDocument/2006/relationships/slide" Target="/ppt/slides/slide3.xml"/></Relationships>
</file>

<file path=ppt/slides/_rels/slide1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8.xml"/><Relationship Id="rId3" Type="http://schemas.openxmlformats.org/officeDocument/2006/relationships/image" Target="../media/image2.png"/><Relationship Id="rId4" Type="http://schemas.openxmlformats.org/officeDocument/2006/relationships/image" Target="../media/image152.png"/><Relationship Id="rId5" Type="http://schemas.openxmlformats.org/officeDocument/2006/relationships/slide" Target="/ppt/slides/slide3.xml"/></Relationships>
</file>

<file path=ppt/slides/_rels/slide1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9.xml"/><Relationship Id="rId3" Type="http://schemas.openxmlformats.org/officeDocument/2006/relationships/image" Target="../media/image2.png"/><Relationship Id="rId4" Type="http://schemas.openxmlformats.org/officeDocument/2006/relationships/image" Target="../media/image118.png"/><Relationship Id="rId5" Type="http://schemas.openxmlformats.org/officeDocument/2006/relationships/slide" Target="/ppt/slides/slide3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hyperlink" Target="https://www.ezneering.com/%E3%80%90%E5%BF%85%E7%9C%8B%E9%A6%AC%E9%81%94%E7%9F%A5%E8%AD%98%E3%80%91%E4%BC%BA%E6%9C%8D%E9%A6%AC%E9%81%94%E3%80%81%E7%84%A1%E5%88%B7%E9%A6%AC%E9%81%94%E3%80%81%E7%9B%B4%E6%B5%81%E9%A6%AC%E9%81%94/" TargetMode="External"/><Relationship Id="rId5" Type="http://schemas.openxmlformats.org/officeDocument/2006/relationships/image" Target="../media/image22.png"/><Relationship Id="rId6" Type="http://schemas.openxmlformats.org/officeDocument/2006/relationships/hyperlink" Target="https://vmaker.tw/archives/11198" TargetMode="External"/><Relationship Id="rId7" Type="http://schemas.openxmlformats.org/officeDocument/2006/relationships/image" Target="../media/image24.png"/><Relationship Id="rId8" Type="http://schemas.openxmlformats.org/officeDocument/2006/relationships/slide" Target="/ppt/slides/slide3.xml"/></Relationships>
</file>

<file path=ppt/slides/_rels/slide1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0.xml"/><Relationship Id="rId3" Type="http://schemas.openxmlformats.org/officeDocument/2006/relationships/image" Target="../media/image2.png"/><Relationship Id="rId4" Type="http://schemas.openxmlformats.org/officeDocument/2006/relationships/image" Target="../media/image155.png"/><Relationship Id="rId5" Type="http://schemas.openxmlformats.org/officeDocument/2006/relationships/slide" Target="/ppt/slides/slide3.xml"/></Relationships>
</file>

<file path=ppt/slides/_rels/slide1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1.xml"/><Relationship Id="rId3" Type="http://schemas.openxmlformats.org/officeDocument/2006/relationships/image" Target="../media/image2.png"/><Relationship Id="rId4" Type="http://schemas.openxmlformats.org/officeDocument/2006/relationships/image" Target="../media/image161.png"/><Relationship Id="rId5" Type="http://schemas.openxmlformats.org/officeDocument/2006/relationships/slide" Target="/ppt/slides/slide3.xml"/></Relationships>
</file>

<file path=ppt/slides/_rels/slide1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2.xml"/><Relationship Id="rId3" Type="http://schemas.openxmlformats.org/officeDocument/2006/relationships/image" Target="../media/image2.png"/><Relationship Id="rId4" Type="http://schemas.openxmlformats.org/officeDocument/2006/relationships/image" Target="../media/image171.png"/><Relationship Id="rId5" Type="http://schemas.openxmlformats.org/officeDocument/2006/relationships/slide" Target="/ppt/slides/slide3.xml"/></Relationships>
</file>

<file path=ppt/slides/_rels/slide1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3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slide" Target="/ppt/slides/slide3.xml"/></Relationships>
</file>

<file path=ppt/slides/_rels/slide1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4.xml"/><Relationship Id="rId3" Type="http://schemas.openxmlformats.org/officeDocument/2006/relationships/image" Target="../media/image2.png"/><Relationship Id="rId4" Type="http://schemas.openxmlformats.org/officeDocument/2006/relationships/hyperlink" Target="http://www.youtube.com/watch?v=l2701TL-z3I" TargetMode="External"/><Relationship Id="rId5" Type="http://schemas.openxmlformats.org/officeDocument/2006/relationships/image" Target="../media/image156.jpg"/><Relationship Id="rId6" Type="http://schemas.openxmlformats.org/officeDocument/2006/relationships/slide" Target="/ppt/slides/slide3.xml"/></Relationships>
</file>

<file path=ppt/slides/_rels/slide1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5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slide" Target="/ppt/slides/slide3.xml"/></Relationships>
</file>

<file path=ppt/slides/_rels/slide1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6.xml"/><Relationship Id="rId3" Type="http://schemas.openxmlformats.org/officeDocument/2006/relationships/image" Target="../media/image2.png"/><Relationship Id="rId4" Type="http://schemas.openxmlformats.org/officeDocument/2006/relationships/slide" Target="/ppt/slides/slide3.xml"/></Relationships>
</file>

<file path=ppt/slides/_rels/slide1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7.xml"/><Relationship Id="rId3" Type="http://schemas.openxmlformats.org/officeDocument/2006/relationships/image" Target="../media/image2.png"/><Relationship Id="rId4" Type="http://schemas.openxmlformats.org/officeDocument/2006/relationships/hyperlink" Target="http://www.youtube.com/watch?v=l2701TL-z3I" TargetMode="External"/><Relationship Id="rId5" Type="http://schemas.openxmlformats.org/officeDocument/2006/relationships/image" Target="../media/image159.jpg"/><Relationship Id="rId6" Type="http://schemas.openxmlformats.org/officeDocument/2006/relationships/slide" Target="/ppt/slides/slide3.xml"/></Relationships>
</file>

<file path=ppt/slides/_rels/slide1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8.xml"/><Relationship Id="rId3" Type="http://schemas.openxmlformats.org/officeDocument/2006/relationships/image" Target="../media/image2.png"/><Relationship Id="rId4" Type="http://schemas.openxmlformats.org/officeDocument/2006/relationships/image" Target="../media/image163.png"/><Relationship Id="rId5" Type="http://schemas.openxmlformats.org/officeDocument/2006/relationships/slide" Target="/ppt/slides/slide3.xml"/></Relationships>
</file>

<file path=ppt/slides/_rels/slide1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9.xml"/><Relationship Id="rId3" Type="http://schemas.openxmlformats.org/officeDocument/2006/relationships/image" Target="../media/image2.png"/><Relationship Id="rId4" Type="http://schemas.openxmlformats.org/officeDocument/2006/relationships/image" Target="../media/image158.png"/><Relationship Id="rId5" Type="http://schemas.openxmlformats.org/officeDocument/2006/relationships/slide" Target="/ppt/slides/slide3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26.jpg"/><Relationship Id="rId5" Type="http://schemas.openxmlformats.org/officeDocument/2006/relationships/image" Target="../media/image19.png"/><Relationship Id="rId6" Type="http://schemas.openxmlformats.org/officeDocument/2006/relationships/image" Target="../media/image20.gif"/><Relationship Id="rId7" Type="http://schemas.openxmlformats.org/officeDocument/2006/relationships/slide" Target="/ppt/slides/slide3.xml"/></Relationships>
</file>

<file path=ppt/slides/_rels/slide1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0.xml"/><Relationship Id="rId3" Type="http://schemas.openxmlformats.org/officeDocument/2006/relationships/image" Target="../media/image2.png"/><Relationship Id="rId4" Type="http://schemas.openxmlformats.org/officeDocument/2006/relationships/hyperlink" Target="http://www.youtube.com/watch?v=qZ1gxLvOfTk" TargetMode="External"/><Relationship Id="rId5" Type="http://schemas.openxmlformats.org/officeDocument/2006/relationships/image" Target="../media/image162.jpg"/><Relationship Id="rId6" Type="http://schemas.openxmlformats.org/officeDocument/2006/relationships/slide" Target="/ppt/slides/slide3.xml"/></Relationships>
</file>

<file path=ppt/slides/_rels/slide1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1.xml"/><Relationship Id="rId3" Type="http://schemas.openxmlformats.org/officeDocument/2006/relationships/image" Target="../media/image2.png"/><Relationship Id="rId4" Type="http://schemas.openxmlformats.org/officeDocument/2006/relationships/image" Target="../media/image168.png"/><Relationship Id="rId5" Type="http://schemas.openxmlformats.org/officeDocument/2006/relationships/slide" Target="/ppt/slides/slide3.xml"/></Relationships>
</file>

<file path=ppt/slides/_rels/slide1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2.xml"/><Relationship Id="rId3" Type="http://schemas.openxmlformats.org/officeDocument/2006/relationships/image" Target="../media/image2.png"/><Relationship Id="rId4" Type="http://schemas.openxmlformats.org/officeDocument/2006/relationships/hyperlink" Target="http://www.youtube.com/watch?v=YyQ41DIecUg" TargetMode="External"/><Relationship Id="rId5" Type="http://schemas.openxmlformats.org/officeDocument/2006/relationships/image" Target="../media/image160.jpg"/><Relationship Id="rId6" Type="http://schemas.openxmlformats.org/officeDocument/2006/relationships/slide" Target="/ppt/slides/slide3.xml"/></Relationships>
</file>

<file path=ppt/slides/_rels/slide1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3.xml"/><Relationship Id="rId3" Type="http://schemas.openxmlformats.org/officeDocument/2006/relationships/image" Target="../media/image2.png"/><Relationship Id="rId4" Type="http://schemas.openxmlformats.org/officeDocument/2006/relationships/image" Target="../media/image164.png"/><Relationship Id="rId5" Type="http://schemas.openxmlformats.org/officeDocument/2006/relationships/slide" Target="/ppt/slides/slide3.xml"/></Relationships>
</file>

<file path=ppt/slides/_rels/slide1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4.xml"/><Relationship Id="rId3" Type="http://schemas.openxmlformats.org/officeDocument/2006/relationships/image" Target="../media/image2.png"/><Relationship Id="rId4" Type="http://schemas.openxmlformats.org/officeDocument/2006/relationships/hyperlink" Target="http://www.youtube.com/watch?v=uhngHnLqLR4" TargetMode="External"/><Relationship Id="rId5" Type="http://schemas.openxmlformats.org/officeDocument/2006/relationships/image" Target="../media/image167.jpg"/><Relationship Id="rId6" Type="http://schemas.openxmlformats.org/officeDocument/2006/relationships/slide" Target="/ppt/slides/slide3.xml"/></Relationships>
</file>

<file path=ppt/slides/_rels/slide1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5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slide" Target="/ppt/slides/slide3.xml"/></Relationships>
</file>

<file path=ppt/slides/_rels/slide1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6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slide" Target="/ppt/slides/slide3.xml"/></Relationships>
</file>

<file path=ppt/slides/_rels/slide1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7.xml"/><Relationship Id="rId3" Type="http://schemas.openxmlformats.org/officeDocument/2006/relationships/image" Target="../media/image2.png"/><Relationship Id="rId4" Type="http://schemas.openxmlformats.org/officeDocument/2006/relationships/image" Target="../media/image165.png"/><Relationship Id="rId5" Type="http://schemas.openxmlformats.org/officeDocument/2006/relationships/slide" Target="/ppt/slides/slide3.xml"/></Relationships>
</file>

<file path=ppt/slides/_rels/slide1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8.xml"/><Relationship Id="rId3" Type="http://schemas.openxmlformats.org/officeDocument/2006/relationships/image" Target="../media/image2.png"/><Relationship Id="rId4" Type="http://schemas.openxmlformats.org/officeDocument/2006/relationships/image" Target="../media/image166.png"/><Relationship Id="rId5" Type="http://schemas.openxmlformats.org/officeDocument/2006/relationships/slide" Target="/ppt/slides/slide3.xml"/></Relationships>
</file>

<file path=ppt/slides/_rels/slide1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9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hyperlink" Target="http://www.youtube.com/watch?v=4o_6JqbN6ZY" TargetMode="External"/><Relationship Id="rId6" Type="http://schemas.openxmlformats.org/officeDocument/2006/relationships/image" Target="../media/image169.jpg"/><Relationship Id="rId7" Type="http://schemas.openxmlformats.org/officeDocument/2006/relationships/slide" Target="/ppt/slides/slide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hyperlink" Target="https://kknews.cc/zh-tw/digital/8l6aeg4.html" TargetMode="External"/><Relationship Id="rId5" Type="http://schemas.openxmlformats.org/officeDocument/2006/relationships/image" Target="../media/image27.png"/><Relationship Id="rId6" Type="http://schemas.openxmlformats.org/officeDocument/2006/relationships/slide" Target="/ppt/slides/slide3.xml"/></Relationships>
</file>

<file path=ppt/slides/_rels/slide2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0.xml"/><Relationship Id="rId3" Type="http://schemas.openxmlformats.org/officeDocument/2006/relationships/image" Target="../media/image2.png"/><Relationship Id="rId4" Type="http://schemas.openxmlformats.org/officeDocument/2006/relationships/image" Target="../media/image172.jpg"/><Relationship Id="rId5" Type="http://schemas.openxmlformats.org/officeDocument/2006/relationships/image" Target="../media/image170.jpg"/><Relationship Id="rId6" Type="http://schemas.openxmlformats.org/officeDocument/2006/relationships/slide" Target="/ppt/slides/slide3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slide" Target="/ppt/slides/slide3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63.png"/><Relationship Id="rId5" Type="http://schemas.openxmlformats.org/officeDocument/2006/relationships/slide" Target="/ppt/slides/slide3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Relationship Id="rId4" Type="http://schemas.openxmlformats.org/officeDocument/2006/relationships/image" Target="../media/image56.png"/><Relationship Id="rId5" Type="http://schemas.openxmlformats.org/officeDocument/2006/relationships/slide" Target="/ppt/slides/slide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Relationship Id="rId4" Type="http://schemas.openxmlformats.org/officeDocument/2006/relationships/image" Target="../media/image54.png"/><Relationship Id="rId5" Type="http://schemas.openxmlformats.org/officeDocument/2006/relationships/slide" Target="/ppt/slides/slide3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Relationship Id="rId4" Type="http://schemas.openxmlformats.org/officeDocument/2006/relationships/image" Target="../media/image69.png"/><Relationship Id="rId5" Type="http://schemas.openxmlformats.org/officeDocument/2006/relationships/slide" Target="/ppt/slides/slide3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png"/><Relationship Id="rId4" Type="http://schemas.openxmlformats.org/officeDocument/2006/relationships/image" Target="../media/image30.jpg"/><Relationship Id="rId5" Type="http://schemas.openxmlformats.org/officeDocument/2006/relationships/slide" Target="/ppt/slides/slide3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Relationship Id="rId4" Type="http://schemas.openxmlformats.org/officeDocument/2006/relationships/image" Target="../media/image58.png"/><Relationship Id="rId5" Type="http://schemas.openxmlformats.org/officeDocument/2006/relationships/image" Target="../media/image53.png"/><Relationship Id="rId6" Type="http://schemas.openxmlformats.org/officeDocument/2006/relationships/slide" Target="/ppt/slides/slide3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Relationship Id="rId4" Type="http://schemas.openxmlformats.org/officeDocument/2006/relationships/image" Target="../media/image55.png"/><Relationship Id="rId5" Type="http://schemas.openxmlformats.org/officeDocument/2006/relationships/image" Target="../media/image28.png"/><Relationship Id="rId6" Type="http://schemas.openxmlformats.org/officeDocument/2006/relationships/slide" Target="/ppt/slides/slide3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png"/><Relationship Id="rId4" Type="http://schemas.openxmlformats.org/officeDocument/2006/relationships/image" Target="../media/image73.png"/><Relationship Id="rId5" Type="http://schemas.openxmlformats.org/officeDocument/2006/relationships/slide" Target="/ppt/slides/slide3.xml"/></Relationships>
</file>

<file path=ppt/slides/_rels/slide3.xml.rels><?xml version="1.0" encoding="UTF-8" standalone="yes"?><Relationships xmlns="http://schemas.openxmlformats.org/package/2006/relationships"><Relationship Id="rId20" Type="http://schemas.openxmlformats.org/officeDocument/2006/relationships/slide" Target="/ppt/slides/slide148.xml"/><Relationship Id="rId11" Type="http://schemas.openxmlformats.org/officeDocument/2006/relationships/slide" Target="/ppt/slides/slide71.xml"/><Relationship Id="rId22" Type="http://schemas.openxmlformats.org/officeDocument/2006/relationships/slide" Target="/ppt/slides/slide185.xml"/><Relationship Id="rId10" Type="http://schemas.openxmlformats.org/officeDocument/2006/relationships/slide" Target="/ppt/slides/slide71.xml"/><Relationship Id="rId21" Type="http://schemas.openxmlformats.org/officeDocument/2006/relationships/slide" Target="/ppt/slides/slide148.xml"/><Relationship Id="rId13" Type="http://schemas.openxmlformats.org/officeDocument/2006/relationships/slide" Target="/ppt/slides/slide84.xml"/><Relationship Id="rId12" Type="http://schemas.openxmlformats.org/officeDocument/2006/relationships/slide" Target="/ppt/slides/slide84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slide" Target="/ppt/slides/slide4.xml"/><Relationship Id="rId9" Type="http://schemas.openxmlformats.org/officeDocument/2006/relationships/slide" Target="/ppt/slides/slide67.xml"/><Relationship Id="rId15" Type="http://schemas.openxmlformats.org/officeDocument/2006/relationships/slide" Target="/ppt/slides/slide100.xml"/><Relationship Id="rId14" Type="http://schemas.openxmlformats.org/officeDocument/2006/relationships/slide" Target="/ppt/slides/slide100.xml"/><Relationship Id="rId17" Type="http://schemas.openxmlformats.org/officeDocument/2006/relationships/slide" Target="/ppt/slides/slide117.xml"/><Relationship Id="rId16" Type="http://schemas.openxmlformats.org/officeDocument/2006/relationships/slide" Target="/ppt/slides/slide117.xml"/><Relationship Id="rId5" Type="http://schemas.openxmlformats.org/officeDocument/2006/relationships/slide" Target="/ppt/slides/slide5.xml"/><Relationship Id="rId19" Type="http://schemas.openxmlformats.org/officeDocument/2006/relationships/slide" Target="/ppt/slides/slide128.xml"/><Relationship Id="rId6" Type="http://schemas.openxmlformats.org/officeDocument/2006/relationships/slide" Target="/ppt/slides/slide14.xml"/><Relationship Id="rId18" Type="http://schemas.openxmlformats.org/officeDocument/2006/relationships/slide" Target="/ppt/slides/slide128.xml"/><Relationship Id="rId7" Type="http://schemas.openxmlformats.org/officeDocument/2006/relationships/slide" Target="/ppt/slides/slide21.xml"/><Relationship Id="rId8" Type="http://schemas.openxmlformats.org/officeDocument/2006/relationships/slide" Target="/ppt/slides/slide35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png"/><Relationship Id="rId4" Type="http://schemas.openxmlformats.org/officeDocument/2006/relationships/image" Target="../media/image62.png"/><Relationship Id="rId5" Type="http://schemas.openxmlformats.org/officeDocument/2006/relationships/image" Target="../media/image60.png"/><Relationship Id="rId6" Type="http://schemas.openxmlformats.org/officeDocument/2006/relationships/slide" Target="/ppt/slides/slide3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png"/><Relationship Id="rId4" Type="http://schemas.openxmlformats.org/officeDocument/2006/relationships/image" Target="../media/image109.png"/><Relationship Id="rId5" Type="http://schemas.openxmlformats.org/officeDocument/2006/relationships/image" Target="../media/image31.jpg"/><Relationship Id="rId6" Type="http://schemas.openxmlformats.org/officeDocument/2006/relationships/slide" Target="/ppt/slides/slide3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png"/><Relationship Id="rId4" Type="http://schemas.openxmlformats.org/officeDocument/2006/relationships/image" Target="../media/image122.png"/><Relationship Id="rId5" Type="http://schemas.openxmlformats.org/officeDocument/2006/relationships/image" Target="../media/image32.jpg"/><Relationship Id="rId6" Type="http://schemas.openxmlformats.org/officeDocument/2006/relationships/slide" Target="/ppt/slides/slide3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.png"/><Relationship Id="rId4" Type="http://schemas.openxmlformats.org/officeDocument/2006/relationships/hyperlink" Target="http://www.youtube.com/watch?v=irxWoiSwuuk" TargetMode="External"/><Relationship Id="rId5" Type="http://schemas.openxmlformats.org/officeDocument/2006/relationships/image" Target="../media/image29.jpg"/><Relationship Id="rId6" Type="http://schemas.openxmlformats.org/officeDocument/2006/relationships/slide" Target="/ppt/slides/slide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png"/><Relationship Id="rId4" Type="http://schemas.openxmlformats.org/officeDocument/2006/relationships/image" Target="../media/image123.png"/><Relationship Id="rId5" Type="http://schemas.openxmlformats.org/officeDocument/2006/relationships/image" Target="../media/image70.png"/><Relationship Id="rId6" Type="http://schemas.openxmlformats.org/officeDocument/2006/relationships/slide" Target="/ppt/slides/slide3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slide" Target="/ppt/slides/slide3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.png"/><Relationship Id="rId4" Type="http://schemas.openxmlformats.org/officeDocument/2006/relationships/image" Target="../media/image33.png"/><Relationship Id="rId5" Type="http://schemas.openxmlformats.org/officeDocument/2006/relationships/slide" Target="/ppt/slides/slide3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.png"/><Relationship Id="rId4" Type="http://schemas.openxmlformats.org/officeDocument/2006/relationships/image" Target="../media/image34.png"/><Relationship Id="rId5" Type="http://schemas.openxmlformats.org/officeDocument/2006/relationships/slide" Target="/ppt/slides/slide3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.png"/><Relationship Id="rId4" Type="http://schemas.openxmlformats.org/officeDocument/2006/relationships/image" Target="../media/image35.png"/><Relationship Id="rId5" Type="http://schemas.openxmlformats.org/officeDocument/2006/relationships/slide" Target="/ppt/slides/slide3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.png"/><Relationship Id="rId4" Type="http://schemas.openxmlformats.org/officeDocument/2006/relationships/image" Target="../media/image38.png"/><Relationship Id="rId5" Type="http://schemas.openxmlformats.org/officeDocument/2006/relationships/slide" Target="/ppt/slides/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hyperlink" Target="http://www.youtube.com/watch?v=7XFgY2b2REY" TargetMode="External"/><Relationship Id="rId5" Type="http://schemas.openxmlformats.org/officeDocument/2006/relationships/image" Target="../media/image3.jpg"/><Relationship Id="rId6" Type="http://schemas.openxmlformats.org/officeDocument/2006/relationships/slide" Target="/ppt/slides/slide3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.png"/><Relationship Id="rId4" Type="http://schemas.openxmlformats.org/officeDocument/2006/relationships/image" Target="../media/image36.png"/><Relationship Id="rId5" Type="http://schemas.openxmlformats.org/officeDocument/2006/relationships/slide" Target="/ppt/slides/slide3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.png"/><Relationship Id="rId4" Type="http://schemas.openxmlformats.org/officeDocument/2006/relationships/image" Target="../media/image39.png"/><Relationship Id="rId5" Type="http://schemas.openxmlformats.org/officeDocument/2006/relationships/slide" Target="/ppt/slides/slide3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.png"/><Relationship Id="rId4" Type="http://schemas.openxmlformats.org/officeDocument/2006/relationships/image" Target="../media/image40.png"/><Relationship Id="rId5" Type="http://schemas.openxmlformats.org/officeDocument/2006/relationships/slide" Target="/ppt/slides/slide3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.png"/><Relationship Id="rId4" Type="http://schemas.openxmlformats.org/officeDocument/2006/relationships/image" Target="../media/image41.png"/><Relationship Id="rId5" Type="http://schemas.openxmlformats.org/officeDocument/2006/relationships/slide" Target="/ppt/slides/slide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.png"/><Relationship Id="rId4" Type="http://schemas.openxmlformats.org/officeDocument/2006/relationships/image" Target="../media/image42.png"/><Relationship Id="rId5" Type="http://schemas.openxmlformats.org/officeDocument/2006/relationships/slide" Target="/ppt/slides/slide3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.png"/><Relationship Id="rId4" Type="http://schemas.openxmlformats.org/officeDocument/2006/relationships/image" Target="../media/image43.png"/><Relationship Id="rId5" Type="http://schemas.openxmlformats.org/officeDocument/2006/relationships/slide" Target="/ppt/slides/slide3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.png"/><Relationship Id="rId4" Type="http://schemas.openxmlformats.org/officeDocument/2006/relationships/image" Target="../media/image44.png"/><Relationship Id="rId5" Type="http://schemas.openxmlformats.org/officeDocument/2006/relationships/slide" Target="/ppt/slides/slide3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.png"/><Relationship Id="rId4" Type="http://schemas.openxmlformats.org/officeDocument/2006/relationships/slide" Target="/ppt/slides/slide3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.png"/><Relationship Id="rId4" Type="http://schemas.openxmlformats.org/officeDocument/2006/relationships/image" Target="../media/image125.png"/><Relationship Id="rId5" Type="http://schemas.openxmlformats.org/officeDocument/2006/relationships/slide" Target="/ppt/slides/slide3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.png"/><Relationship Id="rId4" Type="http://schemas.openxmlformats.org/officeDocument/2006/relationships/image" Target="../media/image154.png"/><Relationship Id="rId5" Type="http://schemas.openxmlformats.org/officeDocument/2006/relationships/slide" Target="/ppt/slides/slide3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slide" Target="/ppt/slides/slide3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.png"/><Relationship Id="rId4" Type="http://schemas.openxmlformats.org/officeDocument/2006/relationships/image" Target="../media/image50.jpg"/><Relationship Id="rId5" Type="http://schemas.openxmlformats.org/officeDocument/2006/relationships/slide" Target="/ppt/slides/slide3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.png"/><Relationship Id="rId4" Type="http://schemas.openxmlformats.org/officeDocument/2006/relationships/hyperlink" Target="https://youtu.be/e05al4NCwU0" TargetMode="External"/><Relationship Id="rId5" Type="http://schemas.openxmlformats.org/officeDocument/2006/relationships/slide" Target="/ppt/slides/slide3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.png"/><Relationship Id="rId4" Type="http://schemas.openxmlformats.org/officeDocument/2006/relationships/image" Target="../media/image45.png"/><Relationship Id="rId5" Type="http://schemas.openxmlformats.org/officeDocument/2006/relationships/slide" Target="/ppt/slides/slide3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.png"/><Relationship Id="rId4" Type="http://schemas.openxmlformats.org/officeDocument/2006/relationships/image" Target="../media/image46.png"/><Relationship Id="rId5" Type="http://schemas.openxmlformats.org/officeDocument/2006/relationships/slide" Target="/ppt/slides/slide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.png"/><Relationship Id="rId4" Type="http://schemas.openxmlformats.org/officeDocument/2006/relationships/image" Target="../media/image47.png"/><Relationship Id="rId5" Type="http://schemas.openxmlformats.org/officeDocument/2006/relationships/slide" Target="/ppt/slides/slide3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.png"/><Relationship Id="rId4" Type="http://schemas.openxmlformats.org/officeDocument/2006/relationships/image" Target="../media/image48.png"/><Relationship Id="rId5" Type="http://schemas.openxmlformats.org/officeDocument/2006/relationships/slide" Target="/ppt/slides/slide3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.png"/><Relationship Id="rId4" Type="http://schemas.openxmlformats.org/officeDocument/2006/relationships/image" Target="../media/image49.png"/><Relationship Id="rId5" Type="http://schemas.openxmlformats.org/officeDocument/2006/relationships/slide" Target="/ppt/slides/slide3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22.png"/><Relationship Id="rId4" Type="http://schemas.openxmlformats.org/officeDocument/2006/relationships/slide" Target="/ppt/slides/slide3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.png"/><Relationship Id="rId4" Type="http://schemas.openxmlformats.org/officeDocument/2006/relationships/hyperlink" Target="http://www.youtube.com/watch?v=zbsXyEE6ZKE" TargetMode="External"/><Relationship Id="rId5" Type="http://schemas.openxmlformats.org/officeDocument/2006/relationships/image" Target="../media/image52.jpg"/><Relationship Id="rId6" Type="http://schemas.openxmlformats.org/officeDocument/2006/relationships/slide" Target="/ppt/slides/slide3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.png"/><Relationship Id="rId4" Type="http://schemas.openxmlformats.org/officeDocument/2006/relationships/hyperlink" Target="https://youtu.be/SY7F-56-kWU" TargetMode="External"/><Relationship Id="rId5" Type="http://schemas.openxmlformats.org/officeDocument/2006/relationships/slide" Target="/ppt/slides/slide3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slide" Target="/ppt/slides/slide3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.png"/><Relationship Id="rId4" Type="http://schemas.openxmlformats.org/officeDocument/2006/relationships/image" Target="../media/image57.png"/><Relationship Id="rId5" Type="http://schemas.openxmlformats.org/officeDocument/2006/relationships/slide" Target="/ppt/slides/slide3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.png"/><Relationship Id="rId4" Type="http://schemas.openxmlformats.org/officeDocument/2006/relationships/slide" Target="/ppt/slides/slide3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.png"/><Relationship Id="rId4" Type="http://schemas.openxmlformats.org/officeDocument/2006/relationships/hyperlink" Target="http://www.youtube.com/watch?v=Cqkufp9QID0" TargetMode="External"/><Relationship Id="rId5" Type="http://schemas.openxmlformats.org/officeDocument/2006/relationships/image" Target="../media/image61.jpg"/><Relationship Id="rId6" Type="http://schemas.openxmlformats.org/officeDocument/2006/relationships/slide" Target="/ppt/slides/slide3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slide" Target="/ppt/slides/slide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.png"/><Relationship Id="rId4" Type="http://schemas.openxmlformats.org/officeDocument/2006/relationships/image" Target="../media/image59.png"/><Relationship Id="rId5" Type="http://schemas.openxmlformats.org/officeDocument/2006/relationships/slide" Target="/ppt/slides/slide3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.png"/><Relationship Id="rId4" Type="http://schemas.openxmlformats.org/officeDocument/2006/relationships/image" Target="../media/image64.png"/><Relationship Id="rId5" Type="http://schemas.openxmlformats.org/officeDocument/2006/relationships/slide" Target="/ppt/slides/slide3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.png"/><Relationship Id="rId4" Type="http://schemas.openxmlformats.org/officeDocument/2006/relationships/hyperlink" Target="http://www.youtube.com/watch?v=dXV1Ap21Ydk" TargetMode="External"/><Relationship Id="rId5" Type="http://schemas.openxmlformats.org/officeDocument/2006/relationships/image" Target="../media/image66.jpg"/><Relationship Id="rId6" Type="http://schemas.openxmlformats.org/officeDocument/2006/relationships/slide" Target="/ppt/slides/slide3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hyperlink" Target="http://www.youtube.com/watch?v=eg8vfKW10z8" TargetMode="External"/><Relationship Id="rId4" Type="http://schemas.openxmlformats.org/officeDocument/2006/relationships/image" Target="../media/image65.jpg"/><Relationship Id="rId5" Type="http://schemas.openxmlformats.org/officeDocument/2006/relationships/slide" Target="/ppt/slides/slide3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7.png"/><Relationship Id="rId4" Type="http://schemas.openxmlformats.org/officeDocument/2006/relationships/slide" Target="/ppt/slides/slide3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slide" Target="/ppt/slides/slide3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18.jpg"/><Relationship Id="rId6" Type="http://schemas.openxmlformats.org/officeDocument/2006/relationships/image" Target="../media/image11.jpg"/><Relationship Id="rId7" Type="http://schemas.openxmlformats.org/officeDocument/2006/relationships/slide" Target="/ppt/slides/slide3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slide" Target="/ppt/slides/slide3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2.png"/><Relationship Id="rId4" Type="http://schemas.openxmlformats.org/officeDocument/2006/relationships/hyperlink" Target="https://makecode.microbit.org/_2YKe47PJg2Ld" TargetMode="External"/><Relationship Id="rId5" Type="http://schemas.openxmlformats.org/officeDocument/2006/relationships/hyperlink" Target="http://www.youtube.com/watch?v=rkHN_Vy4xiI" TargetMode="External"/><Relationship Id="rId6" Type="http://schemas.openxmlformats.org/officeDocument/2006/relationships/image" Target="../media/image68.jpg"/><Relationship Id="rId7" Type="http://schemas.openxmlformats.org/officeDocument/2006/relationships/slide" Target="/ppt/slides/slide3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2.png"/><Relationship Id="rId4" Type="http://schemas.openxmlformats.org/officeDocument/2006/relationships/image" Target="../media/image57.png"/><Relationship Id="rId5" Type="http://schemas.openxmlformats.org/officeDocument/2006/relationships/slide" Target="/ppt/slides/slide3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2.png"/><Relationship Id="rId4" Type="http://schemas.openxmlformats.org/officeDocument/2006/relationships/slide" Target="/ppt/slides/slide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2.png"/><Relationship Id="rId4" Type="http://schemas.openxmlformats.org/officeDocument/2006/relationships/slide" Target="/ppt/slides/slide3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2.png"/><Relationship Id="rId4" Type="http://schemas.openxmlformats.org/officeDocument/2006/relationships/image" Target="../media/image76.jpg"/><Relationship Id="rId5" Type="http://schemas.openxmlformats.org/officeDocument/2006/relationships/slide" Target="/ppt/slides/slide3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2.png"/><Relationship Id="rId4" Type="http://schemas.openxmlformats.org/officeDocument/2006/relationships/image" Target="../media/image173.png"/><Relationship Id="rId5" Type="http://schemas.openxmlformats.org/officeDocument/2006/relationships/image" Target="../media/image71.png"/><Relationship Id="rId6" Type="http://schemas.openxmlformats.org/officeDocument/2006/relationships/slide" Target="/ppt/slides/slide3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2.png"/><Relationship Id="rId4" Type="http://schemas.openxmlformats.org/officeDocument/2006/relationships/image" Target="../media/image72.png"/><Relationship Id="rId5" Type="http://schemas.openxmlformats.org/officeDocument/2006/relationships/image" Target="../media/image71.png"/><Relationship Id="rId6" Type="http://schemas.openxmlformats.org/officeDocument/2006/relationships/slide" Target="/ppt/slides/slide3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2.png"/><Relationship Id="rId4" Type="http://schemas.openxmlformats.org/officeDocument/2006/relationships/image" Target="../media/image72.png"/><Relationship Id="rId5" Type="http://schemas.openxmlformats.org/officeDocument/2006/relationships/image" Target="../media/image71.png"/><Relationship Id="rId6" Type="http://schemas.openxmlformats.org/officeDocument/2006/relationships/slide" Target="/ppt/slides/slide3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2.png"/><Relationship Id="rId4" Type="http://schemas.openxmlformats.org/officeDocument/2006/relationships/image" Target="../media/image72.png"/><Relationship Id="rId5" Type="http://schemas.openxmlformats.org/officeDocument/2006/relationships/image" Target="../media/image71.png"/><Relationship Id="rId6" Type="http://schemas.openxmlformats.org/officeDocument/2006/relationships/slide" Target="/ppt/slides/slide3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8.png"/><Relationship Id="rId6" Type="http://schemas.openxmlformats.org/officeDocument/2006/relationships/image" Target="../media/image1.png"/><Relationship Id="rId7" Type="http://schemas.openxmlformats.org/officeDocument/2006/relationships/slide" Target="/ppt/slides/slide3.xm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2.png"/><Relationship Id="rId4" Type="http://schemas.openxmlformats.org/officeDocument/2006/relationships/image" Target="../media/image72.png"/><Relationship Id="rId5" Type="http://schemas.openxmlformats.org/officeDocument/2006/relationships/image" Target="../media/image71.png"/><Relationship Id="rId6" Type="http://schemas.openxmlformats.org/officeDocument/2006/relationships/slide" Target="/ppt/slides/slide3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2.png"/><Relationship Id="rId4" Type="http://schemas.openxmlformats.org/officeDocument/2006/relationships/image" Target="../media/image94.jpg"/><Relationship Id="rId5" Type="http://schemas.openxmlformats.org/officeDocument/2006/relationships/slide" Target="/ppt/slides/slide3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2.png"/><Relationship Id="rId4" Type="http://schemas.openxmlformats.org/officeDocument/2006/relationships/image" Target="../media/image92.jpg"/><Relationship Id="rId5" Type="http://schemas.openxmlformats.org/officeDocument/2006/relationships/slide" Target="/ppt/slides/slide3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2.png"/><Relationship Id="rId4" Type="http://schemas.openxmlformats.org/officeDocument/2006/relationships/image" Target="../media/image86.jpg"/><Relationship Id="rId5" Type="http://schemas.openxmlformats.org/officeDocument/2006/relationships/slide" Target="/ppt/slides/slide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slide" Target="/ppt/slides/slide3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2.png"/><Relationship Id="rId4" Type="http://schemas.openxmlformats.org/officeDocument/2006/relationships/image" Target="../media/image77.png"/><Relationship Id="rId5" Type="http://schemas.openxmlformats.org/officeDocument/2006/relationships/slide" Target="/ppt/slides/slide3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2.png"/><Relationship Id="rId4" Type="http://schemas.openxmlformats.org/officeDocument/2006/relationships/image" Target="../media/image74.png"/><Relationship Id="rId5" Type="http://schemas.openxmlformats.org/officeDocument/2006/relationships/slide" Target="/ppt/slides/slide3.xm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2.png"/><Relationship Id="rId4" Type="http://schemas.openxmlformats.org/officeDocument/2006/relationships/image" Target="../media/image82.png"/><Relationship Id="rId5" Type="http://schemas.openxmlformats.org/officeDocument/2006/relationships/slide" Target="/ppt/slides/slide3.xm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2.png"/><Relationship Id="rId4" Type="http://schemas.openxmlformats.org/officeDocument/2006/relationships/image" Target="../media/image83.png"/><Relationship Id="rId5" Type="http://schemas.openxmlformats.org/officeDocument/2006/relationships/slide" Target="/ppt/slides/slide3.xml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2.png"/><Relationship Id="rId4" Type="http://schemas.openxmlformats.org/officeDocument/2006/relationships/image" Target="../media/image75.png"/><Relationship Id="rId5" Type="http://schemas.openxmlformats.org/officeDocument/2006/relationships/slide" Target="/ppt/slides/slide3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hyperlink" Target="https://o4043380.pixnet.net/blog/post/224062414" TargetMode="External"/><Relationship Id="rId6" Type="http://schemas.openxmlformats.org/officeDocument/2006/relationships/image" Target="../media/image21.png"/><Relationship Id="rId7" Type="http://schemas.openxmlformats.org/officeDocument/2006/relationships/hyperlink" Target="https://webbit.webduino.io/tutorials/doc/zh-tw/education/extension-mooncar/track.html" TargetMode="External"/><Relationship Id="rId8" Type="http://schemas.openxmlformats.org/officeDocument/2006/relationships/slide" Target="/ppt/slides/slide3.xml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2.png"/><Relationship Id="rId4" Type="http://schemas.openxmlformats.org/officeDocument/2006/relationships/image" Target="../media/image78.png"/><Relationship Id="rId5" Type="http://schemas.openxmlformats.org/officeDocument/2006/relationships/slide" Target="/ppt/slides/slide3.xml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2.png"/><Relationship Id="rId4" Type="http://schemas.openxmlformats.org/officeDocument/2006/relationships/image" Target="../media/image80.png"/><Relationship Id="rId5" Type="http://schemas.openxmlformats.org/officeDocument/2006/relationships/slide" Target="/ppt/slides/slide3.xml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2.png"/><Relationship Id="rId4" Type="http://schemas.openxmlformats.org/officeDocument/2006/relationships/image" Target="../media/image79.png"/><Relationship Id="rId5" Type="http://schemas.openxmlformats.org/officeDocument/2006/relationships/slide" Target="/ppt/slides/slide3.xml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2.png"/><Relationship Id="rId4" Type="http://schemas.openxmlformats.org/officeDocument/2006/relationships/image" Target="../media/image81.png"/><Relationship Id="rId5" Type="http://schemas.openxmlformats.org/officeDocument/2006/relationships/slide" Target="/ppt/slides/slide3.xml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2.png"/><Relationship Id="rId4" Type="http://schemas.openxmlformats.org/officeDocument/2006/relationships/image" Target="../media/image91.png"/><Relationship Id="rId5" Type="http://schemas.openxmlformats.org/officeDocument/2006/relationships/slide" Target="/ppt/slides/slide3.xml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2.png"/><Relationship Id="rId4" Type="http://schemas.openxmlformats.org/officeDocument/2006/relationships/image" Target="../media/image101.jpg"/><Relationship Id="rId5" Type="http://schemas.openxmlformats.org/officeDocument/2006/relationships/slide" Target="/ppt/slides/slide3.xml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2.png"/><Relationship Id="rId4" Type="http://schemas.openxmlformats.org/officeDocument/2006/relationships/image" Target="../media/image84.png"/><Relationship Id="rId5" Type="http://schemas.openxmlformats.org/officeDocument/2006/relationships/image" Target="../media/image87.png"/><Relationship Id="rId6" Type="http://schemas.openxmlformats.org/officeDocument/2006/relationships/slide" Target="/ppt/slides/slide3.xml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2.png"/><Relationship Id="rId4" Type="http://schemas.openxmlformats.org/officeDocument/2006/relationships/image" Target="../media/image100.jpg"/><Relationship Id="rId5" Type="http://schemas.openxmlformats.org/officeDocument/2006/relationships/slide" Target="/ppt/slides/slide3.xml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2.png"/><Relationship Id="rId4" Type="http://schemas.openxmlformats.org/officeDocument/2006/relationships/image" Target="../media/image84.png"/><Relationship Id="rId5" Type="http://schemas.openxmlformats.org/officeDocument/2006/relationships/slide" Target="/ppt/slides/slide3.xml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2.png"/><Relationship Id="rId4" Type="http://schemas.openxmlformats.org/officeDocument/2006/relationships/slide" Target="/ppt/slides/slide3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/>
          <p:cNvPicPr preferRelativeResize="0"/>
          <p:nvPr/>
        </p:nvPicPr>
        <p:blipFill rotWithShape="1">
          <a:blip r:embed="rId3">
            <a:alphaModFix/>
          </a:blip>
          <a:srcRect b="57589" l="0" r="0" t="0"/>
          <a:stretch/>
        </p:blipFill>
        <p:spPr>
          <a:xfrm>
            <a:off x="0" y="0"/>
            <a:ext cx="9144001" cy="2291924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5"/>
          <p:cNvSpPr txBox="1"/>
          <p:nvPr>
            <p:ph type="ctrTitle"/>
          </p:nvPr>
        </p:nvSpPr>
        <p:spPr>
          <a:xfrm>
            <a:off x="311700" y="1617850"/>
            <a:ext cx="8520600" cy="9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hlink"/>
                </a:solidFill>
                <a:hlinkClick r:id="rId4"/>
              </a:rPr>
              <a:t>循跡小車</a:t>
            </a:r>
            <a:endParaRPr b="1"/>
          </a:p>
        </p:txBody>
      </p:sp>
      <p:pic>
        <p:nvPicPr>
          <p:cNvPr id="101" name="Google Shape;101;p25"/>
          <p:cNvPicPr preferRelativeResize="0"/>
          <p:nvPr/>
        </p:nvPicPr>
        <p:blipFill rotWithShape="1">
          <a:blip r:embed="rId5">
            <a:alphaModFix/>
          </a:blip>
          <a:srcRect b="37500" l="0" r="0" t="0"/>
          <a:stretch/>
        </p:blipFill>
        <p:spPr>
          <a:xfrm>
            <a:off x="0" y="4246149"/>
            <a:ext cx="9144001" cy="1328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5"/>
          <p:cNvSpPr txBox="1"/>
          <p:nvPr/>
        </p:nvSpPr>
        <p:spPr>
          <a:xfrm>
            <a:off x="2664300" y="3032050"/>
            <a:ext cx="91440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icrosoft JhengHei"/>
                <a:ea typeface="Microsoft JhengHei"/>
                <a:cs typeface="Microsoft JhengHei"/>
                <a:sym typeface="Microsoft JhengHei"/>
              </a:rPr>
              <a:t>設計：陳願慈</a:t>
            </a:r>
            <a:r>
              <a:rPr b="1"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、許姀婷、胡敬依、鄭博元    </a:t>
            </a:r>
            <a:endParaRPr b="1"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課程諮詢：同安國小蔡錦豐、潮昇國小翁大淵</a:t>
            </a:r>
            <a:endParaRPr b="1" sz="16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icrosoft JhengHei"/>
                <a:ea typeface="Microsoft JhengHei"/>
                <a:cs typeface="Microsoft JhengHei"/>
                <a:sym typeface="Microsoft JhengHei"/>
              </a:rPr>
              <a:t>指導：許衷源</a:t>
            </a:r>
            <a:endParaRPr b="1" sz="16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4"/>
          <p:cNvSpPr/>
          <p:nvPr/>
        </p:nvSpPr>
        <p:spPr>
          <a:xfrm>
            <a:off x="225675" y="253875"/>
            <a:ext cx="6525600" cy="3479100"/>
          </a:xfrm>
          <a:prstGeom prst="wedgeEllipseCallout">
            <a:avLst>
              <a:gd fmla="val 56586" name="adj1"/>
              <a:gd fmla="val 33257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Google Shape;201;p34"/>
          <p:cNvPicPr preferRelativeResize="0"/>
          <p:nvPr/>
        </p:nvPicPr>
        <p:blipFill rotWithShape="1">
          <a:blip r:embed="rId4">
            <a:alphaModFix/>
          </a:blip>
          <a:srcRect b="0" l="0" r="5437" t="0"/>
          <a:stretch/>
        </p:blipFill>
        <p:spPr>
          <a:xfrm>
            <a:off x="7205850" y="1936625"/>
            <a:ext cx="1711525" cy="292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4"/>
          <p:cNvSpPr txBox="1"/>
          <p:nvPr>
            <p:ph type="title"/>
          </p:nvPr>
        </p:nvSpPr>
        <p:spPr>
          <a:xfrm>
            <a:off x="-694000" y="1699575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/>
              <a:t>想一想</a:t>
            </a:r>
            <a:r>
              <a:rPr b="1" lang="en"/>
              <a:t>，</a:t>
            </a:r>
            <a:r>
              <a:rPr b="1" lang="en"/>
              <a:t>生活中有哪些地方</a:t>
            </a:r>
            <a:endParaRPr b="1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運用到紅外線感測器？</a:t>
            </a:r>
            <a:endParaRPr/>
          </a:p>
        </p:txBody>
      </p:sp>
      <p:sp>
        <p:nvSpPr>
          <p:cNvPr id="203" name="Google Shape;203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4" name="Google Shape;204;p34"/>
          <p:cNvSpPr/>
          <p:nvPr/>
        </p:nvSpPr>
        <p:spPr>
          <a:xfrm>
            <a:off x="325450" y="4287425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05" name="Google Shape;205;p34"/>
          <p:cNvSpPr/>
          <p:nvPr/>
        </p:nvSpPr>
        <p:spPr>
          <a:xfrm rot="5400000">
            <a:off x="1206937" y="4389463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3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4" name="Google Shape;1274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5" name="Google Shape;1275;p124"/>
          <p:cNvPicPr preferRelativeResize="0"/>
          <p:nvPr/>
        </p:nvPicPr>
        <p:blipFill rotWithShape="1">
          <a:blip r:embed="rId4">
            <a:alphaModFix/>
          </a:blip>
          <a:srcRect b="0" l="0" r="5437" t="0"/>
          <a:stretch/>
        </p:blipFill>
        <p:spPr>
          <a:xfrm>
            <a:off x="7193350" y="2198792"/>
            <a:ext cx="1616250" cy="2766708"/>
          </a:xfrm>
          <a:prstGeom prst="rect">
            <a:avLst/>
          </a:prstGeom>
          <a:noFill/>
          <a:ln>
            <a:noFill/>
          </a:ln>
        </p:spPr>
      </p:pic>
      <p:sp>
        <p:nvSpPr>
          <p:cNvPr id="1276" name="Google Shape;1276;p124"/>
          <p:cNvSpPr/>
          <p:nvPr/>
        </p:nvSpPr>
        <p:spPr>
          <a:xfrm>
            <a:off x="414550" y="420125"/>
            <a:ext cx="6593400" cy="2861100"/>
          </a:xfrm>
          <a:prstGeom prst="wedgeEllipseCallout">
            <a:avLst>
              <a:gd fmla="val 50284" name="adj1"/>
              <a:gd fmla="val 40102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7" name="Google Shape;1277;p124"/>
          <p:cNvSpPr txBox="1"/>
          <p:nvPr>
            <p:ph type="title"/>
          </p:nvPr>
        </p:nvSpPr>
        <p:spPr>
          <a:xfrm>
            <a:off x="41800" y="1429775"/>
            <a:ext cx="7338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3620"/>
              <a:t>撰寫程式-循跡小車沿著黑線走</a:t>
            </a:r>
            <a:endParaRPr b="1" sz="3920"/>
          </a:p>
        </p:txBody>
      </p:sp>
      <p:sp>
        <p:nvSpPr>
          <p:cNvPr id="1278" name="Google Shape;1278;p1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9" name="Google Shape;1279;p124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280" name="Google Shape;1280;p124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4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5" name="Google Shape;1285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6" name="Google Shape;1286;p125"/>
          <p:cNvSpPr txBox="1"/>
          <p:nvPr>
            <p:ph idx="1" type="body"/>
          </p:nvPr>
        </p:nvSpPr>
        <p:spPr>
          <a:xfrm>
            <a:off x="481500" y="791100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>
                <a:solidFill>
                  <a:srgbClr val="000000"/>
                </a:solidFill>
              </a:rPr>
              <a:t>說明：動作的執行需要由條件滿足來決定，支持不同的結果</a:t>
            </a:r>
            <a:endParaRPr sz="2500">
              <a:solidFill>
                <a:srgbClr val="000000"/>
              </a:solidFill>
            </a:endParaRPr>
          </a:p>
        </p:txBody>
      </p:sp>
      <p:pic>
        <p:nvPicPr>
          <p:cNvPr id="1287" name="Google Shape;1287;p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4475" y="1448747"/>
            <a:ext cx="2811575" cy="294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p1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42675" y="2107150"/>
            <a:ext cx="1771650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Google Shape;1289;p1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74200" y="1764238"/>
            <a:ext cx="1781175" cy="2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0" name="Google Shape;1290;p125"/>
          <p:cNvSpPr txBox="1"/>
          <p:nvPr/>
        </p:nvSpPr>
        <p:spPr>
          <a:xfrm>
            <a:off x="481500" y="273575"/>
            <a:ext cx="7917000" cy="6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邏輯(條件式)</a:t>
            </a:r>
            <a:endParaRPr b="1" sz="2800"/>
          </a:p>
        </p:txBody>
      </p:sp>
      <p:sp>
        <p:nvSpPr>
          <p:cNvPr id="1291" name="Google Shape;1291;p1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92" name="Google Shape;1292;p125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293" name="Google Shape;1293;p125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7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8" name="Google Shape;1298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9" name="Google Shape;1299;p126"/>
          <p:cNvSpPr txBox="1"/>
          <p:nvPr>
            <p:ph idx="1" type="body"/>
          </p:nvPr>
        </p:nvSpPr>
        <p:spPr>
          <a:xfrm>
            <a:off x="522450" y="263700"/>
            <a:ext cx="7950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500">
                <a:solidFill>
                  <a:srgbClr val="000000"/>
                </a:solidFill>
              </a:rPr>
              <a:t>如果</a:t>
            </a:r>
            <a:r>
              <a:rPr b="1" lang="en" sz="2500">
                <a:solidFill>
                  <a:srgbClr val="FF0000"/>
                </a:solidFill>
              </a:rPr>
              <a:t>條件成立</a:t>
            </a:r>
            <a:r>
              <a:rPr b="1" lang="en" sz="2500">
                <a:solidFill>
                  <a:srgbClr val="000000"/>
                </a:solidFill>
              </a:rPr>
              <a:t>執行</a:t>
            </a:r>
            <a:r>
              <a:rPr b="1" lang="en" sz="2500">
                <a:solidFill>
                  <a:srgbClr val="FF0000"/>
                </a:solidFill>
              </a:rPr>
              <a:t>如果</a:t>
            </a:r>
            <a:r>
              <a:rPr b="1" lang="en" sz="2500">
                <a:solidFill>
                  <a:srgbClr val="000000"/>
                </a:solidFill>
              </a:rPr>
              <a:t>區塊內的積木，</a:t>
            </a:r>
            <a:endParaRPr b="1" sz="25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500">
                <a:solidFill>
                  <a:srgbClr val="FF0000"/>
                </a:solidFill>
              </a:rPr>
              <a:t>否則執行</a:t>
            </a:r>
            <a:r>
              <a:rPr b="1" lang="en" sz="2500">
                <a:solidFill>
                  <a:srgbClr val="FF0000"/>
                </a:solidFill>
              </a:rPr>
              <a:t>否則</a:t>
            </a:r>
            <a:r>
              <a:rPr b="1" lang="en" sz="2500">
                <a:solidFill>
                  <a:srgbClr val="000000"/>
                </a:solidFill>
              </a:rPr>
              <a:t>區塊內</a:t>
            </a:r>
            <a:r>
              <a:rPr b="1" lang="en" sz="2500">
                <a:solidFill>
                  <a:srgbClr val="000000"/>
                </a:solidFill>
              </a:rPr>
              <a:t>的積木</a:t>
            </a:r>
            <a:endParaRPr b="1" sz="2500">
              <a:solidFill>
                <a:srgbClr val="000000"/>
              </a:solidFill>
              <a:highlight>
                <a:schemeClr val="lt1"/>
              </a:highlight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1200"/>
              </a:spcAft>
              <a:buNone/>
            </a:pPr>
            <a:r>
              <a:t/>
            </a:r>
            <a:endParaRPr b="1" sz="2500">
              <a:solidFill>
                <a:srgbClr val="000000"/>
              </a:solidFill>
            </a:endParaRPr>
          </a:p>
        </p:txBody>
      </p:sp>
      <p:pic>
        <p:nvPicPr>
          <p:cNvPr id="1300" name="Google Shape;1300;p126"/>
          <p:cNvPicPr preferRelativeResize="0"/>
          <p:nvPr/>
        </p:nvPicPr>
        <p:blipFill rotWithShape="1">
          <a:blip r:embed="rId4">
            <a:alphaModFix/>
          </a:blip>
          <a:srcRect b="-1260" l="-1070" r="1069" t="1260"/>
          <a:stretch/>
        </p:blipFill>
        <p:spPr>
          <a:xfrm>
            <a:off x="4209775" y="1722675"/>
            <a:ext cx="4346625" cy="32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1" name="Google Shape;1301;p126"/>
          <p:cNvSpPr txBox="1"/>
          <p:nvPr>
            <p:ph idx="1" type="body"/>
          </p:nvPr>
        </p:nvSpPr>
        <p:spPr>
          <a:xfrm>
            <a:off x="728225" y="2279975"/>
            <a:ext cx="3414600" cy="16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2278">
                <a:solidFill>
                  <a:srgbClr val="000000"/>
                </a:solidFill>
              </a:rPr>
              <a:t>例如隨機取0到10的數，當數值大於5時，出現愛心；否則出現哭臉。</a:t>
            </a:r>
            <a:endParaRPr sz="2278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t/>
            </a:r>
            <a:endParaRPr sz="1025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200"/>
              </a:spcAft>
              <a:buSzPts val="275"/>
              <a:buNone/>
            </a:pPr>
            <a:r>
              <a:t/>
            </a:r>
            <a:endParaRPr sz="1025">
              <a:solidFill>
                <a:srgbClr val="000000"/>
              </a:solidFill>
            </a:endParaRPr>
          </a:p>
        </p:txBody>
      </p:sp>
      <p:sp>
        <p:nvSpPr>
          <p:cNvPr id="1302" name="Google Shape;1302;p126"/>
          <p:cNvSpPr txBox="1"/>
          <p:nvPr/>
        </p:nvSpPr>
        <p:spPr>
          <a:xfrm>
            <a:off x="6575271" y="1936482"/>
            <a:ext cx="1338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0000"/>
                </a:solidFill>
              </a:rPr>
              <a:t>條件成立</a:t>
            </a:r>
            <a:endParaRPr b="1" sz="1600">
              <a:solidFill>
                <a:srgbClr val="FF0000"/>
              </a:solidFill>
            </a:endParaRPr>
          </a:p>
        </p:txBody>
      </p:sp>
      <p:sp>
        <p:nvSpPr>
          <p:cNvPr id="1303" name="Google Shape;1303;p126"/>
          <p:cNvSpPr/>
          <p:nvPr/>
        </p:nvSpPr>
        <p:spPr>
          <a:xfrm>
            <a:off x="4525225" y="2335025"/>
            <a:ext cx="3901500" cy="1066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4" name="Google Shape;1304;p1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05" name="Google Shape;1305;p126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306" name="Google Shape;1306;p126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0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1" name="Google Shape;1311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2" name="Google Shape;1312;p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3800" y="341452"/>
            <a:ext cx="5568675" cy="446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3" name="Google Shape;1313;p127"/>
          <p:cNvSpPr/>
          <p:nvPr/>
        </p:nvSpPr>
        <p:spPr>
          <a:xfrm>
            <a:off x="0" y="0"/>
            <a:ext cx="27834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4" name="Google Shape;1314;p127"/>
          <p:cNvSpPr txBox="1"/>
          <p:nvPr/>
        </p:nvSpPr>
        <p:spPr>
          <a:xfrm>
            <a:off x="0" y="1602375"/>
            <a:ext cx="28491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1.選擇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邏輯</a:t>
            </a:r>
            <a:endParaRPr sz="2000">
              <a:solidFill>
                <a:schemeClr val="accent5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2.將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如果...那麼</a:t>
            </a:r>
            <a:endParaRPr b="1" sz="2800">
              <a:solidFill>
                <a:schemeClr val="accent5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拖曳至</a:t>
            </a:r>
            <a:r>
              <a:rPr b="1" lang="en" sz="2800">
                <a:solidFill>
                  <a:schemeClr val="accen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重複無限次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</a:t>
            </a:r>
            <a:endParaRPr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15" name="Google Shape;1315;p1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16" name="Google Shape;1316;p127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317" name="Google Shape;1317;p127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2" name="Google Shape;1322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3" name="Google Shape;1323;p128"/>
          <p:cNvPicPr preferRelativeResize="0"/>
          <p:nvPr/>
        </p:nvPicPr>
        <p:blipFill rotWithShape="1">
          <a:blip r:embed="rId4">
            <a:alphaModFix/>
          </a:blip>
          <a:srcRect b="14253" l="0" r="0" t="1507"/>
          <a:stretch/>
        </p:blipFill>
        <p:spPr>
          <a:xfrm>
            <a:off x="3104975" y="959125"/>
            <a:ext cx="5772150" cy="3065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4" name="Google Shape;1324;p128"/>
          <p:cNvSpPr/>
          <p:nvPr/>
        </p:nvSpPr>
        <p:spPr>
          <a:xfrm>
            <a:off x="0" y="0"/>
            <a:ext cx="27834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5" name="Google Shape;1325;p128"/>
          <p:cNvSpPr txBox="1"/>
          <p:nvPr/>
        </p:nvSpPr>
        <p:spPr>
          <a:xfrm>
            <a:off x="56425" y="1537363"/>
            <a:ext cx="30000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點選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邏輯</a:t>
            </a:r>
            <a:endParaRPr b="1" sz="2300">
              <a:solidFill>
                <a:srgbClr val="45818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再拖曳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比較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的積木至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如果…那麼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</a:t>
            </a:r>
            <a:endParaRPr/>
          </a:p>
        </p:txBody>
      </p:sp>
      <p:sp>
        <p:nvSpPr>
          <p:cNvPr id="1326" name="Google Shape;1326;p1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27" name="Google Shape;1327;p128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328" name="Google Shape;1328;p128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2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" name="Google Shape;1333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4" name="Google Shape;1334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7075" y="972300"/>
            <a:ext cx="4781550" cy="30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129"/>
          <p:cNvSpPr/>
          <p:nvPr/>
        </p:nvSpPr>
        <p:spPr>
          <a:xfrm>
            <a:off x="0" y="0"/>
            <a:ext cx="30990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6" name="Google Shape;1336;p1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37" name="Google Shape;1337;p129"/>
          <p:cNvSpPr txBox="1"/>
          <p:nvPr/>
        </p:nvSpPr>
        <p:spPr>
          <a:xfrm>
            <a:off x="0" y="1992300"/>
            <a:ext cx="3065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完成如右圖</a:t>
            </a:r>
            <a:endParaRPr b="1"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38" name="Google Shape;1338;p129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339" name="Google Shape;1339;p129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3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4" name="Google Shape;1344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5" name="Google Shape;1345;p130"/>
          <p:cNvSpPr/>
          <p:nvPr/>
        </p:nvSpPr>
        <p:spPr>
          <a:xfrm>
            <a:off x="0" y="0"/>
            <a:ext cx="30990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46" name="Google Shape;1346;p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3302" y="647800"/>
            <a:ext cx="5688850" cy="394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7" name="Google Shape;1347;p130"/>
          <p:cNvSpPr txBox="1"/>
          <p:nvPr/>
        </p:nvSpPr>
        <p:spPr>
          <a:xfrm>
            <a:off x="52350" y="1298100"/>
            <a:ext cx="3573300" cy="25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1.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點選</a:t>
            </a:r>
            <a:r>
              <a:rPr b="1" lang="en" sz="23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進階</a:t>
            </a:r>
            <a:endParaRPr b="1" sz="23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再點選</a:t>
            </a:r>
            <a:r>
              <a:rPr b="1" lang="en" sz="23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引腳</a:t>
            </a:r>
            <a:endParaRPr b="1" sz="23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3.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再拖曳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類比</a:t>
            </a:r>
            <a:r>
              <a:rPr b="1" lang="en" sz="23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信號讀取引腳P0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至</a:t>
            </a:r>
            <a:endParaRPr sz="18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45818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比較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的積木中</a:t>
            </a:r>
            <a:endParaRPr sz="18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48" name="Google Shape;1348;p1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49" name="Google Shape;1349;p130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350" name="Google Shape;1350;p130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1" name="Google Shape;1351;p130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352" name="Google Shape;1352;p130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6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7" name="Google Shape;1357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8" name="Google Shape;1358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0800" y="1750299"/>
            <a:ext cx="5339099" cy="173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9" name="Google Shape;1359;p131"/>
          <p:cNvSpPr/>
          <p:nvPr/>
        </p:nvSpPr>
        <p:spPr>
          <a:xfrm>
            <a:off x="0" y="0"/>
            <a:ext cx="32910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0" name="Google Shape;1360;p131"/>
          <p:cNvSpPr txBox="1"/>
          <p:nvPr/>
        </p:nvSpPr>
        <p:spPr>
          <a:xfrm>
            <a:off x="0" y="1359875"/>
            <a:ext cx="3770700" cy="10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1.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將</a:t>
            </a:r>
            <a:r>
              <a:rPr b="1" lang="en" sz="23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類比</a:t>
            </a:r>
            <a:r>
              <a:rPr b="1" lang="en" sz="23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信號讀取引腳P0</a:t>
            </a:r>
            <a:endParaRPr b="1" sz="23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設定</a:t>
            </a:r>
            <a:r>
              <a:rPr b="1" lang="en" sz="23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＞178</a:t>
            </a:r>
            <a:endParaRPr b="1" sz="1900">
              <a:solidFill>
                <a:schemeClr val="dk1"/>
              </a:solidFill>
            </a:endParaRPr>
          </a:p>
        </p:txBody>
      </p:sp>
      <p:sp>
        <p:nvSpPr>
          <p:cNvPr id="1361" name="Google Shape;1361;p1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62" name="Google Shape;1362;p131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363" name="Google Shape;1363;p131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7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8" name="Google Shape;1368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9" name="Google Shape;1369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8375" y="503063"/>
            <a:ext cx="5157400" cy="413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0" name="Google Shape;1370;p132"/>
          <p:cNvSpPr/>
          <p:nvPr/>
        </p:nvSpPr>
        <p:spPr>
          <a:xfrm>
            <a:off x="0" y="0"/>
            <a:ext cx="30183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1" name="Google Shape;1371;p132"/>
          <p:cNvSpPr txBox="1"/>
          <p:nvPr/>
        </p:nvSpPr>
        <p:spPr>
          <a:xfrm>
            <a:off x="52350" y="1298100"/>
            <a:ext cx="35733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1.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點選</a:t>
            </a:r>
            <a:r>
              <a:rPr b="1" lang="en" sz="2300">
                <a:solidFill>
                  <a:srgbClr val="4AD5E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Robotbit</a:t>
            </a:r>
            <a:endParaRPr b="1" sz="2300">
              <a:solidFill>
                <a:srgbClr val="4AD5E8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再拖曳</a:t>
            </a:r>
            <a:r>
              <a:rPr b="1" lang="en" sz="2300">
                <a:solidFill>
                  <a:srgbClr val="4AD5E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馬達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至</a:t>
            </a:r>
            <a:endParaRPr sz="18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如果...那麼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的積木中</a:t>
            </a:r>
            <a:endParaRPr sz="18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72" name="Google Shape;1372;p1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73" name="Google Shape;1373;p132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374" name="Google Shape;1374;p132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8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9" name="Google Shape;1379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p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6925" y="638500"/>
            <a:ext cx="5406799" cy="3866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1" name="Google Shape;1381;p133"/>
          <p:cNvSpPr/>
          <p:nvPr/>
        </p:nvSpPr>
        <p:spPr>
          <a:xfrm>
            <a:off x="0" y="0"/>
            <a:ext cx="30990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2" name="Google Shape;1382;p1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83" name="Google Shape;1383;p133"/>
          <p:cNvSpPr txBox="1"/>
          <p:nvPr/>
        </p:nvSpPr>
        <p:spPr>
          <a:xfrm>
            <a:off x="0" y="1992300"/>
            <a:ext cx="3065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完成如右圖</a:t>
            </a:r>
            <a:endParaRPr b="1"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84" name="Google Shape;1384;p133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385" name="Google Shape;1385;p133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5"/>
          <p:cNvSpPr txBox="1"/>
          <p:nvPr>
            <p:ph type="title"/>
          </p:nvPr>
        </p:nvSpPr>
        <p:spPr>
          <a:xfrm>
            <a:off x="559150" y="378875"/>
            <a:ext cx="8520600" cy="5727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20"/>
              <a:t>感應式水龍頭</a:t>
            </a:r>
            <a:endParaRPr b="1" sz="342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800">
              <a:highlight>
                <a:schemeClr val="lt1"/>
              </a:highlight>
            </a:endParaRPr>
          </a:p>
        </p:txBody>
      </p:sp>
      <p:sp>
        <p:nvSpPr>
          <p:cNvPr id="212" name="Google Shape;212;p35"/>
          <p:cNvSpPr txBox="1"/>
          <p:nvPr/>
        </p:nvSpPr>
        <p:spPr>
          <a:xfrm>
            <a:off x="502725" y="1940550"/>
            <a:ext cx="45351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當手放在水龍頭的紅外線</a:t>
            </a:r>
            <a:r>
              <a:rPr lang="en" sz="2400">
                <a:solidFill>
                  <a:schemeClr val="dk1"/>
                </a:solidFill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感應</a:t>
            </a:r>
            <a:r>
              <a:rPr lang="en" sz="2400">
                <a:solidFill>
                  <a:schemeClr val="dk1"/>
                </a:solidFill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區域內，就開水；當手離開紅外線感應</a:t>
            </a:r>
            <a:r>
              <a:rPr lang="en" sz="2400">
                <a:solidFill>
                  <a:schemeClr val="dk1"/>
                </a:solidFill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區域</a:t>
            </a:r>
            <a:r>
              <a:rPr lang="en" sz="2400">
                <a:solidFill>
                  <a:schemeClr val="dk1"/>
                </a:solidFill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，就關水。</a:t>
            </a:r>
            <a:endParaRPr b="1" sz="2400">
              <a:solidFill>
                <a:schemeClr val="dk1"/>
              </a:solidFill>
              <a:highlight>
                <a:schemeClr val="lt1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3" name="Google Shape;213;p35"/>
          <p:cNvSpPr txBox="1"/>
          <p:nvPr/>
        </p:nvSpPr>
        <p:spPr>
          <a:xfrm>
            <a:off x="6176750" y="4358650"/>
            <a:ext cx="167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圖片來源</a:t>
            </a:r>
            <a:endParaRPr/>
          </a:p>
        </p:txBody>
      </p:sp>
      <p:pic>
        <p:nvPicPr>
          <p:cNvPr id="214" name="Google Shape;21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3025" y="530150"/>
            <a:ext cx="3913399" cy="391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6" name="Google Shape;216;p35"/>
          <p:cNvSpPr/>
          <p:nvPr/>
        </p:nvSpPr>
        <p:spPr>
          <a:xfrm>
            <a:off x="325450" y="4287425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17" name="Google Shape;217;p35"/>
          <p:cNvSpPr/>
          <p:nvPr/>
        </p:nvSpPr>
        <p:spPr>
          <a:xfrm rot="5400000">
            <a:off x="1206937" y="4389463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9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0" name="Google Shape;1390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1" name="Google Shape;1391;p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5575" y="462700"/>
            <a:ext cx="5898475" cy="4218101"/>
          </a:xfrm>
          <a:prstGeom prst="rect">
            <a:avLst/>
          </a:prstGeom>
          <a:noFill/>
          <a:ln>
            <a:noFill/>
          </a:ln>
        </p:spPr>
      </p:pic>
      <p:sp>
        <p:nvSpPr>
          <p:cNvPr id="1392" name="Google Shape;1392;p134"/>
          <p:cNvSpPr/>
          <p:nvPr/>
        </p:nvSpPr>
        <p:spPr>
          <a:xfrm>
            <a:off x="0" y="0"/>
            <a:ext cx="30183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3" name="Google Shape;1393;p134"/>
          <p:cNvSpPr txBox="1"/>
          <p:nvPr/>
        </p:nvSpPr>
        <p:spPr>
          <a:xfrm>
            <a:off x="268625" y="1373325"/>
            <a:ext cx="3573300" cy="10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1.</a:t>
            </a: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調整</a:t>
            </a:r>
            <a:r>
              <a:rPr b="1" lang="en" sz="2300">
                <a:solidFill>
                  <a:srgbClr val="4AD5E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馬達</a:t>
            </a: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代號及數值</a:t>
            </a:r>
            <a:endParaRPr b="1" sz="2300">
              <a:solidFill>
                <a:srgbClr val="4AD5E8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點選</a:t>
            </a:r>
            <a:r>
              <a:rPr b="1" lang="en" sz="23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+</a:t>
            </a: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增加新的欄位</a:t>
            </a:r>
            <a:endParaRPr sz="18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94" name="Google Shape;1394;p1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95" name="Google Shape;1395;p134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396" name="Google Shape;1396;p134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0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1" name="Google Shape;1401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Google Shape;1402;p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4075" y="825825"/>
            <a:ext cx="5727676" cy="359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3" name="Google Shape;1403;p135"/>
          <p:cNvSpPr/>
          <p:nvPr/>
        </p:nvSpPr>
        <p:spPr>
          <a:xfrm>
            <a:off x="0" y="0"/>
            <a:ext cx="30990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4" name="Google Shape;1404;p1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05" name="Google Shape;1405;p135"/>
          <p:cNvSpPr txBox="1"/>
          <p:nvPr/>
        </p:nvSpPr>
        <p:spPr>
          <a:xfrm>
            <a:off x="0" y="1992300"/>
            <a:ext cx="3065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完成如右圖</a:t>
            </a:r>
            <a:endParaRPr b="1"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06" name="Google Shape;1406;p135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407" name="Google Shape;1407;p135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2" name="Google Shape;1412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3" name="Google Shape;1413;p136"/>
          <p:cNvPicPr preferRelativeResize="0"/>
          <p:nvPr/>
        </p:nvPicPr>
        <p:blipFill rotWithShape="1">
          <a:blip r:embed="rId4">
            <a:alphaModFix/>
          </a:blip>
          <a:srcRect b="0" l="0" r="14449" t="0"/>
          <a:stretch/>
        </p:blipFill>
        <p:spPr>
          <a:xfrm>
            <a:off x="3356900" y="1064575"/>
            <a:ext cx="5664849" cy="35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4" name="Google Shape;1414;p136"/>
          <p:cNvSpPr/>
          <p:nvPr/>
        </p:nvSpPr>
        <p:spPr>
          <a:xfrm>
            <a:off x="0" y="0"/>
            <a:ext cx="32253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5" name="Google Shape;1415;p136"/>
          <p:cNvSpPr txBox="1"/>
          <p:nvPr/>
        </p:nvSpPr>
        <p:spPr>
          <a:xfrm>
            <a:off x="52350" y="1298100"/>
            <a:ext cx="35733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1.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點選</a:t>
            </a:r>
            <a:r>
              <a:rPr b="1" lang="en" sz="2300">
                <a:solidFill>
                  <a:srgbClr val="4AD5E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Robotbit</a:t>
            </a:r>
            <a:endParaRPr b="1" sz="2300">
              <a:solidFill>
                <a:srgbClr val="4AD5E8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再拖曳</a:t>
            </a:r>
            <a:r>
              <a:rPr b="1" lang="en" sz="2300">
                <a:solidFill>
                  <a:srgbClr val="4AD5E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馬達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至</a:t>
            </a:r>
            <a:endParaRPr sz="18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否則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的積木中</a:t>
            </a:r>
            <a:endParaRPr sz="18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16" name="Google Shape;1416;p1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17" name="Google Shape;1417;p136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418" name="Google Shape;1418;p136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2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" name="Google Shape;1423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4" name="Google Shape;1424;p137"/>
          <p:cNvSpPr/>
          <p:nvPr/>
        </p:nvSpPr>
        <p:spPr>
          <a:xfrm>
            <a:off x="0" y="0"/>
            <a:ext cx="32253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25" name="Google Shape;1425;p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7825" y="67775"/>
            <a:ext cx="5628857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426" name="Google Shape;1426;p137"/>
          <p:cNvSpPr txBox="1"/>
          <p:nvPr/>
        </p:nvSpPr>
        <p:spPr>
          <a:xfrm>
            <a:off x="268625" y="1373325"/>
            <a:ext cx="3573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1.調整</a:t>
            </a:r>
            <a:r>
              <a:rPr b="1" lang="en" sz="2300">
                <a:solidFill>
                  <a:srgbClr val="4AD5E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馬達</a:t>
            </a: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代號及數值</a:t>
            </a:r>
            <a:endParaRPr sz="18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27" name="Google Shape;1427;p137"/>
          <p:cNvSpPr txBox="1"/>
          <p:nvPr/>
        </p:nvSpPr>
        <p:spPr>
          <a:xfrm>
            <a:off x="217825" y="2234975"/>
            <a:ext cx="3000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b="1" lang="en" sz="1800">
                <a:solidFill>
                  <a:srgbClr val="FF0000"/>
                </a:solidFill>
              </a:rPr>
              <a:t>注意事項:</a:t>
            </a:r>
            <a:endParaRPr b="1" sz="1800">
              <a:solidFill>
                <a:srgbClr val="FF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增加新條件，如果不在黑線，就轉彎</a:t>
            </a:r>
            <a:endParaRPr/>
          </a:p>
        </p:txBody>
      </p:sp>
      <p:sp>
        <p:nvSpPr>
          <p:cNvPr id="1428" name="Google Shape;1428;p1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29" name="Google Shape;1429;p137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430" name="Google Shape;1430;p137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" name="Google Shape;1435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6" name="Google Shape;1436;p1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0950" y="730349"/>
            <a:ext cx="5384600" cy="384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7" name="Google Shape;1437;p138"/>
          <p:cNvSpPr/>
          <p:nvPr/>
        </p:nvSpPr>
        <p:spPr>
          <a:xfrm>
            <a:off x="0" y="0"/>
            <a:ext cx="32253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8" name="Google Shape;1438;p138"/>
          <p:cNvSpPr txBox="1"/>
          <p:nvPr/>
        </p:nvSpPr>
        <p:spPr>
          <a:xfrm>
            <a:off x="56425" y="1532700"/>
            <a:ext cx="334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</a:t>
            </a:r>
            <a:r>
              <a:rPr lang="en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點選</a:t>
            </a:r>
            <a:r>
              <a:rPr b="1" lang="en" sz="2300">
                <a:latin typeface="Microsoft JhengHei"/>
                <a:ea typeface="Microsoft JhengHei"/>
                <a:cs typeface="Microsoft JhengHei"/>
                <a:sym typeface="Microsoft JhengHei"/>
              </a:rPr>
              <a:t>下載</a:t>
            </a:r>
            <a:endParaRPr/>
          </a:p>
        </p:txBody>
      </p:sp>
      <p:sp>
        <p:nvSpPr>
          <p:cNvPr id="1439" name="Google Shape;1439;p138"/>
          <p:cNvSpPr txBox="1"/>
          <p:nvPr/>
        </p:nvSpPr>
        <p:spPr>
          <a:xfrm>
            <a:off x="112650" y="223887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測試程式是否能使循跡小車沿著黑線移動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440" name="Google Shape;1440;p1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41" name="Google Shape;1441;p138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442" name="Google Shape;1442;p138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7" name="Google Shape;1447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8" name="Google Shape;1448;p139"/>
          <p:cNvSpPr/>
          <p:nvPr/>
        </p:nvSpPr>
        <p:spPr>
          <a:xfrm>
            <a:off x="0" y="0"/>
            <a:ext cx="32253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49" name="Google Shape;1449;p139" title="直線 一個感測器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64200" y="617850"/>
            <a:ext cx="5068100" cy="380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50" name="Google Shape;1450;p139"/>
          <p:cNvSpPr txBox="1"/>
          <p:nvPr/>
        </p:nvSpPr>
        <p:spPr>
          <a:xfrm>
            <a:off x="708575" y="1569400"/>
            <a:ext cx="2674500" cy="17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即完成</a:t>
            </a:r>
            <a:endParaRPr sz="1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22">
                <a:solidFill>
                  <a:srgbClr val="1155CC"/>
                </a:solidFill>
              </a:rPr>
              <a:t>走黑線</a:t>
            </a:r>
            <a:endParaRPr b="1" sz="4022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22">
                <a:solidFill>
                  <a:srgbClr val="1155CC"/>
                </a:solidFill>
              </a:rPr>
              <a:t>(直線)</a:t>
            </a:r>
            <a:r>
              <a:rPr lang="en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設定</a:t>
            </a:r>
            <a:endParaRPr/>
          </a:p>
        </p:txBody>
      </p:sp>
      <p:sp>
        <p:nvSpPr>
          <p:cNvPr id="1451" name="Google Shape;1451;p1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52" name="Google Shape;1452;p139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453" name="Google Shape;1453;p139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7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8" name="Google Shape;1458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9" name="Google Shape;1459;p140" title="S型 一個感測器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4525" y="589275"/>
            <a:ext cx="5286600" cy="396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60" name="Google Shape;1460;p140"/>
          <p:cNvSpPr/>
          <p:nvPr/>
        </p:nvSpPr>
        <p:spPr>
          <a:xfrm>
            <a:off x="0" y="0"/>
            <a:ext cx="32253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1" name="Google Shape;1461;p140"/>
          <p:cNvSpPr txBox="1"/>
          <p:nvPr/>
        </p:nvSpPr>
        <p:spPr>
          <a:xfrm>
            <a:off x="837375" y="1593550"/>
            <a:ext cx="2674500" cy="17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即完成</a:t>
            </a:r>
            <a:endParaRPr sz="1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22">
                <a:solidFill>
                  <a:srgbClr val="1155CC"/>
                </a:solidFill>
              </a:rPr>
              <a:t>走黑線</a:t>
            </a:r>
            <a:endParaRPr b="1" sz="4022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22">
                <a:solidFill>
                  <a:srgbClr val="1155CC"/>
                </a:solidFill>
              </a:rPr>
              <a:t>(S線)</a:t>
            </a:r>
            <a:r>
              <a:rPr lang="en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設定</a:t>
            </a:r>
            <a:endParaRPr/>
          </a:p>
        </p:txBody>
      </p:sp>
      <p:sp>
        <p:nvSpPr>
          <p:cNvPr id="1462" name="Google Shape;1462;p1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63" name="Google Shape;1463;p140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464" name="Google Shape;1464;p140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8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9" name="Google Shape;1469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0" name="Google Shape;1470;p141"/>
          <p:cNvSpPr/>
          <p:nvPr/>
        </p:nvSpPr>
        <p:spPr>
          <a:xfrm flipH="1">
            <a:off x="586800" y="488950"/>
            <a:ext cx="6089400" cy="3037200"/>
          </a:xfrm>
          <a:prstGeom prst="wedgeEllipseCallout">
            <a:avLst>
              <a:gd fmla="val -53089" name="adj1"/>
              <a:gd fmla="val 44118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1" name="Google Shape;1471;p141"/>
          <p:cNvPicPr preferRelativeResize="0"/>
          <p:nvPr/>
        </p:nvPicPr>
        <p:blipFill rotWithShape="1">
          <a:blip r:embed="rId4">
            <a:alphaModFix/>
          </a:blip>
          <a:srcRect b="0" l="0" r="5437" t="0"/>
          <a:stretch/>
        </p:blipFill>
        <p:spPr>
          <a:xfrm>
            <a:off x="6958225" y="1995000"/>
            <a:ext cx="1711525" cy="292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2" name="Google Shape;1472;p141"/>
          <p:cNvSpPr txBox="1"/>
          <p:nvPr>
            <p:ph type="title"/>
          </p:nvPr>
        </p:nvSpPr>
        <p:spPr>
          <a:xfrm>
            <a:off x="-585625" y="153020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20"/>
              <a:t>加裝另一個紅外線感測器</a:t>
            </a:r>
            <a:endParaRPr sz="4520"/>
          </a:p>
        </p:txBody>
      </p:sp>
      <p:sp>
        <p:nvSpPr>
          <p:cNvPr id="1473" name="Google Shape;1473;p1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74" name="Google Shape;1474;p141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475" name="Google Shape;1475;p141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9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0" name="Google Shape;1480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1" name="Google Shape;1481;p142"/>
          <p:cNvSpPr txBox="1"/>
          <p:nvPr/>
        </p:nvSpPr>
        <p:spPr>
          <a:xfrm>
            <a:off x="423550" y="210225"/>
            <a:ext cx="86667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</a:t>
            </a: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增加</a:t>
            </a: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另</a:t>
            </a: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一個紅外線感測器，</a:t>
            </a:r>
            <a:endParaRPr b="1"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</a:t>
            </a: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連接</a:t>
            </a: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擴展版</a:t>
            </a:r>
            <a:r>
              <a:rPr b="1" lang="en" sz="31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P1腳位</a:t>
            </a: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/>
          </a:p>
        </p:txBody>
      </p:sp>
      <p:sp>
        <p:nvSpPr>
          <p:cNvPr id="1482" name="Google Shape;1482;p142"/>
          <p:cNvSpPr txBox="1"/>
          <p:nvPr/>
        </p:nvSpPr>
        <p:spPr>
          <a:xfrm>
            <a:off x="4891525" y="1593975"/>
            <a:ext cx="3772800" cy="646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0000"/>
                </a:solidFill>
              </a:rPr>
              <a:t>P1的</a:t>
            </a:r>
            <a:r>
              <a:rPr b="1" lang="en" sz="3000">
                <a:solidFill>
                  <a:srgbClr val="FF0000"/>
                </a:solidFill>
              </a:rPr>
              <a:t>黃</a:t>
            </a:r>
            <a:r>
              <a:rPr b="1" lang="en" sz="3000">
                <a:solidFill>
                  <a:srgbClr val="FF0000"/>
                </a:solidFill>
              </a:rPr>
              <a:t>    連接   A0</a:t>
            </a:r>
            <a:endParaRPr b="1" sz="3000">
              <a:solidFill>
                <a:srgbClr val="FF0000"/>
              </a:solidFill>
            </a:endParaRPr>
          </a:p>
        </p:txBody>
      </p:sp>
      <p:sp>
        <p:nvSpPr>
          <p:cNvPr id="1483" name="Google Shape;1483;p1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484" name="Google Shape;1484;p142"/>
          <p:cNvGrpSpPr/>
          <p:nvPr/>
        </p:nvGrpSpPr>
        <p:grpSpPr>
          <a:xfrm>
            <a:off x="259507" y="1593982"/>
            <a:ext cx="8404826" cy="3292034"/>
            <a:chOff x="1372028" y="428743"/>
            <a:chExt cx="9201693" cy="3377484"/>
          </a:xfrm>
        </p:grpSpPr>
        <p:pic>
          <p:nvPicPr>
            <p:cNvPr id="1485" name="Google Shape;1485;p142"/>
            <p:cNvPicPr preferRelativeResize="0"/>
            <p:nvPr/>
          </p:nvPicPr>
          <p:blipFill rotWithShape="1">
            <a:blip r:embed="rId4">
              <a:alphaModFix/>
            </a:blip>
            <a:srcRect b="59946" l="17531" r="54539" t="5643"/>
            <a:stretch/>
          </p:blipFill>
          <p:spPr>
            <a:xfrm>
              <a:off x="1372028" y="428743"/>
              <a:ext cx="4870546" cy="33774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6" name="Google Shape;1486;p142"/>
            <p:cNvPicPr preferRelativeResize="0"/>
            <p:nvPr/>
          </p:nvPicPr>
          <p:blipFill rotWithShape="1">
            <a:blip r:embed="rId5">
              <a:alphaModFix/>
            </a:blip>
            <a:srcRect b="30294" l="7793" r="8580" t="29004"/>
            <a:stretch/>
          </p:blipFill>
          <p:spPr>
            <a:xfrm rot="-381541">
              <a:off x="6707091" y="1477024"/>
              <a:ext cx="3745299" cy="185925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487" name="Google Shape;1487;p142"/>
          <p:cNvCxnSpPr/>
          <p:nvPr/>
        </p:nvCxnSpPr>
        <p:spPr>
          <a:xfrm flipH="1">
            <a:off x="1680200" y="3846575"/>
            <a:ext cx="3772800" cy="250500"/>
          </a:xfrm>
          <a:prstGeom prst="straightConnector1">
            <a:avLst/>
          </a:prstGeom>
          <a:noFill/>
          <a:ln cap="flat" cmpd="sng" w="38100">
            <a:solidFill>
              <a:srgbClr val="E6913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88" name="Google Shape;1488;p142"/>
          <p:cNvSpPr/>
          <p:nvPr/>
        </p:nvSpPr>
        <p:spPr>
          <a:xfrm>
            <a:off x="1437625" y="3220675"/>
            <a:ext cx="548700" cy="1442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89" name="Google Shape;1489;p142"/>
          <p:cNvCxnSpPr/>
          <p:nvPr/>
        </p:nvCxnSpPr>
        <p:spPr>
          <a:xfrm flipH="1">
            <a:off x="1827650" y="1193775"/>
            <a:ext cx="1002000" cy="17685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90" name="Google Shape;1490;p142"/>
          <p:cNvSpPr/>
          <p:nvPr/>
        </p:nvSpPr>
        <p:spPr>
          <a:xfrm>
            <a:off x="7493125" y="210225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491" name="Google Shape;1491;p142"/>
          <p:cNvSpPr/>
          <p:nvPr/>
        </p:nvSpPr>
        <p:spPr>
          <a:xfrm rot="5400000">
            <a:off x="8323462" y="283563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5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6" name="Google Shape;1496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7" name="Google Shape;1497;p143"/>
          <p:cNvSpPr txBox="1"/>
          <p:nvPr/>
        </p:nvSpPr>
        <p:spPr>
          <a:xfrm>
            <a:off x="423550" y="210225"/>
            <a:ext cx="86667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</a:t>
            </a: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.增加另一個紅外線感測器，</a:t>
            </a:r>
            <a:endParaRPr b="1"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連接擴展版</a:t>
            </a:r>
            <a:r>
              <a:rPr b="1" lang="en" sz="31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P1腳位</a:t>
            </a: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/>
          </a:p>
        </p:txBody>
      </p:sp>
      <p:sp>
        <p:nvSpPr>
          <p:cNvPr id="1498" name="Google Shape;1498;p143"/>
          <p:cNvSpPr txBox="1"/>
          <p:nvPr/>
        </p:nvSpPr>
        <p:spPr>
          <a:xfrm>
            <a:off x="4979725" y="1663688"/>
            <a:ext cx="3772800" cy="646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0000"/>
                </a:solidFill>
              </a:rPr>
              <a:t>P1的黑   連接  GND</a:t>
            </a:r>
            <a:endParaRPr b="1" sz="3000">
              <a:solidFill>
                <a:srgbClr val="FF0000"/>
              </a:solidFill>
            </a:endParaRPr>
          </a:p>
        </p:txBody>
      </p:sp>
      <p:sp>
        <p:nvSpPr>
          <p:cNvPr id="1499" name="Google Shape;1499;p1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00" name="Google Shape;1500;p143"/>
          <p:cNvGrpSpPr/>
          <p:nvPr/>
        </p:nvGrpSpPr>
        <p:grpSpPr>
          <a:xfrm>
            <a:off x="259507" y="1593982"/>
            <a:ext cx="8404826" cy="3292034"/>
            <a:chOff x="1372028" y="428743"/>
            <a:chExt cx="9201693" cy="3377484"/>
          </a:xfrm>
        </p:grpSpPr>
        <p:pic>
          <p:nvPicPr>
            <p:cNvPr id="1501" name="Google Shape;1501;p143"/>
            <p:cNvPicPr preferRelativeResize="0"/>
            <p:nvPr/>
          </p:nvPicPr>
          <p:blipFill rotWithShape="1">
            <a:blip r:embed="rId4">
              <a:alphaModFix/>
            </a:blip>
            <a:srcRect b="59946" l="17531" r="54539" t="5643"/>
            <a:stretch/>
          </p:blipFill>
          <p:spPr>
            <a:xfrm>
              <a:off x="1372028" y="428743"/>
              <a:ext cx="4870546" cy="33774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2" name="Google Shape;1502;p143"/>
            <p:cNvPicPr preferRelativeResize="0"/>
            <p:nvPr/>
          </p:nvPicPr>
          <p:blipFill rotWithShape="1">
            <a:blip r:embed="rId5">
              <a:alphaModFix/>
            </a:blip>
            <a:srcRect b="30294" l="7793" r="8580" t="29004"/>
            <a:stretch/>
          </p:blipFill>
          <p:spPr>
            <a:xfrm rot="-381541">
              <a:off x="6707091" y="1477024"/>
              <a:ext cx="3745299" cy="185925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503" name="Google Shape;1503;p143"/>
          <p:cNvCxnSpPr/>
          <p:nvPr/>
        </p:nvCxnSpPr>
        <p:spPr>
          <a:xfrm rot="10800000">
            <a:off x="1650750" y="3389700"/>
            <a:ext cx="3669600" cy="0"/>
          </a:xfrm>
          <a:prstGeom prst="straightConnector1">
            <a:avLst/>
          </a:prstGeom>
          <a:noFill/>
          <a:ln cap="flat" cmpd="sng" w="38100">
            <a:solidFill>
              <a:srgbClr val="85200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04" name="Google Shape;1504;p143"/>
          <p:cNvSpPr/>
          <p:nvPr/>
        </p:nvSpPr>
        <p:spPr>
          <a:xfrm>
            <a:off x="1437625" y="3220675"/>
            <a:ext cx="548700" cy="1442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05" name="Google Shape;1505;p143"/>
          <p:cNvCxnSpPr/>
          <p:nvPr/>
        </p:nvCxnSpPr>
        <p:spPr>
          <a:xfrm flipH="1">
            <a:off x="1827650" y="1193775"/>
            <a:ext cx="1002000" cy="17685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06" name="Google Shape;1506;p143"/>
          <p:cNvSpPr/>
          <p:nvPr/>
        </p:nvSpPr>
        <p:spPr>
          <a:xfrm>
            <a:off x="7493125" y="210225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507" name="Google Shape;1507;p143"/>
          <p:cNvSpPr/>
          <p:nvPr/>
        </p:nvSpPr>
        <p:spPr>
          <a:xfrm rot="5400000">
            <a:off x="8323462" y="283563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6"/>
          <p:cNvSpPr txBox="1"/>
          <p:nvPr>
            <p:ph type="title"/>
          </p:nvPr>
        </p:nvSpPr>
        <p:spPr>
          <a:xfrm>
            <a:off x="502725" y="331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20"/>
              <a:t>感應式自動門</a:t>
            </a:r>
            <a:endParaRPr b="1"/>
          </a:p>
        </p:txBody>
      </p:sp>
      <p:pic>
        <p:nvPicPr>
          <p:cNvPr id="224" name="Google Shape;22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0275" y="996025"/>
            <a:ext cx="4561800" cy="3433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6">
            <a:hlinkClick r:id="rId5"/>
          </p:cNvPr>
          <p:cNvSpPr txBox="1"/>
          <p:nvPr/>
        </p:nvSpPr>
        <p:spPr>
          <a:xfrm>
            <a:off x="6468150" y="4520900"/>
            <a:ext cx="96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</a:rPr>
              <a:t>圖片來源</a:t>
            </a:r>
            <a:endParaRPr/>
          </a:p>
        </p:txBody>
      </p:sp>
      <p:sp>
        <p:nvSpPr>
          <p:cNvPr id="226" name="Google Shape;226;p36"/>
          <p:cNvSpPr txBox="1"/>
          <p:nvPr/>
        </p:nvSpPr>
        <p:spPr>
          <a:xfrm>
            <a:off x="268850" y="1677550"/>
            <a:ext cx="3954900" cy="14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當人走到自動門紅外線感應區域內，就開門；當人離開紅外線感應區域，就關門。</a:t>
            </a:r>
            <a:endParaRPr sz="2400"/>
          </a:p>
        </p:txBody>
      </p:sp>
      <p:sp>
        <p:nvSpPr>
          <p:cNvPr id="227" name="Google Shape;227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8" name="Google Shape;228;p36"/>
          <p:cNvSpPr/>
          <p:nvPr/>
        </p:nvSpPr>
        <p:spPr>
          <a:xfrm>
            <a:off x="325450" y="4287425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29" name="Google Shape;229;p36"/>
          <p:cNvSpPr/>
          <p:nvPr/>
        </p:nvSpPr>
        <p:spPr>
          <a:xfrm rot="5400000">
            <a:off x="1206937" y="4389463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2" name="Google Shape;1512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3" name="Google Shape;1513;p144"/>
          <p:cNvSpPr txBox="1"/>
          <p:nvPr/>
        </p:nvSpPr>
        <p:spPr>
          <a:xfrm>
            <a:off x="423550" y="210225"/>
            <a:ext cx="86667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1.增加另一個紅外線感測器，</a:t>
            </a:r>
            <a:endParaRPr b="1"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連接擴展版</a:t>
            </a:r>
            <a:r>
              <a:rPr b="1" lang="en" sz="31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P1腳位</a:t>
            </a: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/>
          </a:p>
        </p:txBody>
      </p:sp>
      <p:sp>
        <p:nvSpPr>
          <p:cNvPr id="1514" name="Google Shape;1514;p144"/>
          <p:cNvSpPr txBox="1"/>
          <p:nvPr/>
        </p:nvSpPr>
        <p:spPr>
          <a:xfrm>
            <a:off x="4979725" y="1588925"/>
            <a:ext cx="3772800" cy="646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0000"/>
                </a:solidFill>
              </a:rPr>
              <a:t>P1的紅    連接   VCC</a:t>
            </a:r>
            <a:endParaRPr b="1" sz="3000">
              <a:solidFill>
                <a:srgbClr val="FF0000"/>
              </a:solidFill>
            </a:endParaRPr>
          </a:p>
        </p:txBody>
      </p:sp>
      <p:sp>
        <p:nvSpPr>
          <p:cNvPr id="1515" name="Google Shape;1515;p1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16" name="Google Shape;1516;p144"/>
          <p:cNvGrpSpPr/>
          <p:nvPr/>
        </p:nvGrpSpPr>
        <p:grpSpPr>
          <a:xfrm>
            <a:off x="259507" y="1593982"/>
            <a:ext cx="8404826" cy="3292034"/>
            <a:chOff x="1372028" y="428743"/>
            <a:chExt cx="9201693" cy="3377484"/>
          </a:xfrm>
        </p:grpSpPr>
        <p:pic>
          <p:nvPicPr>
            <p:cNvPr id="1517" name="Google Shape;1517;p144"/>
            <p:cNvPicPr preferRelativeResize="0"/>
            <p:nvPr/>
          </p:nvPicPr>
          <p:blipFill rotWithShape="1">
            <a:blip r:embed="rId4">
              <a:alphaModFix/>
            </a:blip>
            <a:srcRect b="59946" l="17531" r="54539" t="5643"/>
            <a:stretch/>
          </p:blipFill>
          <p:spPr>
            <a:xfrm>
              <a:off x="1372028" y="428743"/>
              <a:ext cx="4870546" cy="33774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8" name="Google Shape;1518;p144"/>
            <p:cNvPicPr preferRelativeResize="0"/>
            <p:nvPr/>
          </p:nvPicPr>
          <p:blipFill rotWithShape="1">
            <a:blip r:embed="rId5">
              <a:alphaModFix/>
            </a:blip>
            <a:srcRect b="30294" l="7793" r="8580" t="29004"/>
            <a:stretch/>
          </p:blipFill>
          <p:spPr>
            <a:xfrm rot="-381541">
              <a:off x="6707091" y="1477024"/>
              <a:ext cx="3745299" cy="185925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519" name="Google Shape;1519;p144"/>
          <p:cNvCxnSpPr/>
          <p:nvPr/>
        </p:nvCxnSpPr>
        <p:spPr>
          <a:xfrm flipH="1">
            <a:off x="1665350" y="3168625"/>
            <a:ext cx="3610800" cy="589500"/>
          </a:xfrm>
          <a:prstGeom prst="straightConnector1">
            <a:avLst/>
          </a:prstGeom>
          <a:noFill/>
          <a:ln cap="flat" cmpd="sng" w="38100">
            <a:solidFill>
              <a:srgbClr val="C27BA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20" name="Google Shape;1520;p144"/>
          <p:cNvSpPr/>
          <p:nvPr/>
        </p:nvSpPr>
        <p:spPr>
          <a:xfrm>
            <a:off x="1437625" y="3220675"/>
            <a:ext cx="548700" cy="1442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21" name="Google Shape;1521;p144"/>
          <p:cNvCxnSpPr/>
          <p:nvPr/>
        </p:nvCxnSpPr>
        <p:spPr>
          <a:xfrm flipH="1">
            <a:off x="1827650" y="1193775"/>
            <a:ext cx="1002000" cy="17685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22" name="Google Shape;1522;p144"/>
          <p:cNvSpPr/>
          <p:nvPr/>
        </p:nvSpPr>
        <p:spPr>
          <a:xfrm>
            <a:off x="7493125" y="210225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523" name="Google Shape;1523;p144"/>
          <p:cNvSpPr/>
          <p:nvPr/>
        </p:nvSpPr>
        <p:spPr>
          <a:xfrm rot="5400000">
            <a:off x="8323462" y="283563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7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8" name="Google Shape;1528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9" name="Google Shape;1529;p145"/>
          <p:cNvSpPr txBox="1"/>
          <p:nvPr/>
        </p:nvSpPr>
        <p:spPr>
          <a:xfrm>
            <a:off x="423550" y="210225"/>
            <a:ext cx="86667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1.增加另一個紅外線感測器，</a:t>
            </a:r>
            <a:endParaRPr b="1"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連接擴展版</a:t>
            </a:r>
            <a:r>
              <a:rPr b="1" lang="en" sz="31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P1腳位</a:t>
            </a: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/>
          </a:p>
        </p:txBody>
      </p:sp>
      <p:sp>
        <p:nvSpPr>
          <p:cNvPr id="1530" name="Google Shape;1530;p145"/>
          <p:cNvSpPr txBox="1"/>
          <p:nvPr/>
        </p:nvSpPr>
        <p:spPr>
          <a:xfrm>
            <a:off x="4891525" y="851225"/>
            <a:ext cx="3772800" cy="1569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0000"/>
                </a:solidFill>
              </a:rPr>
              <a:t>P1的黃    連接   A0</a:t>
            </a:r>
            <a:endParaRPr b="1" sz="30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0000"/>
                </a:solidFill>
              </a:rPr>
              <a:t>P1的黑   連接  GND</a:t>
            </a:r>
            <a:endParaRPr b="1" sz="30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0000"/>
                </a:solidFill>
              </a:rPr>
              <a:t>P1的紅    連接   VCC</a:t>
            </a:r>
            <a:endParaRPr b="1" sz="3000">
              <a:solidFill>
                <a:srgbClr val="FF0000"/>
              </a:solidFill>
            </a:endParaRPr>
          </a:p>
        </p:txBody>
      </p:sp>
      <p:sp>
        <p:nvSpPr>
          <p:cNvPr id="1531" name="Google Shape;1531;p1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32" name="Google Shape;1532;p145"/>
          <p:cNvGrpSpPr/>
          <p:nvPr/>
        </p:nvGrpSpPr>
        <p:grpSpPr>
          <a:xfrm>
            <a:off x="259507" y="1593982"/>
            <a:ext cx="8404826" cy="3292034"/>
            <a:chOff x="1372028" y="428743"/>
            <a:chExt cx="9201693" cy="3377484"/>
          </a:xfrm>
        </p:grpSpPr>
        <p:pic>
          <p:nvPicPr>
            <p:cNvPr id="1533" name="Google Shape;1533;p145"/>
            <p:cNvPicPr preferRelativeResize="0"/>
            <p:nvPr/>
          </p:nvPicPr>
          <p:blipFill rotWithShape="1">
            <a:blip r:embed="rId4">
              <a:alphaModFix/>
            </a:blip>
            <a:srcRect b="59946" l="17531" r="54539" t="5643"/>
            <a:stretch/>
          </p:blipFill>
          <p:spPr>
            <a:xfrm>
              <a:off x="1372028" y="428743"/>
              <a:ext cx="4870546" cy="33774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4" name="Google Shape;1534;p145"/>
            <p:cNvPicPr preferRelativeResize="0"/>
            <p:nvPr/>
          </p:nvPicPr>
          <p:blipFill rotWithShape="1">
            <a:blip r:embed="rId5">
              <a:alphaModFix/>
            </a:blip>
            <a:srcRect b="30294" l="7793" r="8580" t="29004"/>
            <a:stretch/>
          </p:blipFill>
          <p:spPr>
            <a:xfrm rot="-381541">
              <a:off x="6707091" y="1477024"/>
              <a:ext cx="3745299" cy="185925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535" name="Google Shape;1535;p145"/>
          <p:cNvCxnSpPr/>
          <p:nvPr/>
        </p:nvCxnSpPr>
        <p:spPr>
          <a:xfrm rot="10800000">
            <a:off x="1650750" y="3389700"/>
            <a:ext cx="3669600" cy="0"/>
          </a:xfrm>
          <a:prstGeom prst="straightConnector1">
            <a:avLst/>
          </a:prstGeom>
          <a:noFill/>
          <a:ln cap="flat" cmpd="sng" w="38100">
            <a:solidFill>
              <a:srgbClr val="85200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36" name="Google Shape;1536;p145"/>
          <p:cNvCxnSpPr/>
          <p:nvPr/>
        </p:nvCxnSpPr>
        <p:spPr>
          <a:xfrm flipH="1">
            <a:off x="1680200" y="3846575"/>
            <a:ext cx="3772800" cy="250500"/>
          </a:xfrm>
          <a:prstGeom prst="straightConnector1">
            <a:avLst/>
          </a:prstGeom>
          <a:noFill/>
          <a:ln cap="flat" cmpd="sng" w="38100">
            <a:solidFill>
              <a:srgbClr val="E69138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37" name="Google Shape;1537;p145"/>
          <p:cNvCxnSpPr/>
          <p:nvPr/>
        </p:nvCxnSpPr>
        <p:spPr>
          <a:xfrm flipH="1">
            <a:off x="1665350" y="3168625"/>
            <a:ext cx="3610800" cy="589500"/>
          </a:xfrm>
          <a:prstGeom prst="straightConnector1">
            <a:avLst/>
          </a:prstGeom>
          <a:noFill/>
          <a:ln cap="flat" cmpd="sng" w="38100">
            <a:solidFill>
              <a:srgbClr val="C27BA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38" name="Google Shape;1538;p145"/>
          <p:cNvSpPr/>
          <p:nvPr/>
        </p:nvSpPr>
        <p:spPr>
          <a:xfrm>
            <a:off x="1437625" y="3220675"/>
            <a:ext cx="548700" cy="1442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39" name="Google Shape;1539;p145"/>
          <p:cNvCxnSpPr/>
          <p:nvPr/>
        </p:nvCxnSpPr>
        <p:spPr>
          <a:xfrm flipH="1">
            <a:off x="1827650" y="1193775"/>
            <a:ext cx="1002000" cy="17685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40" name="Google Shape;1540;p145"/>
          <p:cNvSpPr/>
          <p:nvPr/>
        </p:nvSpPr>
        <p:spPr>
          <a:xfrm>
            <a:off x="7493125" y="210225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541" name="Google Shape;1541;p145"/>
          <p:cNvSpPr/>
          <p:nvPr/>
        </p:nvSpPr>
        <p:spPr>
          <a:xfrm rot="5400000">
            <a:off x="8323462" y="283563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5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" name="Google Shape;1546;p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47" name="Google Shape;1547;p146"/>
          <p:cNvSpPr txBox="1"/>
          <p:nvPr/>
        </p:nvSpPr>
        <p:spPr>
          <a:xfrm>
            <a:off x="432125" y="584325"/>
            <a:ext cx="1275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完成圖</a:t>
            </a:r>
            <a:endParaRPr/>
          </a:p>
        </p:txBody>
      </p:sp>
      <p:grpSp>
        <p:nvGrpSpPr>
          <p:cNvPr id="1548" name="Google Shape;1548;p146"/>
          <p:cNvGrpSpPr/>
          <p:nvPr/>
        </p:nvGrpSpPr>
        <p:grpSpPr>
          <a:xfrm>
            <a:off x="1869137" y="210084"/>
            <a:ext cx="6664039" cy="4712509"/>
            <a:chOff x="4572000" y="1740525"/>
            <a:chExt cx="4225234" cy="3168925"/>
          </a:xfrm>
        </p:grpSpPr>
        <p:pic>
          <p:nvPicPr>
            <p:cNvPr id="1549" name="Google Shape;1549;p14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72000" y="1740525"/>
              <a:ext cx="4225234" cy="3168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50" name="Google Shape;1550;p146"/>
            <p:cNvSpPr/>
            <p:nvPr/>
          </p:nvSpPr>
          <p:spPr>
            <a:xfrm>
              <a:off x="7089850" y="4149600"/>
              <a:ext cx="636000" cy="2505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1" name="Google Shape;1551;p146"/>
            <p:cNvSpPr txBox="1"/>
            <p:nvPr/>
          </p:nvSpPr>
          <p:spPr>
            <a:xfrm>
              <a:off x="6865817" y="4589944"/>
              <a:ext cx="1308000" cy="289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GND  3V3  P0</a:t>
              </a:r>
              <a:endParaRPr b="1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2" name="Google Shape;1552;p146"/>
            <p:cNvSpPr/>
            <p:nvPr/>
          </p:nvSpPr>
          <p:spPr>
            <a:xfrm rot="2700000">
              <a:off x="5162233" y="2813240"/>
              <a:ext cx="1134482" cy="688156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53" name="Google Shape;1553;p1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54" name="Google Shape;1554;p146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555" name="Google Shape;1555;p146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9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0" name="Google Shape;1560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61" name="Google Shape;1561;p147"/>
          <p:cNvSpPr txBox="1"/>
          <p:nvPr/>
        </p:nvSpPr>
        <p:spPr>
          <a:xfrm>
            <a:off x="433600" y="506550"/>
            <a:ext cx="3932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裝好後感測器如右圖</a:t>
            </a:r>
            <a:endParaRPr/>
          </a:p>
        </p:txBody>
      </p:sp>
      <p:pic>
        <p:nvPicPr>
          <p:cNvPr id="1562" name="Google Shape;1562;p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3050" y="237025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563" name="Google Shape;1563;p1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64" name="Google Shape;1564;p147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565" name="Google Shape;1565;p147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9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0" name="Google Shape;1570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1" name="Google Shape;1571;p148"/>
          <p:cNvSpPr txBox="1"/>
          <p:nvPr/>
        </p:nvSpPr>
        <p:spPr>
          <a:xfrm>
            <a:off x="320750" y="713425"/>
            <a:ext cx="4504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3.紅外線感測器黏貼泡棉</a:t>
            </a:r>
            <a:endParaRPr/>
          </a:p>
        </p:txBody>
      </p:sp>
      <p:grpSp>
        <p:nvGrpSpPr>
          <p:cNvPr id="1572" name="Google Shape;1572;p148"/>
          <p:cNvGrpSpPr/>
          <p:nvPr/>
        </p:nvGrpSpPr>
        <p:grpSpPr>
          <a:xfrm>
            <a:off x="5027025" y="152400"/>
            <a:ext cx="3782073" cy="4838702"/>
            <a:chOff x="5027025" y="152400"/>
            <a:chExt cx="3782073" cy="4838702"/>
          </a:xfrm>
        </p:grpSpPr>
        <p:pic>
          <p:nvPicPr>
            <p:cNvPr id="1573" name="Google Shape;1573;p1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27025" y="152400"/>
              <a:ext cx="3629027" cy="48387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4" name="Google Shape;1574;p148"/>
            <p:cNvSpPr txBox="1"/>
            <p:nvPr/>
          </p:nvSpPr>
          <p:spPr>
            <a:xfrm>
              <a:off x="7400898" y="4499488"/>
              <a:ext cx="1408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FF0000"/>
                  </a:solidFill>
                </a:rPr>
                <a:t>黏上泡棉膠</a:t>
              </a:r>
              <a:endParaRPr b="1" sz="1800">
                <a:solidFill>
                  <a:srgbClr val="FF0000"/>
                </a:solidFill>
              </a:endParaRPr>
            </a:p>
          </p:txBody>
        </p:sp>
        <p:cxnSp>
          <p:nvCxnSpPr>
            <p:cNvPr id="1575" name="Google Shape;1575;p148"/>
            <p:cNvCxnSpPr/>
            <p:nvPr/>
          </p:nvCxnSpPr>
          <p:spPr>
            <a:xfrm rot="10800000">
              <a:off x="7217000" y="3796025"/>
              <a:ext cx="579600" cy="74610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576" name="Google Shape;1576;p1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77" name="Google Shape;1577;p148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578" name="Google Shape;1578;p148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2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3" name="Google Shape;1583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84" name="Google Shape;1584;p149"/>
          <p:cNvSpPr txBox="1"/>
          <p:nvPr/>
        </p:nvSpPr>
        <p:spPr>
          <a:xfrm>
            <a:off x="452350" y="1045050"/>
            <a:ext cx="4405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</a:t>
            </a: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</a:t>
            </a: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將紅外線感測器固定於木板底部，牛眼輪兩側</a:t>
            </a:r>
            <a:endParaRPr/>
          </a:p>
        </p:txBody>
      </p:sp>
      <p:sp>
        <p:nvSpPr>
          <p:cNvPr id="1585" name="Google Shape;1585;p149"/>
          <p:cNvSpPr txBox="1"/>
          <p:nvPr/>
        </p:nvSpPr>
        <p:spPr>
          <a:xfrm>
            <a:off x="651675" y="2249925"/>
            <a:ext cx="37977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注意事項:</a:t>
            </a:r>
            <a:endParaRPr b="1" sz="1800"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b="1" lang="en" sz="1800">
                <a:solidFill>
                  <a:srgbClr val="FF0000"/>
                </a:solidFill>
              </a:rPr>
              <a:t>紅外線感測器放置距離需注意，距離小於循跡線寬較佳，因距離遠感測範圍廣，循跡時易偏離軌道。</a:t>
            </a:r>
            <a:endParaRPr b="1" sz="1800">
              <a:solidFill>
                <a:srgbClr val="FF0000"/>
              </a:solidFill>
            </a:endParaRPr>
          </a:p>
        </p:txBody>
      </p:sp>
      <p:grpSp>
        <p:nvGrpSpPr>
          <p:cNvPr id="1586" name="Google Shape;1586;p149"/>
          <p:cNvGrpSpPr/>
          <p:nvPr/>
        </p:nvGrpSpPr>
        <p:grpSpPr>
          <a:xfrm>
            <a:off x="5105663" y="122700"/>
            <a:ext cx="3673597" cy="4898099"/>
            <a:chOff x="5119813" y="174650"/>
            <a:chExt cx="3673597" cy="4898099"/>
          </a:xfrm>
        </p:grpSpPr>
        <p:pic>
          <p:nvPicPr>
            <p:cNvPr id="1587" name="Google Shape;1587;p14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119813" y="174650"/>
              <a:ext cx="3673597" cy="48980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88" name="Google Shape;1588;p149"/>
            <p:cNvGrpSpPr/>
            <p:nvPr/>
          </p:nvGrpSpPr>
          <p:grpSpPr>
            <a:xfrm>
              <a:off x="6395775" y="665050"/>
              <a:ext cx="1050925" cy="201650"/>
              <a:chOff x="6431150" y="672125"/>
              <a:chExt cx="1050925" cy="201650"/>
            </a:xfrm>
          </p:grpSpPr>
          <p:grpSp>
            <p:nvGrpSpPr>
              <p:cNvPr id="1589" name="Google Shape;1589;p149"/>
              <p:cNvGrpSpPr/>
              <p:nvPr/>
            </p:nvGrpSpPr>
            <p:grpSpPr>
              <a:xfrm>
                <a:off x="6431150" y="672125"/>
                <a:ext cx="1050925" cy="201650"/>
                <a:chOff x="6431150" y="672125"/>
                <a:chExt cx="1050925" cy="201650"/>
              </a:xfrm>
            </p:grpSpPr>
            <p:cxnSp>
              <p:nvCxnSpPr>
                <p:cNvPr id="1590" name="Google Shape;1590;p149"/>
                <p:cNvCxnSpPr/>
                <p:nvPr/>
              </p:nvCxnSpPr>
              <p:spPr>
                <a:xfrm>
                  <a:off x="6431150" y="672125"/>
                  <a:ext cx="0" cy="198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FF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1591" name="Google Shape;1591;p149"/>
                <p:cNvCxnSpPr/>
                <p:nvPr/>
              </p:nvCxnSpPr>
              <p:spPr>
                <a:xfrm>
                  <a:off x="7482075" y="675775"/>
                  <a:ext cx="0" cy="198000"/>
                </a:xfrm>
                <a:prstGeom prst="straightConnector1">
                  <a:avLst/>
                </a:prstGeom>
                <a:noFill/>
                <a:ln cap="flat" cmpd="sng" w="28575">
                  <a:solidFill>
                    <a:srgbClr val="FF0000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cxnSp>
            <p:nvCxnSpPr>
              <p:cNvPr id="1592" name="Google Shape;1592;p149"/>
              <p:cNvCxnSpPr/>
              <p:nvPr/>
            </p:nvCxnSpPr>
            <p:spPr>
              <a:xfrm>
                <a:off x="6436563" y="769350"/>
                <a:ext cx="1040100" cy="72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1593" name="Google Shape;1593;p149"/>
          <p:cNvSpPr txBox="1"/>
          <p:nvPr/>
        </p:nvSpPr>
        <p:spPr>
          <a:xfrm>
            <a:off x="6310875" y="210025"/>
            <a:ext cx="135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距離越近越好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594" name="Google Shape;1594;p1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95" name="Google Shape;1595;p149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596" name="Google Shape;1596;p149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0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1" name="Google Shape;1601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2" name="Google Shape;1602;p150"/>
          <p:cNvSpPr txBox="1"/>
          <p:nvPr/>
        </p:nvSpPr>
        <p:spPr>
          <a:xfrm>
            <a:off x="701650" y="1120975"/>
            <a:ext cx="44058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9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5.</a:t>
            </a:r>
            <a:r>
              <a:rPr b="1" lang="en" sz="29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裝好後感測器如圖</a:t>
            </a:r>
            <a:endParaRPr sz="1500"/>
          </a:p>
        </p:txBody>
      </p:sp>
      <p:pic>
        <p:nvPicPr>
          <p:cNvPr id="1603" name="Google Shape;1603;p150"/>
          <p:cNvPicPr preferRelativeResize="0"/>
          <p:nvPr/>
        </p:nvPicPr>
        <p:blipFill rotWithShape="1">
          <a:blip r:embed="rId4">
            <a:alphaModFix/>
          </a:blip>
          <a:srcRect b="21737" l="4598" r="0" t="20311"/>
          <a:stretch/>
        </p:blipFill>
        <p:spPr>
          <a:xfrm>
            <a:off x="164900" y="2320775"/>
            <a:ext cx="4558525" cy="2076726"/>
          </a:xfrm>
          <a:prstGeom prst="rect">
            <a:avLst/>
          </a:prstGeom>
          <a:noFill/>
          <a:ln>
            <a:noFill/>
          </a:ln>
        </p:spPr>
      </p:pic>
      <p:sp>
        <p:nvSpPr>
          <p:cNvPr id="1604" name="Google Shape;1604;p1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05" name="Google Shape;1605;p150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606" name="Google Shape;1606;p150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07" name="Google Shape;1607;p150"/>
          <p:cNvPicPr preferRelativeResize="0"/>
          <p:nvPr/>
        </p:nvPicPr>
        <p:blipFill rotWithShape="1">
          <a:blip r:embed="rId6">
            <a:alphaModFix/>
          </a:blip>
          <a:srcRect b="7701" l="-1781" r="0" t="10719"/>
          <a:stretch/>
        </p:blipFill>
        <p:spPr>
          <a:xfrm>
            <a:off x="4572000" y="487750"/>
            <a:ext cx="4298276" cy="2583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2" name="Google Shape;1612;p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3" name="Google Shape;1613;p151"/>
          <p:cNvSpPr txBox="1"/>
          <p:nvPr>
            <p:ph idx="4294967295" type="title"/>
          </p:nvPr>
        </p:nvSpPr>
        <p:spPr>
          <a:xfrm>
            <a:off x="233425" y="103900"/>
            <a:ext cx="8709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720"/>
              <a:t>紅外線</a:t>
            </a:r>
            <a:r>
              <a:rPr b="1" lang="en" sz="2720"/>
              <a:t>感測器連接</a:t>
            </a:r>
            <a:endParaRPr b="1" sz="2720"/>
          </a:p>
        </p:txBody>
      </p:sp>
      <p:pic>
        <p:nvPicPr>
          <p:cNvPr id="1614" name="Google Shape;1614;p151" title="紅外線感測器安裝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0788" y="630900"/>
            <a:ext cx="6687977" cy="437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5" name="Google Shape;1615;p1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16" name="Google Shape;1616;p151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617" name="Google Shape;1617;p151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2" name="Google Shape;1622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3" name="Google Shape;1623;p152"/>
          <p:cNvPicPr preferRelativeResize="0"/>
          <p:nvPr/>
        </p:nvPicPr>
        <p:blipFill rotWithShape="1">
          <a:blip r:embed="rId4">
            <a:alphaModFix/>
          </a:blip>
          <a:srcRect b="0" l="0" r="5437" t="0"/>
          <a:stretch/>
        </p:blipFill>
        <p:spPr>
          <a:xfrm>
            <a:off x="6783025" y="2163417"/>
            <a:ext cx="1616250" cy="2766708"/>
          </a:xfrm>
          <a:prstGeom prst="rect">
            <a:avLst/>
          </a:prstGeom>
          <a:noFill/>
          <a:ln>
            <a:noFill/>
          </a:ln>
        </p:spPr>
      </p:pic>
      <p:sp>
        <p:nvSpPr>
          <p:cNvPr id="1624" name="Google Shape;1624;p152"/>
          <p:cNvSpPr/>
          <p:nvPr/>
        </p:nvSpPr>
        <p:spPr>
          <a:xfrm>
            <a:off x="1243550" y="740675"/>
            <a:ext cx="5401800" cy="2220000"/>
          </a:xfrm>
          <a:prstGeom prst="wedgeEllipseCallout">
            <a:avLst>
              <a:gd fmla="val 50284" name="adj1"/>
              <a:gd fmla="val 40102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5" name="Google Shape;1625;p152"/>
          <p:cNvSpPr txBox="1"/>
          <p:nvPr>
            <p:ph type="title"/>
          </p:nvPr>
        </p:nvSpPr>
        <p:spPr>
          <a:xfrm>
            <a:off x="1556900" y="1486375"/>
            <a:ext cx="47751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348"/>
              <a:buFont typeface="Arial"/>
              <a:buNone/>
            </a:pPr>
            <a:r>
              <a:rPr b="1" lang="en" sz="3620"/>
              <a:t>撰寫程式-取得紅外線</a:t>
            </a:r>
            <a:endParaRPr b="1" sz="362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348"/>
              <a:buFont typeface="Arial"/>
              <a:buNone/>
            </a:pPr>
            <a:r>
              <a:rPr b="1" lang="en" sz="3620"/>
              <a:t>感測器的數值</a:t>
            </a:r>
            <a:endParaRPr b="1" sz="3920"/>
          </a:p>
        </p:txBody>
      </p:sp>
      <p:sp>
        <p:nvSpPr>
          <p:cNvPr id="1626" name="Google Shape;1626;p1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27" name="Google Shape;1627;p152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628" name="Google Shape;1628;p152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2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3" name="Google Shape;1633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4" name="Google Shape;1634;p153"/>
          <p:cNvSpPr/>
          <p:nvPr/>
        </p:nvSpPr>
        <p:spPr>
          <a:xfrm>
            <a:off x="-33600" y="0"/>
            <a:ext cx="31218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5" name="Google Shape;1635;p153"/>
          <p:cNvPicPr preferRelativeResize="0"/>
          <p:nvPr/>
        </p:nvPicPr>
        <p:blipFill rotWithShape="1">
          <a:blip r:embed="rId4">
            <a:alphaModFix/>
          </a:blip>
          <a:srcRect b="0" l="34870" r="1264" t="-1204"/>
          <a:stretch/>
        </p:blipFill>
        <p:spPr>
          <a:xfrm>
            <a:off x="3309875" y="130275"/>
            <a:ext cx="5641876" cy="488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6" name="Google Shape;1636;p153"/>
          <p:cNvSpPr txBox="1"/>
          <p:nvPr/>
        </p:nvSpPr>
        <p:spPr>
          <a:xfrm>
            <a:off x="42600" y="1630575"/>
            <a:ext cx="31218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1.選擇</a:t>
            </a:r>
            <a:r>
              <a:rPr b="1" lang="en" sz="2800">
                <a:solidFill>
                  <a:srgbClr val="1C45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序列</a:t>
            </a:r>
            <a:endParaRPr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2.拖曳</a:t>
            </a:r>
            <a:r>
              <a:rPr b="1" lang="en" sz="2800">
                <a:solidFill>
                  <a:srgbClr val="1C45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序列重新導向</a:t>
            </a:r>
            <a:endParaRPr b="1" sz="2800">
              <a:solidFill>
                <a:srgbClr val="1C458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1C45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至USB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至</a:t>
            </a:r>
            <a:r>
              <a:rPr b="1" lang="en" sz="2800">
                <a:solidFill>
                  <a:schemeClr val="accen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當啟動時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</a:t>
            </a:r>
            <a:endParaRPr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37" name="Google Shape;1637;p1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38" name="Google Shape;1638;p153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639" name="Google Shape;1639;p153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7"/>
          <p:cNvSpPr/>
          <p:nvPr/>
        </p:nvSpPr>
        <p:spPr>
          <a:xfrm>
            <a:off x="225675" y="253875"/>
            <a:ext cx="6525600" cy="3479100"/>
          </a:xfrm>
          <a:prstGeom prst="wedgeEllipseCallout">
            <a:avLst>
              <a:gd fmla="val 56586" name="adj1"/>
              <a:gd fmla="val 33257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6" name="Google Shape;236;p37"/>
          <p:cNvPicPr preferRelativeResize="0"/>
          <p:nvPr/>
        </p:nvPicPr>
        <p:blipFill rotWithShape="1">
          <a:blip r:embed="rId4">
            <a:alphaModFix/>
          </a:blip>
          <a:srcRect b="0" l="0" r="5437" t="0"/>
          <a:stretch/>
        </p:blipFill>
        <p:spPr>
          <a:xfrm>
            <a:off x="7205850" y="1936625"/>
            <a:ext cx="1711525" cy="292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7"/>
          <p:cNvSpPr txBox="1"/>
          <p:nvPr>
            <p:ph type="title"/>
          </p:nvPr>
        </p:nvSpPr>
        <p:spPr>
          <a:xfrm>
            <a:off x="-809450" y="16665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/>
              <a:t>了解原理後，開始</a:t>
            </a:r>
            <a:endParaRPr b="1" sz="5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/>
              <a:t>製作循跡小車~</a:t>
            </a:r>
            <a:endParaRPr b="1" baseline="-25000" sz="5000"/>
          </a:p>
        </p:txBody>
      </p:sp>
      <p:sp>
        <p:nvSpPr>
          <p:cNvPr id="238" name="Google Shape;238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9" name="Google Shape;239;p37"/>
          <p:cNvSpPr/>
          <p:nvPr/>
        </p:nvSpPr>
        <p:spPr>
          <a:xfrm>
            <a:off x="325450" y="4287425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40" name="Google Shape;240;p37"/>
          <p:cNvSpPr/>
          <p:nvPr/>
        </p:nvSpPr>
        <p:spPr>
          <a:xfrm rot="5400000">
            <a:off x="1206937" y="4389463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3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4" name="Google Shape;1644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5" name="Google Shape;1645;p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4100" y="152400"/>
            <a:ext cx="5262404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6" name="Google Shape;1646;p154"/>
          <p:cNvSpPr/>
          <p:nvPr/>
        </p:nvSpPr>
        <p:spPr>
          <a:xfrm>
            <a:off x="-33600" y="0"/>
            <a:ext cx="29016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7" name="Google Shape;1647;p1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48" name="Google Shape;1648;p154"/>
          <p:cNvSpPr txBox="1"/>
          <p:nvPr/>
        </p:nvSpPr>
        <p:spPr>
          <a:xfrm>
            <a:off x="0" y="1992300"/>
            <a:ext cx="2868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完成如右圖</a:t>
            </a:r>
            <a:endParaRPr b="1"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49" name="Google Shape;1649;p154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650" name="Google Shape;1650;p154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4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5" name="Google Shape;1655;p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6" name="Google Shape;1656;p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5700" y="463175"/>
            <a:ext cx="5580051" cy="4322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57" name="Google Shape;1657;p155"/>
          <p:cNvSpPr/>
          <p:nvPr/>
        </p:nvSpPr>
        <p:spPr>
          <a:xfrm>
            <a:off x="-33600" y="0"/>
            <a:ext cx="31218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8" name="Google Shape;1658;p155"/>
          <p:cNvSpPr txBox="1"/>
          <p:nvPr/>
        </p:nvSpPr>
        <p:spPr>
          <a:xfrm>
            <a:off x="42600" y="1630575"/>
            <a:ext cx="31218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1.選擇</a:t>
            </a:r>
            <a:r>
              <a:rPr b="1" lang="en" sz="2800">
                <a:solidFill>
                  <a:srgbClr val="1C45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序列</a:t>
            </a:r>
            <a:endParaRPr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2.拖曳</a:t>
            </a:r>
            <a:r>
              <a:rPr b="1" lang="en" sz="2800">
                <a:solidFill>
                  <a:srgbClr val="1C45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序列寫入一行文字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至</a:t>
            </a:r>
            <a:r>
              <a:rPr b="1" lang="en" sz="2800">
                <a:solidFill>
                  <a:schemeClr val="accen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重複無限次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</a:t>
            </a:r>
            <a:endParaRPr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59" name="Google Shape;1659;p1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0" name="Google Shape;1660;p155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661" name="Google Shape;1661;p155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5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6" name="Google Shape;1666;p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7" name="Google Shape;1667;p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6950" y="233350"/>
            <a:ext cx="4352925" cy="467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68" name="Google Shape;1668;p156"/>
          <p:cNvSpPr/>
          <p:nvPr/>
        </p:nvSpPr>
        <p:spPr>
          <a:xfrm>
            <a:off x="-33600" y="0"/>
            <a:ext cx="30990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9" name="Google Shape;1669;p1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70" name="Google Shape;1670;p156"/>
          <p:cNvSpPr txBox="1"/>
          <p:nvPr/>
        </p:nvSpPr>
        <p:spPr>
          <a:xfrm>
            <a:off x="0" y="1992300"/>
            <a:ext cx="3065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完成如右圖</a:t>
            </a:r>
            <a:endParaRPr b="1"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71" name="Google Shape;1671;p156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672" name="Google Shape;1672;p156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6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7" name="Google Shape;1677;p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8" name="Google Shape;1678;p157"/>
          <p:cNvPicPr preferRelativeResize="0"/>
          <p:nvPr/>
        </p:nvPicPr>
        <p:blipFill rotWithShape="1">
          <a:blip r:embed="rId4">
            <a:alphaModFix/>
          </a:blip>
          <a:srcRect b="0" l="0" r="4187" t="0"/>
          <a:stretch/>
        </p:blipFill>
        <p:spPr>
          <a:xfrm>
            <a:off x="3245350" y="714650"/>
            <a:ext cx="5691775" cy="3840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79" name="Google Shape;1679;p157"/>
          <p:cNvSpPr/>
          <p:nvPr/>
        </p:nvSpPr>
        <p:spPr>
          <a:xfrm>
            <a:off x="-33600" y="0"/>
            <a:ext cx="30990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0" name="Google Shape;1680;p1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81" name="Google Shape;1681;p157"/>
          <p:cNvSpPr txBox="1"/>
          <p:nvPr/>
        </p:nvSpPr>
        <p:spPr>
          <a:xfrm>
            <a:off x="0" y="1992300"/>
            <a:ext cx="3065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完成如右圖</a:t>
            </a:r>
            <a:endParaRPr b="1"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82" name="Google Shape;1682;p157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683" name="Google Shape;1683;p157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7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8" name="Google Shape;1688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9" name="Google Shape;1689;p158"/>
          <p:cNvPicPr preferRelativeResize="0"/>
          <p:nvPr/>
        </p:nvPicPr>
        <p:blipFill rotWithShape="1">
          <a:blip r:embed="rId4">
            <a:alphaModFix/>
          </a:blip>
          <a:srcRect b="2391" l="2015" r="1075" t="0"/>
          <a:stretch/>
        </p:blipFill>
        <p:spPr>
          <a:xfrm>
            <a:off x="2689375" y="376150"/>
            <a:ext cx="6318799" cy="3836449"/>
          </a:xfrm>
          <a:prstGeom prst="rect">
            <a:avLst/>
          </a:prstGeom>
          <a:noFill/>
          <a:ln>
            <a:noFill/>
          </a:ln>
        </p:spPr>
      </p:pic>
      <p:sp>
        <p:nvSpPr>
          <p:cNvPr id="1690" name="Google Shape;1690;p158"/>
          <p:cNvSpPr/>
          <p:nvPr/>
        </p:nvSpPr>
        <p:spPr>
          <a:xfrm>
            <a:off x="-33600" y="0"/>
            <a:ext cx="25536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1" name="Google Shape;1691;p158"/>
          <p:cNvSpPr txBox="1"/>
          <p:nvPr/>
        </p:nvSpPr>
        <p:spPr>
          <a:xfrm>
            <a:off x="42600" y="1630575"/>
            <a:ext cx="31218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1.選擇</a:t>
            </a:r>
            <a:r>
              <a:rPr b="1" lang="en" sz="28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引腳</a:t>
            </a:r>
            <a:endParaRPr sz="20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b="1" lang="en" sz="2800">
                <a:solidFill>
                  <a:srgbClr val="B45F0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字串組合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輸入</a:t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B45F0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P0=</a:t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3.拖曳</a:t>
            </a:r>
            <a:r>
              <a:rPr b="1" lang="en" sz="28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類比信號</a:t>
            </a:r>
            <a:endParaRPr b="1" sz="28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讀取引腳P0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至</a:t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B45F0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字串組合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</a:t>
            </a:r>
            <a:endParaRPr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92" name="Google Shape;1692;p158"/>
          <p:cNvSpPr txBox="1"/>
          <p:nvPr/>
        </p:nvSpPr>
        <p:spPr>
          <a:xfrm>
            <a:off x="6256700" y="3145175"/>
            <a:ext cx="26763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b="1" lang="en" sz="1800">
                <a:solidFill>
                  <a:srgbClr val="FF0000"/>
                </a:solidFill>
              </a:rPr>
              <a:t>注意事項:</a:t>
            </a:r>
            <a:endParaRPr b="1" sz="18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引腳代號選擇依插在擴充版上的腳位代號為主(例如：紅外線感測器插在P1，類比信號讀取就選擇P1)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1693" name="Google Shape;1693;p1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94" name="Google Shape;1694;p158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695" name="Google Shape;1695;p158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9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0" name="Google Shape;1700;p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1" name="Google Shape;1701;p159"/>
          <p:cNvPicPr preferRelativeResize="0"/>
          <p:nvPr/>
        </p:nvPicPr>
        <p:blipFill rotWithShape="1">
          <a:blip r:embed="rId4">
            <a:alphaModFix/>
          </a:blip>
          <a:srcRect b="2677" l="0" r="1912" t="1711"/>
          <a:stretch/>
        </p:blipFill>
        <p:spPr>
          <a:xfrm>
            <a:off x="2520000" y="521613"/>
            <a:ext cx="6522776" cy="3639024"/>
          </a:xfrm>
          <a:prstGeom prst="rect">
            <a:avLst/>
          </a:prstGeom>
          <a:noFill/>
          <a:ln>
            <a:noFill/>
          </a:ln>
        </p:spPr>
      </p:pic>
      <p:sp>
        <p:nvSpPr>
          <p:cNvPr id="1702" name="Google Shape;1702;p159"/>
          <p:cNvSpPr/>
          <p:nvPr/>
        </p:nvSpPr>
        <p:spPr>
          <a:xfrm>
            <a:off x="-33600" y="0"/>
            <a:ext cx="25536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3" name="Google Shape;1703;p159"/>
          <p:cNvSpPr txBox="1"/>
          <p:nvPr/>
        </p:nvSpPr>
        <p:spPr>
          <a:xfrm>
            <a:off x="127225" y="1602375"/>
            <a:ext cx="31218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1.選擇</a:t>
            </a:r>
            <a:r>
              <a:rPr b="1" lang="en" sz="2800">
                <a:solidFill>
                  <a:schemeClr val="accen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基本</a:t>
            </a:r>
            <a:endParaRPr sz="2000">
              <a:solidFill>
                <a:schemeClr val="accen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2.拖曳</a:t>
            </a:r>
            <a:r>
              <a:rPr b="1" lang="en" sz="2800">
                <a:solidFill>
                  <a:schemeClr val="accen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暫停毫秒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至</a:t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accen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重複無限次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</a:t>
            </a:r>
            <a:endParaRPr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04" name="Google Shape;1704;p159"/>
          <p:cNvSpPr txBox="1"/>
          <p:nvPr/>
        </p:nvSpPr>
        <p:spPr>
          <a:xfrm>
            <a:off x="2711125" y="4319750"/>
            <a:ext cx="4370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注意事項:</a:t>
            </a:r>
            <a:endParaRPr b="1" sz="1800"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b="1" lang="en" sz="1800">
                <a:solidFill>
                  <a:srgbClr val="FF0000"/>
                </a:solidFill>
              </a:rPr>
              <a:t>暫停秒數設定越短，數據讀取越快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1705" name="Google Shape;1705;p1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06" name="Google Shape;1706;p159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707" name="Google Shape;1707;p159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1" name="Shape 1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2" name="Google Shape;1712;p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3" name="Google Shape;1713;p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8248" y="902675"/>
            <a:ext cx="5588325" cy="3524224"/>
          </a:xfrm>
          <a:prstGeom prst="rect">
            <a:avLst/>
          </a:prstGeom>
          <a:noFill/>
          <a:ln>
            <a:noFill/>
          </a:ln>
        </p:spPr>
      </p:pic>
      <p:sp>
        <p:nvSpPr>
          <p:cNvPr id="1714" name="Google Shape;1714;p160"/>
          <p:cNvSpPr/>
          <p:nvPr/>
        </p:nvSpPr>
        <p:spPr>
          <a:xfrm>
            <a:off x="0" y="0"/>
            <a:ext cx="30990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5" name="Google Shape;1715;p1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16" name="Google Shape;1716;p160"/>
          <p:cNvSpPr txBox="1"/>
          <p:nvPr/>
        </p:nvSpPr>
        <p:spPr>
          <a:xfrm>
            <a:off x="0" y="1992300"/>
            <a:ext cx="3065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完成如右圖</a:t>
            </a:r>
            <a:endParaRPr b="1"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17" name="Google Shape;1717;p160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718" name="Google Shape;1718;p160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2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3" name="Google Shape;1723;p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4" name="Google Shape;1724;p161"/>
          <p:cNvPicPr preferRelativeResize="0"/>
          <p:nvPr/>
        </p:nvPicPr>
        <p:blipFill rotWithShape="1">
          <a:blip r:embed="rId4">
            <a:alphaModFix/>
          </a:blip>
          <a:srcRect b="0" l="0" r="0" t="1912"/>
          <a:stretch/>
        </p:blipFill>
        <p:spPr>
          <a:xfrm>
            <a:off x="2617700" y="883900"/>
            <a:ext cx="6462324" cy="34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725" name="Google Shape;1725;p161"/>
          <p:cNvSpPr/>
          <p:nvPr/>
        </p:nvSpPr>
        <p:spPr>
          <a:xfrm>
            <a:off x="0" y="0"/>
            <a:ext cx="25536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6" name="Google Shape;1726;p161"/>
          <p:cNvSpPr txBox="1"/>
          <p:nvPr/>
        </p:nvSpPr>
        <p:spPr>
          <a:xfrm>
            <a:off x="160825" y="1602375"/>
            <a:ext cx="22848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1.選擇</a:t>
            </a: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下載</a:t>
            </a:r>
            <a:endParaRPr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2.選擇</a:t>
            </a: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顯示系統監控 裝置</a:t>
            </a:r>
            <a:endParaRPr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27" name="Google Shape;1727;p1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28" name="Google Shape;1728;p161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729" name="Google Shape;1729;p161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3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4" name="Google Shape;1734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5" name="Google Shape;1735;p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9625" y="880725"/>
            <a:ext cx="6157650" cy="3382050"/>
          </a:xfrm>
          <a:prstGeom prst="rect">
            <a:avLst/>
          </a:prstGeom>
          <a:noFill/>
          <a:ln>
            <a:noFill/>
          </a:ln>
        </p:spPr>
      </p:pic>
      <p:sp>
        <p:nvSpPr>
          <p:cNvPr id="1736" name="Google Shape;1736;p162"/>
          <p:cNvSpPr/>
          <p:nvPr/>
        </p:nvSpPr>
        <p:spPr>
          <a:xfrm>
            <a:off x="0" y="0"/>
            <a:ext cx="25536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7" name="Google Shape;1737;p162"/>
          <p:cNvSpPr txBox="1"/>
          <p:nvPr/>
        </p:nvSpPr>
        <p:spPr>
          <a:xfrm>
            <a:off x="2769625" y="155825"/>
            <a:ext cx="6689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將另一個紅外線感測器P1，重複一樣的步驟</a:t>
            </a:r>
            <a:endParaRPr b="1" sz="3300"/>
          </a:p>
        </p:txBody>
      </p:sp>
      <p:sp>
        <p:nvSpPr>
          <p:cNvPr id="1738" name="Google Shape;1738;p162"/>
          <p:cNvSpPr txBox="1"/>
          <p:nvPr/>
        </p:nvSpPr>
        <p:spPr>
          <a:xfrm>
            <a:off x="4352800" y="4198150"/>
            <a:ext cx="4370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注意事項:</a:t>
            </a:r>
            <a:endParaRPr b="1" sz="1800"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b="1" lang="en" sz="1800">
                <a:solidFill>
                  <a:srgbClr val="FF0000"/>
                </a:solidFill>
              </a:rPr>
              <a:t>類比信號讀取引腳改為P1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1739" name="Google Shape;1739;p162"/>
          <p:cNvSpPr txBox="1"/>
          <p:nvPr/>
        </p:nvSpPr>
        <p:spPr>
          <a:xfrm>
            <a:off x="42600" y="1630575"/>
            <a:ext cx="31218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</a:t>
            </a:r>
            <a:r>
              <a:rPr b="1" lang="en" sz="28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類比信號</a:t>
            </a:r>
            <a:endParaRPr b="1" sz="28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讀取引腳P1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至</a:t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B45F0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字串組合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</a:t>
            </a:r>
            <a:endParaRPr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40" name="Google Shape;1740;p1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41" name="Google Shape;1741;p162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742" name="Google Shape;1742;p162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3" name="Google Shape;1743;p162"/>
          <p:cNvSpPr/>
          <p:nvPr/>
        </p:nvSpPr>
        <p:spPr>
          <a:xfrm>
            <a:off x="478600" y="45855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744" name="Google Shape;1744;p162"/>
          <p:cNvSpPr/>
          <p:nvPr/>
        </p:nvSpPr>
        <p:spPr>
          <a:xfrm rot="5400000">
            <a:off x="1308937" y="46588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8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9" name="Google Shape;1749;p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0" name="Google Shape;1750;p163"/>
          <p:cNvSpPr/>
          <p:nvPr/>
        </p:nvSpPr>
        <p:spPr>
          <a:xfrm>
            <a:off x="0" y="0"/>
            <a:ext cx="25536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1" name="Google Shape;1751;p163"/>
          <p:cNvSpPr txBox="1"/>
          <p:nvPr/>
        </p:nvSpPr>
        <p:spPr>
          <a:xfrm>
            <a:off x="-32200" y="2057800"/>
            <a:ext cx="2553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將P0紅外線感測器</a:t>
            </a:r>
            <a:endParaRPr b="1"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放置地面黑線上</a:t>
            </a:r>
            <a:endParaRPr b="1" sz="2000"/>
          </a:p>
        </p:txBody>
      </p:sp>
      <p:pic>
        <p:nvPicPr>
          <p:cNvPr id="1752" name="Google Shape;1752;p163"/>
          <p:cNvPicPr preferRelativeResize="0"/>
          <p:nvPr/>
        </p:nvPicPr>
        <p:blipFill rotWithShape="1">
          <a:blip r:embed="rId4">
            <a:alphaModFix/>
          </a:blip>
          <a:srcRect b="1629" l="0" r="0" t="-1630"/>
          <a:stretch/>
        </p:blipFill>
        <p:spPr>
          <a:xfrm>
            <a:off x="3109975" y="514575"/>
            <a:ext cx="5586125" cy="4189601"/>
          </a:xfrm>
          <a:prstGeom prst="rect">
            <a:avLst/>
          </a:prstGeom>
          <a:noFill/>
          <a:ln>
            <a:noFill/>
          </a:ln>
        </p:spPr>
      </p:pic>
      <p:sp>
        <p:nvSpPr>
          <p:cNvPr id="1753" name="Google Shape;1753;p163"/>
          <p:cNvSpPr/>
          <p:nvPr/>
        </p:nvSpPr>
        <p:spPr>
          <a:xfrm>
            <a:off x="4572000" y="3046600"/>
            <a:ext cx="1241100" cy="13260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4" name="Google Shape;1754;p1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8"/>
          <p:cNvSpPr/>
          <p:nvPr/>
        </p:nvSpPr>
        <p:spPr>
          <a:xfrm>
            <a:off x="2708100" y="733450"/>
            <a:ext cx="4506600" cy="2897400"/>
          </a:xfrm>
          <a:prstGeom prst="wedgeEllipseCallout">
            <a:avLst>
              <a:gd fmla="val -56401" name="adj1"/>
              <a:gd fmla="val 14789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7" name="Google Shape;247;p38"/>
          <p:cNvPicPr preferRelativeResize="0"/>
          <p:nvPr/>
        </p:nvPicPr>
        <p:blipFill rotWithShape="1">
          <a:blip r:embed="rId4">
            <a:alphaModFix/>
          </a:blip>
          <a:srcRect b="0" l="0" r="5437" t="0"/>
          <a:stretch/>
        </p:blipFill>
        <p:spPr>
          <a:xfrm flipH="1">
            <a:off x="621750" y="1226900"/>
            <a:ext cx="1752300" cy="283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8"/>
          <p:cNvSpPr txBox="1"/>
          <p:nvPr>
            <p:ph type="title"/>
          </p:nvPr>
        </p:nvSpPr>
        <p:spPr>
          <a:xfrm>
            <a:off x="794425" y="17612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/>
              <a:t>材料介紹</a:t>
            </a:r>
            <a:endParaRPr b="1" sz="5000"/>
          </a:p>
        </p:txBody>
      </p:sp>
      <p:sp>
        <p:nvSpPr>
          <p:cNvPr id="249" name="Google Shape;249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0" name="Google Shape;250;p38"/>
          <p:cNvSpPr/>
          <p:nvPr/>
        </p:nvSpPr>
        <p:spPr>
          <a:xfrm>
            <a:off x="325450" y="4287425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51" name="Google Shape;251;p38"/>
          <p:cNvSpPr/>
          <p:nvPr/>
        </p:nvSpPr>
        <p:spPr>
          <a:xfrm rot="5400000">
            <a:off x="1206937" y="4389463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8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9" name="Google Shape;1759;p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760" name="Google Shape;1760;p164"/>
          <p:cNvSpPr/>
          <p:nvPr/>
        </p:nvSpPr>
        <p:spPr>
          <a:xfrm>
            <a:off x="0" y="0"/>
            <a:ext cx="25536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61" name="Google Shape;1761;p164"/>
          <p:cNvPicPr preferRelativeResize="0"/>
          <p:nvPr/>
        </p:nvPicPr>
        <p:blipFill rotWithShape="1">
          <a:blip r:embed="rId4">
            <a:alphaModFix/>
          </a:blip>
          <a:srcRect b="0" l="0" r="0" t="12226"/>
          <a:stretch/>
        </p:blipFill>
        <p:spPr>
          <a:xfrm>
            <a:off x="2515450" y="383737"/>
            <a:ext cx="4675749" cy="409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2" name="Google Shape;1762;p164"/>
          <p:cNvPicPr preferRelativeResize="0"/>
          <p:nvPr/>
        </p:nvPicPr>
        <p:blipFill rotWithShape="1">
          <a:blip r:embed="rId5">
            <a:alphaModFix/>
          </a:blip>
          <a:srcRect b="9288" l="9591" r="17138" t="5344"/>
          <a:stretch/>
        </p:blipFill>
        <p:spPr>
          <a:xfrm>
            <a:off x="5777275" y="815275"/>
            <a:ext cx="1570300" cy="366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3" name="Google Shape;1763;p164"/>
          <p:cNvSpPr txBox="1"/>
          <p:nvPr/>
        </p:nvSpPr>
        <p:spPr>
          <a:xfrm>
            <a:off x="0" y="2154225"/>
            <a:ext cx="2553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讀取數值</a:t>
            </a:r>
            <a:endParaRPr b="1" sz="2000"/>
          </a:p>
        </p:txBody>
      </p:sp>
      <p:sp>
        <p:nvSpPr>
          <p:cNvPr id="1764" name="Google Shape;1764;p164"/>
          <p:cNvSpPr txBox="1"/>
          <p:nvPr/>
        </p:nvSpPr>
        <p:spPr>
          <a:xfrm>
            <a:off x="6758199" y="4481738"/>
            <a:ext cx="2338800" cy="53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讀取的黑線數值</a:t>
            </a:r>
            <a:endParaRPr b="1" sz="2300"/>
          </a:p>
        </p:txBody>
      </p:sp>
      <p:sp>
        <p:nvSpPr>
          <p:cNvPr id="1765" name="Google Shape;1765;p164"/>
          <p:cNvSpPr/>
          <p:nvPr/>
        </p:nvSpPr>
        <p:spPr>
          <a:xfrm>
            <a:off x="5839375" y="3951374"/>
            <a:ext cx="1508100" cy="3741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766" name="Google Shape;1766;p164"/>
          <p:cNvCxnSpPr>
            <a:stCxn id="1765" idx="3"/>
            <a:endCxn id="1764" idx="0"/>
          </p:cNvCxnSpPr>
          <p:nvPr/>
        </p:nvCxnSpPr>
        <p:spPr>
          <a:xfrm>
            <a:off x="7347475" y="4138424"/>
            <a:ext cx="580200" cy="343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67" name="Google Shape;1767;p1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68" name="Google Shape;1768;p164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769" name="Google Shape;1769;p164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3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4" name="Google Shape;1774;p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5" name="Google Shape;1775;p165"/>
          <p:cNvSpPr/>
          <p:nvPr/>
        </p:nvSpPr>
        <p:spPr>
          <a:xfrm>
            <a:off x="0" y="0"/>
            <a:ext cx="25536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6" name="Google Shape;1776;p165"/>
          <p:cNvSpPr txBox="1"/>
          <p:nvPr/>
        </p:nvSpPr>
        <p:spPr>
          <a:xfrm>
            <a:off x="0" y="2078575"/>
            <a:ext cx="2553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將P0紅外線感測器</a:t>
            </a:r>
            <a:endParaRPr b="1"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放置地面非黑線上</a:t>
            </a:r>
            <a:endParaRPr b="1" sz="2800"/>
          </a:p>
        </p:txBody>
      </p:sp>
      <p:pic>
        <p:nvPicPr>
          <p:cNvPr id="1777" name="Google Shape;1777;p165"/>
          <p:cNvPicPr preferRelativeResize="0"/>
          <p:nvPr/>
        </p:nvPicPr>
        <p:blipFill rotWithShape="1">
          <a:blip r:embed="rId4">
            <a:alphaModFix/>
          </a:blip>
          <a:srcRect b="0" l="18257" r="3249" t="0"/>
          <a:stretch/>
        </p:blipFill>
        <p:spPr>
          <a:xfrm>
            <a:off x="3492000" y="84625"/>
            <a:ext cx="5011149" cy="4788326"/>
          </a:xfrm>
          <a:prstGeom prst="rect">
            <a:avLst/>
          </a:prstGeom>
          <a:noFill/>
          <a:ln>
            <a:noFill/>
          </a:ln>
        </p:spPr>
      </p:pic>
      <p:sp>
        <p:nvSpPr>
          <p:cNvPr id="1778" name="Google Shape;1778;p165"/>
          <p:cNvSpPr/>
          <p:nvPr/>
        </p:nvSpPr>
        <p:spPr>
          <a:xfrm>
            <a:off x="4844700" y="2303750"/>
            <a:ext cx="1241100" cy="13260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9" name="Google Shape;1779;p1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80" name="Google Shape;1780;p165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781" name="Google Shape;1781;p165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5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6" name="Google Shape;1786;p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7" name="Google Shape;1787;p166"/>
          <p:cNvSpPr/>
          <p:nvPr/>
        </p:nvSpPr>
        <p:spPr>
          <a:xfrm>
            <a:off x="0" y="0"/>
            <a:ext cx="25536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8" name="Google Shape;1788;p166"/>
          <p:cNvSpPr txBox="1"/>
          <p:nvPr/>
        </p:nvSpPr>
        <p:spPr>
          <a:xfrm>
            <a:off x="0" y="2079150"/>
            <a:ext cx="2553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讀取數值</a:t>
            </a:r>
            <a:endParaRPr b="1" sz="2000"/>
          </a:p>
        </p:txBody>
      </p:sp>
      <p:grpSp>
        <p:nvGrpSpPr>
          <p:cNvPr id="1789" name="Google Shape;1789;p166"/>
          <p:cNvGrpSpPr/>
          <p:nvPr/>
        </p:nvGrpSpPr>
        <p:grpSpPr>
          <a:xfrm>
            <a:off x="2674050" y="126433"/>
            <a:ext cx="5066925" cy="4902192"/>
            <a:chOff x="2674050" y="126433"/>
            <a:chExt cx="5066925" cy="4902192"/>
          </a:xfrm>
        </p:grpSpPr>
        <p:pic>
          <p:nvPicPr>
            <p:cNvPr id="1790" name="Google Shape;1790;p16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74050" y="126433"/>
              <a:ext cx="5066925" cy="48906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1" name="Google Shape;1791;p166"/>
            <p:cNvSpPr/>
            <p:nvPr/>
          </p:nvSpPr>
          <p:spPr>
            <a:xfrm>
              <a:off x="6328275" y="1229725"/>
              <a:ext cx="1156500" cy="37989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792" name="Google Shape;1792;p166"/>
          <p:cNvPicPr preferRelativeResize="0"/>
          <p:nvPr/>
        </p:nvPicPr>
        <p:blipFill rotWithShape="1">
          <a:blip r:embed="rId5">
            <a:alphaModFix/>
          </a:blip>
          <a:srcRect b="6261" l="0" r="12785" t="0"/>
          <a:stretch/>
        </p:blipFill>
        <p:spPr>
          <a:xfrm>
            <a:off x="6317575" y="1229725"/>
            <a:ext cx="1241400" cy="222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793" name="Google Shape;1793;p166"/>
          <p:cNvSpPr/>
          <p:nvPr/>
        </p:nvSpPr>
        <p:spPr>
          <a:xfrm>
            <a:off x="6317575" y="2757475"/>
            <a:ext cx="1241400" cy="402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4" name="Google Shape;1794;p166"/>
          <p:cNvSpPr txBox="1"/>
          <p:nvPr/>
        </p:nvSpPr>
        <p:spPr>
          <a:xfrm>
            <a:off x="6450550" y="3707850"/>
            <a:ext cx="2519400" cy="53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讀取的非黑線數值</a:t>
            </a:r>
            <a:endParaRPr b="1" sz="2300"/>
          </a:p>
        </p:txBody>
      </p:sp>
      <p:cxnSp>
        <p:nvCxnSpPr>
          <p:cNvPr id="1795" name="Google Shape;1795;p166"/>
          <p:cNvCxnSpPr/>
          <p:nvPr/>
        </p:nvCxnSpPr>
        <p:spPr>
          <a:xfrm>
            <a:off x="7558975" y="2958475"/>
            <a:ext cx="574800" cy="765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96" name="Google Shape;1796;p1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97" name="Google Shape;1797;p166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798" name="Google Shape;1798;p166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2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3" name="Google Shape;1803;p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04" name="Google Shape;1804;p167"/>
          <p:cNvGraphicFramePr/>
          <p:nvPr/>
        </p:nvGraphicFramePr>
        <p:xfrm>
          <a:off x="577775" y="949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{4821FA97-C22B-4882-8B50-5EC30DDFEC03}</a:tableStyleId>
              </a:tblPr>
              <a:tblGrid>
                <a:gridCol w="2849975"/>
                <a:gridCol w="2219575"/>
                <a:gridCol w="2534775"/>
              </a:tblGrid>
              <a:tr h="914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/>
                        <a:t>P</a:t>
                      </a:r>
                      <a:r>
                        <a:rPr lang="en" sz="4800"/>
                        <a:t>0</a:t>
                      </a:r>
                      <a:endParaRPr sz="4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/>
                        <a:t>P</a:t>
                      </a:r>
                      <a:r>
                        <a:rPr lang="en" sz="4800"/>
                        <a:t>1</a:t>
                      </a:r>
                      <a:endParaRPr sz="48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偵測到黑</a:t>
                      </a:r>
                      <a:r>
                        <a:rPr lang="en" sz="2500"/>
                        <a:t>線的數值</a:t>
                      </a:r>
                      <a:endParaRPr sz="25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/>
                        <a:t>248</a:t>
                      </a:r>
                      <a:endParaRPr sz="4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800"/>
                    </a:p>
                  </a:txBody>
                  <a:tcPr marT="91425" marB="91425" marR="91425" marL="91425"/>
                </a:tc>
              </a:tr>
              <a:tr h="914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dk1"/>
                          </a:solidFill>
                        </a:rPr>
                        <a:t>偵測到白線的數值</a:t>
                      </a:r>
                      <a:endParaRPr sz="4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/>
                        <a:t>122</a:t>
                      </a:r>
                      <a:endParaRPr sz="4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800"/>
                    </a:p>
                  </a:txBody>
                  <a:tcPr marT="91425" marB="91425" marR="91425" marL="91425"/>
                </a:tc>
              </a:tr>
              <a:tr h="914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dk1"/>
                          </a:solidFill>
                        </a:rPr>
                        <a:t>平均值</a:t>
                      </a:r>
                      <a:endParaRPr sz="48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F0000"/>
                          </a:solidFill>
                        </a:rPr>
                        <a:t>185</a:t>
                      </a:r>
                      <a:endParaRPr sz="48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8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805" name="Google Shape;1805;p167"/>
          <p:cNvSpPr txBox="1"/>
          <p:nvPr/>
        </p:nvSpPr>
        <p:spPr>
          <a:xfrm>
            <a:off x="193200" y="272300"/>
            <a:ext cx="8757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紀錄紅外線感測器P0數值</a:t>
            </a:r>
            <a:endParaRPr/>
          </a:p>
        </p:txBody>
      </p:sp>
      <p:sp>
        <p:nvSpPr>
          <p:cNvPr id="1806" name="Google Shape;1806;p1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07" name="Google Shape;1807;p167"/>
          <p:cNvSpPr/>
          <p:nvPr/>
        </p:nvSpPr>
        <p:spPr>
          <a:xfrm>
            <a:off x="7521450" y="308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808" name="Google Shape;1808;p167"/>
          <p:cNvSpPr/>
          <p:nvPr/>
        </p:nvSpPr>
        <p:spPr>
          <a:xfrm rot="5400000">
            <a:off x="8351787" y="3817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2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3" name="Google Shape;1813;p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4" name="Google Shape;1814;p168"/>
          <p:cNvPicPr preferRelativeResize="0"/>
          <p:nvPr/>
        </p:nvPicPr>
        <p:blipFill rotWithShape="1">
          <a:blip r:embed="rId4">
            <a:alphaModFix/>
          </a:blip>
          <a:srcRect b="13228" l="12962" r="1648" t="13805"/>
          <a:stretch/>
        </p:blipFill>
        <p:spPr>
          <a:xfrm>
            <a:off x="3728525" y="278588"/>
            <a:ext cx="4025649" cy="4586327"/>
          </a:xfrm>
          <a:prstGeom prst="rect">
            <a:avLst/>
          </a:prstGeom>
          <a:noFill/>
          <a:ln>
            <a:noFill/>
          </a:ln>
        </p:spPr>
      </p:pic>
      <p:sp>
        <p:nvSpPr>
          <p:cNvPr id="1815" name="Google Shape;1815;p168"/>
          <p:cNvSpPr/>
          <p:nvPr/>
        </p:nvSpPr>
        <p:spPr>
          <a:xfrm>
            <a:off x="0" y="0"/>
            <a:ext cx="25536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6" name="Google Shape;1816;p168"/>
          <p:cNvSpPr txBox="1"/>
          <p:nvPr/>
        </p:nvSpPr>
        <p:spPr>
          <a:xfrm>
            <a:off x="140400" y="2057800"/>
            <a:ext cx="2272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將P1紅外線感測器放置地面黑線上</a:t>
            </a:r>
            <a:endParaRPr b="1" sz="2800"/>
          </a:p>
        </p:txBody>
      </p:sp>
      <p:sp>
        <p:nvSpPr>
          <p:cNvPr id="1817" name="Google Shape;1817;p1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18" name="Google Shape;1818;p168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819" name="Google Shape;1819;p168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3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4" name="Google Shape;1824;p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5" name="Google Shape;1825;p169"/>
          <p:cNvSpPr/>
          <p:nvPr/>
        </p:nvSpPr>
        <p:spPr>
          <a:xfrm>
            <a:off x="0" y="0"/>
            <a:ext cx="25536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6" name="Google Shape;1826;p169"/>
          <p:cNvSpPr txBox="1"/>
          <p:nvPr/>
        </p:nvSpPr>
        <p:spPr>
          <a:xfrm>
            <a:off x="107400" y="1804375"/>
            <a:ext cx="2338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讀取</a:t>
            </a:r>
            <a:r>
              <a:rPr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紅外線感測器P1在黑線上數值</a:t>
            </a:r>
            <a:endParaRPr b="1" sz="2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827" name="Google Shape;1827;p169"/>
          <p:cNvGrpSpPr/>
          <p:nvPr/>
        </p:nvGrpSpPr>
        <p:grpSpPr>
          <a:xfrm>
            <a:off x="3132150" y="618825"/>
            <a:ext cx="5487699" cy="3990750"/>
            <a:chOff x="2948200" y="576375"/>
            <a:chExt cx="5487699" cy="3990750"/>
          </a:xfrm>
        </p:grpSpPr>
        <p:pic>
          <p:nvPicPr>
            <p:cNvPr id="1828" name="Google Shape;1828;p169"/>
            <p:cNvPicPr preferRelativeResize="0"/>
            <p:nvPr/>
          </p:nvPicPr>
          <p:blipFill rotWithShape="1">
            <a:blip r:embed="rId4">
              <a:alphaModFix/>
            </a:blip>
            <a:srcRect b="4789" l="0" r="0" t="0"/>
            <a:stretch/>
          </p:blipFill>
          <p:spPr>
            <a:xfrm>
              <a:off x="2948200" y="576375"/>
              <a:ext cx="4579549" cy="3990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9" name="Google Shape;1829;p169"/>
            <p:cNvSpPr txBox="1"/>
            <p:nvPr/>
          </p:nvSpPr>
          <p:spPr>
            <a:xfrm>
              <a:off x="6181399" y="3805825"/>
              <a:ext cx="2254500" cy="538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300"/>
                <a:t>讀取的黑線數值</a:t>
              </a:r>
              <a:endParaRPr b="1" sz="2300"/>
            </a:p>
          </p:txBody>
        </p:sp>
        <p:cxnSp>
          <p:nvCxnSpPr>
            <p:cNvPr id="1830" name="Google Shape;1830;p169"/>
            <p:cNvCxnSpPr/>
            <p:nvPr/>
          </p:nvCxnSpPr>
          <p:spPr>
            <a:xfrm rot="10800000">
              <a:off x="6808475" y="3155425"/>
              <a:ext cx="222000" cy="5583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id="1831" name="Google Shape;1831;p16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09700" y="1103700"/>
              <a:ext cx="1141200" cy="2051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32" name="Google Shape;1832;p169"/>
            <p:cNvSpPr/>
            <p:nvPr/>
          </p:nvSpPr>
          <p:spPr>
            <a:xfrm>
              <a:off x="6209700" y="2729425"/>
              <a:ext cx="1054200" cy="3339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33" name="Google Shape;1833;p16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34" name="Google Shape;1834;p169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835" name="Google Shape;1835;p169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9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0" name="Google Shape;1840;p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841" name="Google Shape;1841;p170"/>
          <p:cNvSpPr/>
          <p:nvPr/>
        </p:nvSpPr>
        <p:spPr>
          <a:xfrm>
            <a:off x="0" y="0"/>
            <a:ext cx="25536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2" name="Google Shape;1842;p170"/>
          <p:cNvSpPr txBox="1"/>
          <p:nvPr/>
        </p:nvSpPr>
        <p:spPr>
          <a:xfrm>
            <a:off x="107400" y="1804375"/>
            <a:ext cx="2338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讀取紅外線感測器P1在非黑線上數值</a:t>
            </a:r>
            <a:endParaRPr b="1" sz="2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843" name="Google Shape;1843;p170"/>
          <p:cNvGrpSpPr/>
          <p:nvPr/>
        </p:nvGrpSpPr>
        <p:grpSpPr>
          <a:xfrm>
            <a:off x="2999995" y="587239"/>
            <a:ext cx="5497180" cy="4075014"/>
            <a:chOff x="3240545" y="587239"/>
            <a:chExt cx="5497180" cy="4075014"/>
          </a:xfrm>
        </p:grpSpPr>
        <p:pic>
          <p:nvPicPr>
            <p:cNvPr id="1844" name="Google Shape;1844;p17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240545" y="587239"/>
              <a:ext cx="4491379" cy="40750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5" name="Google Shape;1845;p170"/>
            <p:cNvSpPr txBox="1"/>
            <p:nvPr/>
          </p:nvSpPr>
          <p:spPr>
            <a:xfrm>
              <a:off x="6398925" y="3537325"/>
              <a:ext cx="2338800" cy="538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300"/>
                <a:t>讀取的白線數值</a:t>
              </a:r>
              <a:endParaRPr b="1" sz="2300"/>
            </a:p>
          </p:txBody>
        </p:sp>
        <p:pic>
          <p:nvPicPr>
            <p:cNvPr id="1846" name="Google Shape;1846;p17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545438" y="1110025"/>
              <a:ext cx="1241075" cy="184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7" name="Google Shape;1847;p170"/>
            <p:cNvSpPr/>
            <p:nvPr/>
          </p:nvSpPr>
          <p:spPr>
            <a:xfrm>
              <a:off x="6545450" y="2370800"/>
              <a:ext cx="1128900" cy="355500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848" name="Google Shape;1848;p170"/>
            <p:cNvCxnSpPr/>
            <p:nvPr/>
          </p:nvCxnSpPr>
          <p:spPr>
            <a:xfrm rot="10800000">
              <a:off x="7282347" y="2789129"/>
              <a:ext cx="302400" cy="7482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849" name="Google Shape;1849;p1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50" name="Google Shape;1850;p170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851" name="Google Shape;1851;p170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5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6" name="Google Shape;1856;p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57" name="Google Shape;1857;p171"/>
          <p:cNvGraphicFramePr/>
          <p:nvPr/>
        </p:nvGraphicFramePr>
        <p:xfrm>
          <a:off x="615475" y="919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{4821FA97-C22B-4882-8B50-5EC30DDFEC03}</a:tableStyleId>
              </a:tblPr>
              <a:tblGrid>
                <a:gridCol w="2849975"/>
                <a:gridCol w="2219575"/>
                <a:gridCol w="2534775"/>
              </a:tblGrid>
              <a:tr h="914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/>
                        <a:t>P0</a:t>
                      </a:r>
                      <a:r>
                        <a:rPr lang="en" sz="2900"/>
                        <a:t>(M1A)</a:t>
                      </a:r>
                      <a:endParaRPr sz="2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/>
                        <a:t>P1</a:t>
                      </a:r>
                      <a:r>
                        <a:rPr lang="en" sz="2900">
                          <a:solidFill>
                            <a:schemeClr val="dk1"/>
                          </a:solidFill>
                        </a:rPr>
                        <a:t>(M2A)</a:t>
                      </a:r>
                      <a:endParaRPr sz="48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偵測到黑線的數值</a:t>
                      </a:r>
                      <a:endParaRPr sz="25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/>
                        <a:t>248</a:t>
                      </a:r>
                      <a:endParaRPr sz="4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/>
                        <a:t>345</a:t>
                      </a:r>
                      <a:endParaRPr sz="4800"/>
                    </a:p>
                  </a:txBody>
                  <a:tcPr marT="91425" marB="91425" marR="91425" marL="91425"/>
                </a:tc>
              </a:tr>
              <a:tr h="914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dk1"/>
                          </a:solidFill>
                        </a:rPr>
                        <a:t>偵測到白線的數值</a:t>
                      </a:r>
                      <a:endParaRPr sz="4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/>
                        <a:t>122</a:t>
                      </a:r>
                      <a:endParaRPr sz="4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/>
                        <a:t>55</a:t>
                      </a:r>
                      <a:endParaRPr sz="4800"/>
                    </a:p>
                  </a:txBody>
                  <a:tcPr marT="91425" marB="91425" marR="91425" marL="91425"/>
                </a:tc>
              </a:tr>
              <a:tr h="914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dk1"/>
                          </a:solidFill>
                        </a:rPr>
                        <a:t>平均值</a:t>
                      </a:r>
                      <a:endParaRPr sz="48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F0000"/>
                          </a:solidFill>
                        </a:rPr>
                        <a:t>185</a:t>
                      </a:r>
                      <a:endParaRPr sz="48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F0000"/>
                          </a:solidFill>
                        </a:rPr>
                        <a:t>200</a:t>
                      </a:r>
                      <a:endParaRPr sz="48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858" name="Google Shape;1858;p171"/>
          <p:cNvSpPr txBox="1"/>
          <p:nvPr/>
        </p:nvSpPr>
        <p:spPr>
          <a:xfrm>
            <a:off x="214200" y="183750"/>
            <a:ext cx="8715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紀錄紅外線感測器P1數值</a:t>
            </a:r>
            <a:endParaRPr/>
          </a:p>
        </p:txBody>
      </p:sp>
      <p:sp>
        <p:nvSpPr>
          <p:cNvPr id="1859" name="Google Shape;1859;p1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60" name="Google Shape;1860;p171"/>
          <p:cNvSpPr/>
          <p:nvPr/>
        </p:nvSpPr>
        <p:spPr>
          <a:xfrm>
            <a:off x="7450675" y="26880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861" name="Google Shape;1861;p171"/>
          <p:cNvSpPr/>
          <p:nvPr/>
        </p:nvSpPr>
        <p:spPr>
          <a:xfrm rot="5400000">
            <a:off x="8281012" y="34213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5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6" name="Google Shape;1866;p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7" name="Google Shape;1867;p172"/>
          <p:cNvPicPr preferRelativeResize="0"/>
          <p:nvPr/>
        </p:nvPicPr>
        <p:blipFill rotWithShape="1">
          <a:blip r:embed="rId4">
            <a:alphaModFix/>
          </a:blip>
          <a:srcRect b="0" l="0" r="5437" t="0"/>
          <a:stretch/>
        </p:blipFill>
        <p:spPr>
          <a:xfrm>
            <a:off x="7193350" y="2198792"/>
            <a:ext cx="1616250" cy="2766708"/>
          </a:xfrm>
          <a:prstGeom prst="rect">
            <a:avLst/>
          </a:prstGeom>
          <a:noFill/>
          <a:ln>
            <a:noFill/>
          </a:ln>
        </p:spPr>
      </p:pic>
      <p:sp>
        <p:nvSpPr>
          <p:cNvPr id="1868" name="Google Shape;1868;p172"/>
          <p:cNvSpPr/>
          <p:nvPr/>
        </p:nvSpPr>
        <p:spPr>
          <a:xfrm>
            <a:off x="414550" y="420125"/>
            <a:ext cx="6593400" cy="2861100"/>
          </a:xfrm>
          <a:prstGeom prst="wedgeEllipseCallout">
            <a:avLst>
              <a:gd fmla="val 50284" name="adj1"/>
              <a:gd fmla="val 40102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9" name="Google Shape;1869;p172"/>
          <p:cNvSpPr txBox="1"/>
          <p:nvPr>
            <p:ph type="title"/>
          </p:nvPr>
        </p:nvSpPr>
        <p:spPr>
          <a:xfrm>
            <a:off x="-549050" y="135700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3620"/>
              <a:t>撰寫程式-</a:t>
            </a:r>
            <a:r>
              <a:rPr b="1" lang="en" sz="3620"/>
              <a:t>循跡小車沿著黑線走</a:t>
            </a:r>
            <a:endParaRPr b="1" sz="3920"/>
          </a:p>
        </p:txBody>
      </p:sp>
      <p:sp>
        <p:nvSpPr>
          <p:cNvPr id="1870" name="Google Shape;1870;p17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71" name="Google Shape;1871;p172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872" name="Google Shape;1872;p172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6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7" name="Google Shape;1877;p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8" name="Google Shape;1878;p1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27" y="585302"/>
            <a:ext cx="9001724" cy="341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9" name="Google Shape;1879;p17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80" name="Google Shape;1880;p173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881" name="Google Shape;1881;p173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9"/>
          <p:cNvSpPr txBox="1"/>
          <p:nvPr>
            <p:ph type="title"/>
          </p:nvPr>
        </p:nvSpPr>
        <p:spPr>
          <a:xfrm>
            <a:off x="542175" y="28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720"/>
              <a:t>循跡小車所需材料</a:t>
            </a:r>
            <a:endParaRPr b="1" sz="2720"/>
          </a:p>
        </p:txBody>
      </p:sp>
      <p:grpSp>
        <p:nvGrpSpPr>
          <p:cNvPr id="258" name="Google Shape;258;p39"/>
          <p:cNvGrpSpPr/>
          <p:nvPr/>
        </p:nvGrpSpPr>
        <p:grpSpPr>
          <a:xfrm>
            <a:off x="4009750" y="185500"/>
            <a:ext cx="4966525" cy="4684225"/>
            <a:chOff x="3994100" y="652850"/>
            <a:chExt cx="4966525" cy="4684225"/>
          </a:xfrm>
        </p:grpSpPr>
        <p:pic>
          <p:nvPicPr>
            <p:cNvPr id="259" name="Google Shape;259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94100" y="1105313"/>
              <a:ext cx="4669425" cy="35020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0" name="Google Shape;260;p39"/>
            <p:cNvSpPr txBox="1"/>
            <p:nvPr/>
          </p:nvSpPr>
          <p:spPr>
            <a:xfrm>
              <a:off x="4185725" y="4485150"/>
              <a:ext cx="11082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000">
                  <a:solidFill>
                    <a:schemeClr val="dk1"/>
                  </a:solidFill>
                </a:rPr>
                <a:t>木板</a:t>
              </a:r>
              <a:endParaRPr sz="2000"/>
            </a:p>
          </p:txBody>
        </p:sp>
        <p:cxnSp>
          <p:nvCxnSpPr>
            <p:cNvPr id="261" name="Google Shape;261;p39"/>
            <p:cNvCxnSpPr/>
            <p:nvPr/>
          </p:nvCxnSpPr>
          <p:spPr>
            <a:xfrm flipH="1">
              <a:off x="4891313" y="4186125"/>
              <a:ext cx="250800" cy="3549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62" name="Google Shape;262;p39"/>
            <p:cNvCxnSpPr>
              <a:endCxn id="263" idx="0"/>
            </p:cNvCxnSpPr>
            <p:nvPr/>
          </p:nvCxnSpPr>
          <p:spPr>
            <a:xfrm flipH="1">
              <a:off x="5503300" y="4120575"/>
              <a:ext cx="114600" cy="7239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63" name="Google Shape;263;p39"/>
            <p:cNvSpPr txBox="1"/>
            <p:nvPr/>
          </p:nvSpPr>
          <p:spPr>
            <a:xfrm>
              <a:off x="4553500" y="4844475"/>
              <a:ext cx="1899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</a:rPr>
                <a:t>紅外線感測器</a:t>
              </a:r>
              <a:endParaRPr sz="2000"/>
            </a:p>
          </p:txBody>
        </p:sp>
        <p:cxnSp>
          <p:nvCxnSpPr>
            <p:cNvPr id="264" name="Google Shape;264;p39"/>
            <p:cNvCxnSpPr/>
            <p:nvPr/>
          </p:nvCxnSpPr>
          <p:spPr>
            <a:xfrm>
              <a:off x="6622200" y="4169025"/>
              <a:ext cx="226500" cy="6066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65" name="Google Shape;265;p39"/>
            <p:cNvSpPr txBox="1"/>
            <p:nvPr/>
          </p:nvSpPr>
          <p:spPr>
            <a:xfrm>
              <a:off x="6275025" y="4607400"/>
              <a:ext cx="12507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</a:rPr>
                <a:t>Micro:bit</a:t>
              </a:r>
              <a:endParaRPr sz="2000"/>
            </a:p>
          </p:txBody>
        </p:sp>
        <p:cxnSp>
          <p:nvCxnSpPr>
            <p:cNvPr id="266" name="Google Shape;266;p39"/>
            <p:cNvCxnSpPr/>
            <p:nvPr/>
          </p:nvCxnSpPr>
          <p:spPr>
            <a:xfrm>
              <a:off x="7350900" y="4376550"/>
              <a:ext cx="287100" cy="3840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67" name="Google Shape;267;p39"/>
            <p:cNvSpPr txBox="1"/>
            <p:nvPr/>
          </p:nvSpPr>
          <p:spPr>
            <a:xfrm>
              <a:off x="7525725" y="4700350"/>
              <a:ext cx="14349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</a:rPr>
                <a:t>18650電池</a:t>
              </a:r>
              <a:endParaRPr sz="2000"/>
            </a:p>
          </p:txBody>
        </p:sp>
        <p:cxnSp>
          <p:nvCxnSpPr>
            <p:cNvPr id="268" name="Google Shape;268;p39"/>
            <p:cNvCxnSpPr>
              <a:endCxn id="269" idx="2"/>
            </p:cNvCxnSpPr>
            <p:nvPr/>
          </p:nvCxnSpPr>
          <p:spPr>
            <a:xfrm flipH="1" rot="10800000">
              <a:off x="7482250" y="1245925"/>
              <a:ext cx="277800" cy="5826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69" name="Google Shape;269;p39"/>
            <p:cNvSpPr txBox="1"/>
            <p:nvPr/>
          </p:nvSpPr>
          <p:spPr>
            <a:xfrm>
              <a:off x="7251850" y="753325"/>
              <a:ext cx="10164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</a:rPr>
                <a:t>TT馬達</a:t>
              </a:r>
              <a:endParaRPr sz="2000"/>
            </a:p>
          </p:txBody>
        </p:sp>
        <p:cxnSp>
          <p:nvCxnSpPr>
            <p:cNvPr id="270" name="Google Shape;270;p39"/>
            <p:cNvCxnSpPr/>
            <p:nvPr/>
          </p:nvCxnSpPr>
          <p:spPr>
            <a:xfrm rot="10800000">
              <a:off x="4627050" y="1223975"/>
              <a:ext cx="74700" cy="8409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71" name="Google Shape;271;p39"/>
            <p:cNvSpPr txBox="1"/>
            <p:nvPr/>
          </p:nvSpPr>
          <p:spPr>
            <a:xfrm>
              <a:off x="5759025" y="652850"/>
              <a:ext cx="9096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</a:rPr>
                <a:t>輪胎</a:t>
              </a:r>
              <a:endParaRPr sz="2000"/>
            </a:p>
          </p:txBody>
        </p:sp>
        <p:cxnSp>
          <p:nvCxnSpPr>
            <p:cNvPr id="272" name="Google Shape;272;p39"/>
            <p:cNvCxnSpPr/>
            <p:nvPr/>
          </p:nvCxnSpPr>
          <p:spPr>
            <a:xfrm rot="10800000">
              <a:off x="6378400" y="1128750"/>
              <a:ext cx="74700" cy="8409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73" name="Google Shape;273;p39"/>
            <p:cNvSpPr txBox="1"/>
            <p:nvPr/>
          </p:nvSpPr>
          <p:spPr>
            <a:xfrm>
              <a:off x="4076925" y="845800"/>
              <a:ext cx="10164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</a:rPr>
                <a:t>杜邦線</a:t>
              </a:r>
              <a:endParaRPr sz="2000"/>
            </a:p>
          </p:txBody>
        </p:sp>
        <p:cxnSp>
          <p:nvCxnSpPr>
            <p:cNvPr id="274" name="Google Shape;274;p39"/>
            <p:cNvCxnSpPr/>
            <p:nvPr/>
          </p:nvCxnSpPr>
          <p:spPr>
            <a:xfrm flipH="1">
              <a:off x="5354425" y="3197875"/>
              <a:ext cx="93300" cy="2481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75" name="Google Shape;275;p39"/>
            <p:cNvSpPr txBox="1"/>
            <p:nvPr/>
          </p:nvSpPr>
          <p:spPr>
            <a:xfrm>
              <a:off x="5065775" y="3375438"/>
              <a:ext cx="739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牛眼輪</a:t>
              </a:r>
              <a:endParaRPr/>
            </a:p>
          </p:txBody>
        </p:sp>
      </p:grpSp>
      <p:sp>
        <p:nvSpPr>
          <p:cNvPr id="276" name="Google Shape;276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7" name="Google Shape;277;p39"/>
          <p:cNvPicPr preferRelativeResize="0"/>
          <p:nvPr/>
        </p:nvPicPr>
        <p:blipFill rotWithShape="1">
          <a:blip r:embed="rId5">
            <a:alphaModFix/>
          </a:blip>
          <a:srcRect b="1574" l="10916" r="10380" t="0"/>
          <a:stretch/>
        </p:blipFill>
        <p:spPr>
          <a:xfrm>
            <a:off x="444025" y="1030028"/>
            <a:ext cx="1801075" cy="1687371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9"/>
          <p:cNvSpPr txBox="1"/>
          <p:nvPr/>
        </p:nvSpPr>
        <p:spPr>
          <a:xfrm>
            <a:off x="815838" y="2775188"/>
            <a:ext cx="16143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</a:rPr>
              <a:t>USB線 X1</a:t>
            </a:r>
            <a:endParaRPr b="1" sz="3200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279" name="Google Shape;279;p39"/>
          <p:cNvGrpSpPr/>
          <p:nvPr/>
        </p:nvGrpSpPr>
        <p:grpSpPr>
          <a:xfrm>
            <a:off x="295650" y="3111712"/>
            <a:ext cx="2097823" cy="1525550"/>
            <a:chOff x="-12" y="2808775"/>
            <a:chExt cx="2097823" cy="1525550"/>
          </a:xfrm>
        </p:grpSpPr>
        <p:pic>
          <p:nvPicPr>
            <p:cNvPr id="280" name="Google Shape;280;p39"/>
            <p:cNvPicPr preferRelativeResize="0"/>
            <p:nvPr/>
          </p:nvPicPr>
          <p:blipFill rotWithShape="1">
            <a:blip r:embed="rId6">
              <a:alphaModFix/>
            </a:blip>
            <a:srcRect b="9291" l="14603" r="3950" t="12760"/>
            <a:stretch/>
          </p:blipFill>
          <p:spPr>
            <a:xfrm>
              <a:off x="-12" y="2808775"/>
              <a:ext cx="2097823" cy="11283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1" name="Google Shape;281;p39"/>
            <p:cNvSpPr txBox="1"/>
            <p:nvPr/>
          </p:nvSpPr>
          <p:spPr>
            <a:xfrm>
              <a:off x="579525" y="3937125"/>
              <a:ext cx="6780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/>
                <a:t>熱熔槍</a:t>
              </a:r>
              <a:r>
                <a:rPr lang="en" sz="1300">
                  <a:solidFill>
                    <a:srgbClr val="000000"/>
                  </a:solidFill>
                </a:rPr>
                <a:t> </a:t>
              </a:r>
              <a:endParaRPr b="1" sz="3200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282" name="Google Shape;282;p39"/>
          <p:cNvGrpSpPr/>
          <p:nvPr/>
        </p:nvGrpSpPr>
        <p:grpSpPr>
          <a:xfrm>
            <a:off x="2461900" y="3584227"/>
            <a:ext cx="1424700" cy="1171535"/>
            <a:chOff x="1989725" y="2269340"/>
            <a:chExt cx="1424700" cy="1171535"/>
          </a:xfrm>
        </p:grpSpPr>
        <p:pic>
          <p:nvPicPr>
            <p:cNvPr id="283" name="Google Shape;283;p39"/>
            <p:cNvPicPr preferRelativeResize="0"/>
            <p:nvPr/>
          </p:nvPicPr>
          <p:blipFill rotWithShape="1">
            <a:blip r:embed="rId7">
              <a:alphaModFix/>
            </a:blip>
            <a:srcRect b="22951" l="6689" r="1541" t="18362"/>
            <a:stretch/>
          </p:blipFill>
          <p:spPr>
            <a:xfrm>
              <a:off x="1989725" y="2269340"/>
              <a:ext cx="1424700" cy="9110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4" name="Google Shape;284;p39"/>
            <p:cNvSpPr txBox="1"/>
            <p:nvPr/>
          </p:nvSpPr>
          <p:spPr>
            <a:xfrm>
              <a:off x="2199500" y="3043675"/>
              <a:ext cx="8454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/>
                <a:t>熱熔膠條</a:t>
              </a:r>
              <a:endParaRPr b="1" sz="3200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pic>
        <p:nvPicPr>
          <p:cNvPr id="285" name="Google Shape;285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30150" y="1524125"/>
            <a:ext cx="1424700" cy="854824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9"/>
          <p:cNvSpPr txBox="1"/>
          <p:nvPr/>
        </p:nvSpPr>
        <p:spPr>
          <a:xfrm>
            <a:off x="2839700" y="2373150"/>
            <a:ext cx="7050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泡棉膠</a:t>
            </a:r>
            <a:endParaRPr b="1" sz="3200">
              <a:solidFill>
                <a:srgbClr val="595959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287" name="Google Shape;287;p39"/>
          <p:cNvSpPr/>
          <p:nvPr/>
        </p:nvSpPr>
        <p:spPr>
          <a:xfrm>
            <a:off x="134825" y="4637275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88" name="Google Shape;288;p39"/>
          <p:cNvSpPr/>
          <p:nvPr/>
        </p:nvSpPr>
        <p:spPr>
          <a:xfrm rot="5400000">
            <a:off x="1016312" y="4739313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5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6" name="Google Shape;1886;p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887" name="Google Shape;1887;p174"/>
          <p:cNvSpPr txBox="1"/>
          <p:nvPr/>
        </p:nvSpPr>
        <p:spPr>
          <a:xfrm>
            <a:off x="1027225" y="725250"/>
            <a:ext cx="7353900" cy="36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6667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" sz="2650">
                <a:solidFill>
                  <a:srgbClr val="21212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當左右感測器均感測到</a:t>
            </a:r>
            <a:r>
              <a:rPr b="1" lang="en" sz="305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白色時</a:t>
            </a:r>
            <a:r>
              <a:rPr b="1" lang="en" sz="2650">
                <a:solidFill>
                  <a:srgbClr val="21212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，車子</a:t>
            </a:r>
            <a:r>
              <a:rPr b="1" lang="en" sz="305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往前</a:t>
            </a:r>
            <a:endParaRPr b="1" sz="2650">
              <a:solidFill>
                <a:srgbClr val="21212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6667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" sz="2650">
                <a:solidFill>
                  <a:srgbClr val="21212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</a:t>
            </a:r>
            <a:r>
              <a:rPr b="1" lang="en" sz="305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右邊</a:t>
            </a:r>
            <a:r>
              <a:rPr b="1" lang="en" sz="2650">
                <a:solidFill>
                  <a:srgbClr val="21212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感測器感測到</a:t>
            </a:r>
            <a:r>
              <a:rPr b="1" lang="en" sz="305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黑色</a:t>
            </a:r>
            <a:r>
              <a:rPr b="1" lang="en" sz="2650">
                <a:solidFill>
                  <a:srgbClr val="21212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時，車子</a:t>
            </a:r>
            <a:r>
              <a:rPr b="1" lang="en" sz="305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稍微右轉</a:t>
            </a:r>
            <a:endParaRPr b="1" sz="3050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6667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" sz="2650">
                <a:solidFill>
                  <a:srgbClr val="21212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</a:t>
            </a:r>
            <a:r>
              <a:rPr b="1" lang="en" sz="305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左邊</a:t>
            </a:r>
            <a:r>
              <a:rPr b="1" lang="en" sz="2650">
                <a:solidFill>
                  <a:srgbClr val="21212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感測器感測到</a:t>
            </a:r>
            <a:r>
              <a:rPr b="1" lang="en" sz="305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黑色</a:t>
            </a:r>
            <a:r>
              <a:rPr b="1" lang="en" sz="2650">
                <a:solidFill>
                  <a:srgbClr val="21212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時，車子</a:t>
            </a:r>
            <a:r>
              <a:rPr b="1" lang="en" sz="305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稍微左轉</a:t>
            </a:r>
            <a:endParaRPr b="1" sz="2650">
              <a:solidFill>
                <a:srgbClr val="21212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6667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" sz="2650">
                <a:solidFill>
                  <a:srgbClr val="21212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</a:t>
            </a:r>
            <a:r>
              <a:rPr b="1" lang="en" sz="305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兩邊</a:t>
            </a:r>
            <a:r>
              <a:rPr b="1" lang="en" sz="2650">
                <a:solidFill>
                  <a:srgbClr val="21212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感測器均感測到</a:t>
            </a:r>
            <a:r>
              <a:rPr b="1" lang="en" sz="305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黑色</a:t>
            </a:r>
            <a:r>
              <a:rPr b="1" lang="en" sz="2650">
                <a:solidFill>
                  <a:srgbClr val="21212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時，車子</a:t>
            </a:r>
            <a:r>
              <a:rPr b="1" lang="en" sz="305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停止</a:t>
            </a:r>
            <a:endParaRPr b="1" sz="2650">
              <a:solidFill>
                <a:srgbClr val="21212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88" name="Google Shape;1888;p17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89" name="Google Shape;1889;p174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890" name="Google Shape;1890;p174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4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5" name="Google Shape;1895;p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896" name="Google Shape;1896;p175"/>
          <p:cNvSpPr txBox="1"/>
          <p:nvPr/>
        </p:nvSpPr>
        <p:spPr>
          <a:xfrm>
            <a:off x="275925" y="329275"/>
            <a:ext cx="8794200" cy="180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目標：循跡小車沿著黑線走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條件1設定：</a:t>
            </a:r>
            <a:r>
              <a:rPr b="1" lang="en" sz="265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</a:t>
            </a:r>
            <a:r>
              <a:rPr b="1" lang="en" sz="305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左邊</a:t>
            </a:r>
            <a:r>
              <a:rPr b="1" lang="en" sz="265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感測器感測到</a:t>
            </a:r>
            <a:r>
              <a:rPr b="1" lang="en" sz="305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黑色</a:t>
            </a:r>
            <a:r>
              <a:rPr b="1" lang="en" sz="265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時，車子</a:t>
            </a:r>
            <a:r>
              <a:rPr b="1" lang="en" sz="305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稍微左轉</a:t>
            </a:r>
            <a:endParaRPr b="1" sz="2650">
              <a:solidFill>
                <a:schemeClr val="accent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50">
              <a:solidFill>
                <a:schemeClr val="accent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1897" name="Google Shape;1897;p175"/>
          <p:cNvSpPr txBox="1"/>
          <p:nvPr/>
        </p:nvSpPr>
        <p:spPr>
          <a:xfrm>
            <a:off x="4260350" y="4358175"/>
            <a:ext cx="10149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5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左</a:t>
            </a:r>
            <a:r>
              <a:rPr b="1" lang="en" sz="255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轉</a:t>
            </a:r>
            <a:endParaRPr sz="900">
              <a:solidFill>
                <a:srgbClr val="FF0000"/>
              </a:solidFill>
            </a:endParaRPr>
          </a:p>
        </p:txBody>
      </p:sp>
      <p:pic>
        <p:nvPicPr>
          <p:cNvPr id="1898" name="Google Shape;1898;p175"/>
          <p:cNvPicPr preferRelativeResize="0"/>
          <p:nvPr/>
        </p:nvPicPr>
        <p:blipFill rotWithShape="1">
          <a:blip r:embed="rId4">
            <a:alphaModFix/>
          </a:blip>
          <a:srcRect b="8919" l="51161" r="23530" t="14779"/>
          <a:stretch/>
        </p:blipFill>
        <p:spPr>
          <a:xfrm>
            <a:off x="3431362" y="1390750"/>
            <a:ext cx="2596526" cy="2967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99" name="Google Shape;1899;p17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00" name="Google Shape;1900;p175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901" name="Google Shape;1901;p175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5" name="Shape 1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6" name="Google Shape;1906;p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7" name="Google Shape;1907;p1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2925" y="432160"/>
            <a:ext cx="5188424" cy="4403826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176"/>
          <p:cNvSpPr/>
          <p:nvPr/>
        </p:nvSpPr>
        <p:spPr>
          <a:xfrm>
            <a:off x="0" y="0"/>
            <a:ext cx="27834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9" name="Google Shape;1909;p176"/>
          <p:cNvSpPr txBox="1"/>
          <p:nvPr/>
        </p:nvSpPr>
        <p:spPr>
          <a:xfrm>
            <a:off x="160825" y="1602375"/>
            <a:ext cx="26883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1.選擇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邏輯</a:t>
            </a:r>
            <a:endParaRPr sz="2000">
              <a:solidFill>
                <a:schemeClr val="accent5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2.將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如果...那麼</a:t>
            </a:r>
            <a:endParaRPr b="1" sz="2800">
              <a:solidFill>
                <a:schemeClr val="accent5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否則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拖曳至</a:t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accen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重複無限次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</a:t>
            </a:r>
            <a:endParaRPr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10" name="Google Shape;1910;p17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11" name="Google Shape;1911;p176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912" name="Google Shape;1912;p176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6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7" name="Google Shape;1917;p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624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8" name="Google Shape;1918;p1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2575" y="792400"/>
            <a:ext cx="5559576" cy="341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919" name="Google Shape;1919;p177"/>
          <p:cNvSpPr/>
          <p:nvPr/>
        </p:nvSpPr>
        <p:spPr>
          <a:xfrm>
            <a:off x="0" y="0"/>
            <a:ext cx="27834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0" name="Google Shape;1920;p177"/>
          <p:cNvSpPr txBox="1"/>
          <p:nvPr/>
        </p:nvSpPr>
        <p:spPr>
          <a:xfrm>
            <a:off x="56425" y="1537363"/>
            <a:ext cx="30000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1.點選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邏輯</a:t>
            </a:r>
            <a:endParaRPr b="1" sz="2300">
              <a:solidFill>
                <a:srgbClr val="45818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再拖曳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比較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的積木至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如果…那麼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否則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</a:t>
            </a:r>
            <a:endParaRPr/>
          </a:p>
        </p:txBody>
      </p:sp>
      <p:sp>
        <p:nvSpPr>
          <p:cNvPr id="1921" name="Google Shape;1921;p17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22" name="Google Shape;1922;p177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923" name="Google Shape;1923;p177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7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8" name="Google Shape;1928;p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9" name="Google Shape;1929;p1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2050" y="775000"/>
            <a:ext cx="5172075" cy="3533775"/>
          </a:xfrm>
          <a:prstGeom prst="rect">
            <a:avLst/>
          </a:prstGeom>
          <a:noFill/>
          <a:ln>
            <a:noFill/>
          </a:ln>
        </p:spPr>
      </p:pic>
      <p:sp>
        <p:nvSpPr>
          <p:cNvPr id="1930" name="Google Shape;1930;p178"/>
          <p:cNvSpPr/>
          <p:nvPr/>
        </p:nvSpPr>
        <p:spPr>
          <a:xfrm>
            <a:off x="0" y="0"/>
            <a:ext cx="30990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1" name="Google Shape;1931;p17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32" name="Google Shape;1932;p178"/>
          <p:cNvSpPr txBox="1"/>
          <p:nvPr/>
        </p:nvSpPr>
        <p:spPr>
          <a:xfrm>
            <a:off x="0" y="1992300"/>
            <a:ext cx="3065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完成如右圖</a:t>
            </a:r>
            <a:endParaRPr b="1"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33" name="Google Shape;1933;p178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934" name="Google Shape;1934;p178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8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9" name="Google Shape;1939;p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624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0" name="Google Shape;1940;p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0025" y="152400"/>
            <a:ext cx="5745956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1" name="Google Shape;1941;p179"/>
          <p:cNvSpPr/>
          <p:nvPr/>
        </p:nvSpPr>
        <p:spPr>
          <a:xfrm>
            <a:off x="0" y="0"/>
            <a:ext cx="30990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2" name="Google Shape;1942;p179"/>
          <p:cNvSpPr txBox="1"/>
          <p:nvPr/>
        </p:nvSpPr>
        <p:spPr>
          <a:xfrm>
            <a:off x="45275" y="1298100"/>
            <a:ext cx="3573300" cy="25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1.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點選</a:t>
            </a:r>
            <a:r>
              <a:rPr b="1" lang="en" sz="23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進階</a:t>
            </a:r>
            <a:endParaRPr b="1" sz="23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再點選</a:t>
            </a:r>
            <a:r>
              <a:rPr b="1" lang="en" sz="23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引腳</a:t>
            </a:r>
            <a:endParaRPr b="1" sz="23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3.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再拖曳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類比</a:t>
            </a:r>
            <a:r>
              <a:rPr b="1" lang="en" sz="23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信號讀取引腳P0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至</a:t>
            </a:r>
            <a:endParaRPr sz="18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45818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比較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的積木中</a:t>
            </a:r>
            <a:endParaRPr sz="18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43" name="Google Shape;1943;p179"/>
          <p:cNvSpPr txBox="1"/>
          <p:nvPr/>
        </p:nvSpPr>
        <p:spPr>
          <a:xfrm>
            <a:off x="0" y="613325"/>
            <a:ext cx="169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條件1設定</a:t>
            </a:r>
            <a:endParaRPr sz="1800"/>
          </a:p>
        </p:txBody>
      </p:sp>
      <p:sp>
        <p:nvSpPr>
          <p:cNvPr id="1944" name="Google Shape;1944;p17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45" name="Google Shape;1945;p179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946" name="Google Shape;1946;p179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0" name="Shape 1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1" name="Google Shape;1951;p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2" name="Google Shape;1952;p1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9650" y="962200"/>
            <a:ext cx="5948476" cy="33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3" name="Google Shape;1953;p180"/>
          <p:cNvSpPr/>
          <p:nvPr/>
        </p:nvSpPr>
        <p:spPr>
          <a:xfrm>
            <a:off x="0" y="0"/>
            <a:ext cx="28035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4" name="Google Shape;1954;p18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55" name="Google Shape;1955;p180"/>
          <p:cNvSpPr txBox="1"/>
          <p:nvPr/>
        </p:nvSpPr>
        <p:spPr>
          <a:xfrm>
            <a:off x="0" y="1992300"/>
            <a:ext cx="3065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完成如右圖</a:t>
            </a:r>
            <a:endParaRPr b="1"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56" name="Google Shape;1956;p180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957" name="Google Shape;1957;p180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2" name="Google Shape;1962;p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3" name="Google Shape;1963;p1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1200" y="451125"/>
            <a:ext cx="5707475" cy="365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4" name="Google Shape;1964;p181"/>
          <p:cNvSpPr/>
          <p:nvPr/>
        </p:nvSpPr>
        <p:spPr>
          <a:xfrm>
            <a:off x="0" y="0"/>
            <a:ext cx="28371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5" name="Google Shape;1965;p181"/>
          <p:cNvSpPr txBox="1"/>
          <p:nvPr/>
        </p:nvSpPr>
        <p:spPr>
          <a:xfrm>
            <a:off x="84725" y="943063"/>
            <a:ext cx="3000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1.點選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大於等於≧</a:t>
            </a:r>
            <a:endParaRPr b="1" sz="2300">
              <a:solidFill>
                <a:srgbClr val="45818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再</a:t>
            </a: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設定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平均數值</a:t>
            </a:r>
            <a:endParaRPr/>
          </a:p>
        </p:txBody>
      </p:sp>
      <p:sp>
        <p:nvSpPr>
          <p:cNvPr id="1966" name="Google Shape;1966;p181"/>
          <p:cNvSpPr txBox="1"/>
          <p:nvPr/>
        </p:nvSpPr>
        <p:spPr>
          <a:xfrm>
            <a:off x="4204100" y="4368375"/>
            <a:ext cx="4347300" cy="55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</a:rPr>
              <a:t>P0大於185，表示感測到黑線</a:t>
            </a:r>
            <a:endParaRPr b="1" sz="2400">
              <a:solidFill>
                <a:srgbClr val="FF0000"/>
              </a:solidFill>
            </a:endParaRPr>
          </a:p>
        </p:txBody>
      </p:sp>
      <p:graphicFrame>
        <p:nvGraphicFramePr>
          <p:cNvPr id="1967" name="Google Shape;1967;p181"/>
          <p:cNvGraphicFramePr/>
          <p:nvPr/>
        </p:nvGraphicFramePr>
        <p:xfrm>
          <a:off x="67375" y="23590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{4821FA97-C22B-4882-8B50-5EC30DDFEC03}</a:tableStyleId>
              </a:tblPr>
              <a:tblGrid>
                <a:gridCol w="1703675"/>
                <a:gridCol w="512200"/>
                <a:gridCol w="486450"/>
              </a:tblGrid>
              <a:tr h="370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P0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P1</a:t>
                      </a:r>
                      <a:endParaRPr/>
                    </a:p>
                  </a:txBody>
                  <a:tcPr marT="91425" marB="91425" marR="91425" marL="91425" anchor="ctr"/>
                </a:tc>
              </a:tr>
              <a:tr h="431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偵測到黑線的數值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248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345</a:t>
                      </a:r>
                      <a:endParaRPr/>
                    </a:p>
                  </a:txBody>
                  <a:tcPr marT="91425" marB="91425" marR="91425" marL="91425" anchor="ctr"/>
                </a:tc>
              </a:tr>
              <a:tr h="370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偵測到白線的數值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122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55</a:t>
                      </a:r>
                      <a:endParaRPr/>
                    </a:p>
                  </a:txBody>
                  <a:tcPr marT="91425" marB="91425" marR="91425" marL="91425" anchor="ctr"/>
                </a:tc>
              </a:tr>
              <a:tr h="380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平均值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0000"/>
                          </a:solidFill>
                        </a:rPr>
                        <a:t>185</a:t>
                      </a:r>
                      <a:endParaRPr b="1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200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sp>
        <p:nvSpPr>
          <p:cNvPr id="1968" name="Google Shape;1968;p18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69" name="Google Shape;1969;p181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970" name="Google Shape;1970;p181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4" name="Shape 1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5" name="Google Shape;1975;p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76" name="Google Shape;1976;p182"/>
          <p:cNvSpPr/>
          <p:nvPr/>
        </p:nvSpPr>
        <p:spPr>
          <a:xfrm>
            <a:off x="0" y="0"/>
            <a:ext cx="28035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77" name="Google Shape;1977;p182"/>
          <p:cNvGrpSpPr/>
          <p:nvPr/>
        </p:nvGrpSpPr>
        <p:grpSpPr>
          <a:xfrm>
            <a:off x="3991128" y="477542"/>
            <a:ext cx="3810806" cy="4188408"/>
            <a:chOff x="482787" y="1761657"/>
            <a:chExt cx="1892628" cy="2441509"/>
          </a:xfrm>
        </p:grpSpPr>
        <p:pic>
          <p:nvPicPr>
            <p:cNvPr id="1978" name="Google Shape;1978;p18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05585" y="1910143"/>
              <a:ext cx="1357167" cy="136085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79" name="Google Shape;1979;p182"/>
            <p:cNvGrpSpPr/>
            <p:nvPr/>
          </p:nvGrpSpPr>
          <p:grpSpPr>
            <a:xfrm>
              <a:off x="482787" y="1761657"/>
              <a:ext cx="1892628" cy="2441509"/>
              <a:chOff x="218888" y="574200"/>
              <a:chExt cx="3085974" cy="3617050"/>
            </a:xfrm>
          </p:grpSpPr>
          <p:grpSp>
            <p:nvGrpSpPr>
              <p:cNvPr id="1980" name="Google Shape;1980;p182"/>
              <p:cNvGrpSpPr/>
              <p:nvPr/>
            </p:nvGrpSpPr>
            <p:grpSpPr>
              <a:xfrm>
                <a:off x="989575" y="574200"/>
                <a:ext cx="1471975" cy="345600"/>
                <a:chOff x="1649325" y="1588250"/>
                <a:chExt cx="1471975" cy="345600"/>
              </a:xfrm>
            </p:grpSpPr>
            <p:sp>
              <p:nvSpPr>
                <p:cNvPr id="1981" name="Google Shape;1981;p182"/>
                <p:cNvSpPr txBox="1"/>
                <p:nvPr/>
              </p:nvSpPr>
              <p:spPr>
                <a:xfrm>
                  <a:off x="1649325" y="1588250"/>
                  <a:ext cx="415500" cy="345600"/>
                </a:xfrm>
                <a:prstGeom prst="rect">
                  <a:avLst/>
                </a:prstGeom>
                <a:noFill/>
                <a:ln cap="flat" cmpd="sng" w="19050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P0</a:t>
                  </a:r>
                  <a:endParaRPr/>
                </a:p>
              </p:txBody>
            </p:sp>
            <p:sp>
              <p:nvSpPr>
                <p:cNvPr id="1982" name="Google Shape;1982;p182"/>
                <p:cNvSpPr txBox="1"/>
                <p:nvPr/>
              </p:nvSpPr>
              <p:spPr>
                <a:xfrm>
                  <a:off x="2705800" y="1588250"/>
                  <a:ext cx="415500" cy="345600"/>
                </a:xfrm>
                <a:prstGeom prst="rect">
                  <a:avLst/>
                </a:prstGeom>
                <a:noFill/>
                <a:ln cap="flat" cmpd="sng" w="19050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P1</a:t>
                  </a:r>
                  <a:endParaRPr/>
                </a:p>
              </p:txBody>
            </p:sp>
          </p:grpSp>
          <p:pic>
            <p:nvPicPr>
              <p:cNvPr id="1983" name="Google Shape;1983;p182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218888" y="3145875"/>
                <a:ext cx="3085974" cy="10453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84" name="Google Shape;1984;p182"/>
              <p:cNvSpPr txBox="1"/>
              <p:nvPr/>
            </p:nvSpPr>
            <p:spPr>
              <a:xfrm>
                <a:off x="358975" y="2684600"/>
                <a:ext cx="630600" cy="345600"/>
              </a:xfrm>
              <a:prstGeom prst="rect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M1A</a:t>
                </a:r>
                <a:endParaRPr/>
              </a:p>
            </p:txBody>
          </p:sp>
          <p:sp>
            <p:nvSpPr>
              <p:cNvPr id="1985" name="Google Shape;1985;p182"/>
              <p:cNvSpPr txBox="1"/>
              <p:nvPr/>
            </p:nvSpPr>
            <p:spPr>
              <a:xfrm>
                <a:off x="2540550" y="2684600"/>
                <a:ext cx="630600" cy="345600"/>
              </a:xfrm>
              <a:prstGeom prst="rect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M2A</a:t>
                </a:r>
                <a:endParaRPr/>
              </a:p>
            </p:txBody>
          </p:sp>
          <p:cxnSp>
            <p:nvCxnSpPr>
              <p:cNvPr id="1986" name="Google Shape;1986;p182"/>
              <p:cNvCxnSpPr>
                <a:stCxn id="1981" idx="1"/>
                <a:endCxn id="1984" idx="1"/>
              </p:cNvCxnSpPr>
              <p:nvPr/>
            </p:nvCxnSpPr>
            <p:spPr>
              <a:xfrm flipH="1">
                <a:off x="358975" y="747000"/>
                <a:ext cx="630600" cy="2110500"/>
              </a:xfrm>
              <a:prstGeom prst="curvedConnector3">
                <a:avLst>
                  <a:gd fmla="val 130579" name="adj1"/>
                </a:avLst>
              </a:prstGeom>
              <a:noFill/>
              <a:ln cap="flat" cmpd="sng" w="38100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987" name="Google Shape;1987;p182"/>
              <p:cNvCxnSpPr>
                <a:stCxn id="1982" idx="3"/>
                <a:endCxn id="1985" idx="3"/>
              </p:cNvCxnSpPr>
              <p:nvPr/>
            </p:nvCxnSpPr>
            <p:spPr>
              <a:xfrm>
                <a:off x="2461550" y="747000"/>
                <a:ext cx="709500" cy="2110500"/>
              </a:xfrm>
              <a:prstGeom prst="curvedConnector3">
                <a:avLst>
                  <a:gd fmla="val 127193" name="adj1"/>
                </a:avLst>
              </a:prstGeom>
              <a:noFill/>
              <a:ln cap="flat" cmpd="sng" w="38100">
                <a:solidFill>
                  <a:srgbClr val="0000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1988" name="Google Shape;1988;p182"/>
          <p:cNvSpPr txBox="1"/>
          <p:nvPr/>
        </p:nvSpPr>
        <p:spPr>
          <a:xfrm>
            <a:off x="-28300" y="1613100"/>
            <a:ext cx="2971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P0大於185，表示左邊感測器</a:t>
            </a:r>
            <a:r>
              <a:rPr lang="en" sz="1800">
                <a:solidFill>
                  <a:schemeClr val="dk1"/>
                </a:solidFill>
              </a:rPr>
              <a:t>感測</a:t>
            </a:r>
            <a:r>
              <a:rPr lang="en" sz="1800">
                <a:solidFill>
                  <a:schemeClr val="dk1"/>
                </a:solidFill>
              </a:rPr>
              <a:t>到黑線</a:t>
            </a:r>
            <a:r>
              <a:rPr lang="en" sz="1800">
                <a:solidFill>
                  <a:schemeClr val="dk1"/>
                </a:solidFill>
              </a:rPr>
              <a:t>，循跡小車方向偏右，</a:t>
            </a:r>
            <a:r>
              <a:rPr lang="en" sz="1800">
                <a:solidFill>
                  <a:schemeClr val="dk1"/>
                </a:solidFill>
              </a:rPr>
              <a:t>需向左</a:t>
            </a:r>
            <a:r>
              <a:rPr lang="en" sz="1800">
                <a:solidFill>
                  <a:schemeClr val="dk1"/>
                </a:solidFill>
              </a:rPr>
              <a:t>調正。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989" name="Google Shape;1989;p18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90" name="Google Shape;1990;p182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991" name="Google Shape;1991;p182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5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" name="Google Shape;1996;p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7" name="Google Shape;1997;p1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9100" y="1206523"/>
            <a:ext cx="5829099" cy="2730476"/>
          </a:xfrm>
          <a:prstGeom prst="rect">
            <a:avLst/>
          </a:prstGeom>
          <a:noFill/>
          <a:ln>
            <a:noFill/>
          </a:ln>
        </p:spPr>
      </p:pic>
      <p:sp>
        <p:nvSpPr>
          <p:cNvPr id="1998" name="Google Shape;1998;p183"/>
          <p:cNvSpPr/>
          <p:nvPr/>
        </p:nvSpPr>
        <p:spPr>
          <a:xfrm>
            <a:off x="0" y="13"/>
            <a:ext cx="27834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9" name="Google Shape;1999;p183"/>
          <p:cNvSpPr txBox="1"/>
          <p:nvPr/>
        </p:nvSpPr>
        <p:spPr>
          <a:xfrm>
            <a:off x="56425" y="1537375"/>
            <a:ext cx="30000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1.點選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Robotbit</a:t>
            </a:r>
            <a:endParaRPr b="1" sz="2300">
              <a:solidFill>
                <a:srgbClr val="45818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再拖曳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馬達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的積木至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如果…那麼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</a:t>
            </a:r>
            <a:endParaRPr/>
          </a:p>
        </p:txBody>
      </p:sp>
      <p:sp>
        <p:nvSpPr>
          <p:cNvPr id="2000" name="Google Shape;2000;p18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01" name="Google Shape;2001;p183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002" name="Google Shape;2002;p183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0"/>
          <p:cNvSpPr txBox="1"/>
          <p:nvPr>
            <p:ph type="title"/>
          </p:nvPr>
        </p:nvSpPr>
        <p:spPr>
          <a:xfrm>
            <a:off x="311700" y="353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720"/>
              <a:t>Robotbit</a:t>
            </a:r>
            <a:r>
              <a:rPr b="1" lang="en" sz="2700"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轉接板</a:t>
            </a:r>
            <a:endParaRPr b="1" sz="2420"/>
          </a:p>
        </p:txBody>
      </p:sp>
      <p:pic>
        <p:nvPicPr>
          <p:cNvPr id="295" name="Google Shape;29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1650" y="127350"/>
            <a:ext cx="3778850" cy="480390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0"/>
          <p:cNvSpPr txBox="1"/>
          <p:nvPr/>
        </p:nvSpPr>
        <p:spPr>
          <a:xfrm>
            <a:off x="498725" y="1110300"/>
            <a:ext cx="4006200" cy="3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Microsoft JhengHei"/>
              <a:buAutoNum type="arabicPeriod"/>
            </a:pPr>
            <a:r>
              <a:rPr lang="en" sz="2100"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具有強大</a:t>
            </a:r>
            <a:r>
              <a:rPr lang="en" sz="2100">
                <a:solidFill>
                  <a:srgbClr val="0000FF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直流</a:t>
            </a:r>
            <a:r>
              <a:rPr lang="en" sz="2100">
                <a:solidFill>
                  <a:srgbClr val="0000FF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馬達</a:t>
            </a:r>
            <a:r>
              <a:rPr lang="en" sz="2100">
                <a:solidFill>
                  <a:srgbClr val="0000FF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、步進</a:t>
            </a:r>
            <a:r>
              <a:rPr lang="en" sz="2100">
                <a:solidFill>
                  <a:srgbClr val="0000FF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馬達</a:t>
            </a:r>
            <a:r>
              <a:rPr lang="en" sz="2100">
                <a:solidFill>
                  <a:srgbClr val="0000FF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en" sz="2100">
                <a:solidFill>
                  <a:srgbClr val="0000FF"/>
                </a:solidFill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伺服馬達</a:t>
            </a:r>
            <a:r>
              <a:rPr lang="en" sz="2100"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的驅動能力</a:t>
            </a:r>
            <a:endParaRPr sz="2100">
              <a:highlight>
                <a:srgbClr val="FFFFFF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Microsoft JhengHei"/>
              <a:buAutoNum type="arabicPeriod"/>
            </a:pPr>
            <a:r>
              <a:rPr lang="en" sz="2100"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板載RGB燈與蜂鳴器，</a:t>
            </a:r>
            <a:endParaRPr sz="2100">
              <a:highlight>
                <a:srgbClr val="FFFFFF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Microsoft JhengHei"/>
              <a:buAutoNum type="arabicPeriod"/>
            </a:pPr>
            <a:r>
              <a:rPr lang="en" sz="2100"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把</a:t>
            </a:r>
            <a:r>
              <a:rPr lang="en" sz="2100"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micro:bit</a:t>
            </a:r>
            <a:r>
              <a:rPr lang="en" sz="2100"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引腳全部引出</a:t>
            </a:r>
            <a:endParaRPr sz="2100">
              <a:highlight>
                <a:srgbClr val="FFFFFF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Microsoft JhengHei"/>
              <a:buAutoNum type="arabicPeriod"/>
            </a:pPr>
            <a:r>
              <a:rPr lang="en" sz="2100"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支援arduino以及市面上的常見感測器。</a:t>
            </a:r>
            <a:endParaRPr sz="2100">
              <a:highlight>
                <a:srgbClr val="FFFFFF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Microsoft JhengHei"/>
              <a:buAutoNum type="arabicPeriod"/>
            </a:pPr>
            <a:r>
              <a:rPr lang="en" sz="2100"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自帶18650電池座。</a:t>
            </a:r>
            <a:endParaRPr sz="2100">
              <a:highlight>
                <a:srgbClr val="FFFFFF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Microsoft JhengHei"/>
              <a:buAutoNum type="arabicPeriod"/>
            </a:pPr>
            <a:r>
              <a:rPr lang="en" sz="2100">
                <a:highlight>
                  <a:srgbClr val="FFFFFF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支持外部電源輸入。</a:t>
            </a:r>
            <a:endParaRPr sz="21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7" name="Google Shape;297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8" name="Google Shape;298;p40"/>
          <p:cNvSpPr/>
          <p:nvPr/>
        </p:nvSpPr>
        <p:spPr>
          <a:xfrm>
            <a:off x="325450" y="4287425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99" name="Google Shape;299;p40"/>
          <p:cNvSpPr/>
          <p:nvPr/>
        </p:nvSpPr>
        <p:spPr>
          <a:xfrm rot="5400000">
            <a:off x="1206937" y="4389463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6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" name="Google Shape;2007;p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8" name="Google Shape;2008;p1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0350" y="307450"/>
            <a:ext cx="5629151" cy="381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09" name="Google Shape;2009;p184"/>
          <p:cNvSpPr/>
          <p:nvPr/>
        </p:nvSpPr>
        <p:spPr>
          <a:xfrm>
            <a:off x="0" y="13"/>
            <a:ext cx="27834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0" name="Google Shape;2010;p184"/>
          <p:cNvSpPr txBox="1"/>
          <p:nvPr/>
        </p:nvSpPr>
        <p:spPr>
          <a:xfrm>
            <a:off x="56425" y="1537375"/>
            <a:ext cx="3000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調整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馬達</a:t>
            </a:r>
            <a:r>
              <a:rPr lang="en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代號</a:t>
            </a:r>
            <a:endParaRPr b="1" sz="2300">
              <a:solidFill>
                <a:srgbClr val="45818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設定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馬達</a:t>
            </a: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速度</a:t>
            </a:r>
            <a:endParaRPr/>
          </a:p>
        </p:txBody>
      </p:sp>
      <p:sp>
        <p:nvSpPr>
          <p:cNvPr id="2011" name="Google Shape;2011;p184"/>
          <p:cNvSpPr txBox="1"/>
          <p:nvPr/>
        </p:nvSpPr>
        <p:spPr>
          <a:xfrm>
            <a:off x="1968050" y="4220125"/>
            <a:ext cx="7944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</a:rPr>
              <a:t>P0大於185，表示左邊感測到黑線需左轉，</a:t>
            </a:r>
            <a:endParaRPr b="1" sz="24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</a:rPr>
              <a:t>因此設定馬達轉速M2A&gt;M1A</a:t>
            </a:r>
            <a:endParaRPr b="1" sz="2400">
              <a:solidFill>
                <a:srgbClr val="FF0000"/>
              </a:solidFill>
            </a:endParaRPr>
          </a:p>
        </p:txBody>
      </p:sp>
      <p:sp>
        <p:nvSpPr>
          <p:cNvPr id="2012" name="Google Shape;2012;p18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13" name="Google Shape;2013;p184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014" name="Google Shape;2014;p184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8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9" name="Google Shape;2019;p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20" name="Google Shape;2020;p185"/>
          <p:cNvSpPr txBox="1"/>
          <p:nvPr/>
        </p:nvSpPr>
        <p:spPr>
          <a:xfrm>
            <a:off x="275925" y="329275"/>
            <a:ext cx="8794200" cy="180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目標：循跡小車沿著黑線走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條件</a:t>
            </a:r>
            <a:r>
              <a:rPr b="1" lang="en" sz="2400">
                <a:solidFill>
                  <a:schemeClr val="dk1"/>
                </a:solidFill>
              </a:rPr>
              <a:t>2</a:t>
            </a:r>
            <a:r>
              <a:rPr b="1" lang="en" sz="2400">
                <a:solidFill>
                  <a:schemeClr val="dk1"/>
                </a:solidFill>
              </a:rPr>
              <a:t>設定：</a:t>
            </a:r>
            <a:r>
              <a:rPr b="1" lang="en" sz="265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</a:t>
            </a:r>
            <a:r>
              <a:rPr b="1" lang="en" sz="305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右</a:t>
            </a:r>
            <a:r>
              <a:rPr b="1" lang="en" sz="305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邊</a:t>
            </a:r>
            <a:r>
              <a:rPr b="1" lang="en" sz="265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感測器感測到</a:t>
            </a:r>
            <a:r>
              <a:rPr b="1" lang="en" sz="305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黑色</a:t>
            </a:r>
            <a:r>
              <a:rPr b="1" lang="en" sz="265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時，車子</a:t>
            </a:r>
            <a:r>
              <a:rPr b="1" lang="en" sz="305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稍微右轉</a:t>
            </a:r>
            <a:endParaRPr b="1" sz="2650">
              <a:solidFill>
                <a:schemeClr val="accent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50">
              <a:solidFill>
                <a:schemeClr val="accent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2021" name="Google Shape;2021;p185"/>
          <p:cNvSpPr txBox="1"/>
          <p:nvPr/>
        </p:nvSpPr>
        <p:spPr>
          <a:xfrm>
            <a:off x="4260350" y="4358175"/>
            <a:ext cx="10149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5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右</a:t>
            </a:r>
            <a:r>
              <a:rPr b="1" lang="en" sz="255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轉</a:t>
            </a:r>
            <a:endParaRPr sz="900">
              <a:solidFill>
                <a:srgbClr val="FF0000"/>
              </a:solidFill>
            </a:endParaRPr>
          </a:p>
        </p:txBody>
      </p:sp>
      <p:pic>
        <p:nvPicPr>
          <p:cNvPr id="2022" name="Google Shape;2022;p185"/>
          <p:cNvPicPr preferRelativeResize="0"/>
          <p:nvPr/>
        </p:nvPicPr>
        <p:blipFill rotWithShape="1">
          <a:blip r:embed="rId4">
            <a:alphaModFix/>
          </a:blip>
          <a:srcRect b="8919" l="26878" r="49229" t="17061"/>
          <a:stretch/>
        </p:blipFill>
        <p:spPr>
          <a:xfrm>
            <a:off x="3311100" y="1294700"/>
            <a:ext cx="2646024" cy="3107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23" name="Google Shape;2023;p18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24" name="Google Shape;2024;p185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025" name="Google Shape;2025;p185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9" name="Shape 2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0" name="Google Shape;2030;p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31" name="Google Shape;2031;p186"/>
          <p:cNvSpPr/>
          <p:nvPr/>
        </p:nvSpPr>
        <p:spPr>
          <a:xfrm>
            <a:off x="0" y="0"/>
            <a:ext cx="28371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32" name="Google Shape;2032;p186"/>
          <p:cNvPicPr preferRelativeResize="0"/>
          <p:nvPr/>
        </p:nvPicPr>
        <p:blipFill rotWithShape="1">
          <a:blip r:embed="rId4">
            <a:alphaModFix/>
          </a:blip>
          <a:srcRect b="0" l="0" r="0" t="1690"/>
          <a:stretch/>
        </p:blipFill>
        <p:spPr>
          <a:xfrm>
            <a:off x="3064825" y="707500"/>
            <a:ext cx="5784625" cy="381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3" name="Google Shape;2033;p186"/>
          <p:cNvSpPr txBox="1"/>
          <p:nvPr/>
        </p:nvSpPr>
        <p:spPr>
          <a:xfrm>
            <a:off x="155425" y="1868575"/>
            <a:ext cx="2526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1.</a:t>
            </a: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點選</a:t>
            </a:r>
            <a:r>
              <a:rPr b="1" lang="en" sz="23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+</a:t>
            </a: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增加新的欄位</a:t>
            </a:r>
            <a:endParaRPr sz="18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034" name="Google Shape;2034;p186"/>
          <p:cNvSpPr txBox="1"/>
          <p:nvPr/>
        </p:nvSpPr>
        <p:spPr>
          <a:xfrm>
            <a:off x="155425" y="740675"/>
            <a:ext cx="169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條件2設定</a:t>
            </a:r>
            <a:endParaRPr sz="1800"/>
          </a:p>
        </p:txBody>
      </p:sp>
      <p:sp>
        <p:nvSpPr>
          <p:cNvPr id="2035" name="Google Shape;2035;p18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36" name="Google Shape;2036;p186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037" name="Google Shape;2037;p186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2" name="Google Shape;2042;p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3" name="Google Shape;2043;p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6425" y="822300"/>
            <a:ext cx="5819524" cy="3338751"/>
          </a:xfrm>
          <a:prstGeom prst="rect">
            <a:avLst/>
          </a:prstGeom>
          <a:noFill/>
          <a:ln>
            <a:noFill/>
          </a:ln>
        </p:spPr>
      </p:pic>
      <p:sp>
        <p:nvSpPr>
          <p:cNvPr id="2044" name="Google Shape;2044;p187"/>
          <p:cNvSpPr/>
          <p:nvPr/>
        </p:nvSpPr>
        <p:spPr>
          <a:xfrm>
            <a:off x="0" y="0"/>
            <a:ext cx="27834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5" name="Google Shape;2045;p187"/>
          <p:cNvSpPr txBox="1"/>
          <p:nvPr/>
        </p:nvSpPr>
        <p:spPr>
          <a:xfrm>
            <a:off x="56425" y="1537363"/>
            <a:ext cx="30000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1.點選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邏輯</a:t>
            </a:r>
            <a:endParaRPr b="1" sz="2300">
              <a:solidFill>
                <a:srgbClr val="45818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再拖曳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比較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的積木至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否則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如果…那麼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</a:t>
            </a:r>
            <a:endParaRPr/>
          </a:p>
        </p:txBody>
      </p:sp>
      <p:sp>
        <p:nvSpPr>
          <p:cNvPr id="2046" name="Google Shape;2046;p18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47" name="Google Shape;2047;p187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048" name="Google Shape;2048;p187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9" name="Google Shape;2049;p187"/>
          <p:cNvSpPr/>
          <p:nvPr/>
        </p:nvSpPr>
        <p:spPr>
          <a:xfrm>
            <a:off x="478600" y="45855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050" name="Google Shape;2050;p187"/>
          <p:cNvSpPr/>
          <p:nvPr/>
        </p:nvSpPr>
        <p:spPr>
          <a:xfrm rot="5400000">
            <a:off x="1308937" y="46588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4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Google Shape;2055;p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6" name="Google Shape;2056;p1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3600" y="470787"/>
            <a:ext cx="5785426" cy="4201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57" name="Google Shape;2057;p188"/>
          <p:cNvSpPr/>
          <p:nvPr/>
        </p:nvSpPr>
        <p:spPr>
          <a:xfrm>
            <a:off x="0" y="0"/>
            <a:ext cx="30990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8" name="Google Shape;2058;p188"/>
          <p:cNvSpPr txBox="1"/>
          <p:nvPr/>
        </p:nvSpPr>
        <p:spPr>
          <a:xfrm>
            <a:off x="45275" y="1298100"/>
            <a:ext cx="3573300" cy="25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1.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點選</a:t>
            </a:r>
            <a:r>
              <a:rPr b="1" lang="en" sz="23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進階</a:t>
            </a:r>
            <a:endParaRPr b="1" sz="23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再點選</a:t>
            </a:r>
            <a:r>
              <a:rPr b="1" lang="en" sz="23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引腳</a:t>
            </a:r>
            <a:endParaRPr b="1" sz="23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3.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再拖曳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類比</a:t>
            </a:r>
            <a:r>
              <a:rPr b="1" lang="en" sz="23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信號讀取引腳P0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至</a:t>
            </a:r>
            <a:endParaRPr sz="18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45818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比較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的積木中</a:t>
            </a:r>
            <a:endParaRPr sz="18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059" name="Google Shape;2059;p18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60" name="Google Shape;2060;p188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061" name="Google Shape;2061;p188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5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6" name="Google Shape;2066;p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7" name="Google Shape;2067;p1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6250" y="926825"/>
            <a:ext cx="5719074" cy="368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068" name="Google Shape;2068;p189"/>
          <p:cNvSpPr/>
          <p:nvPr/>
        </p:nvSpPr>
        <p:spPr>
          <a:xfrm>
            <a:off x="0" y="0"/>
            <a:ext cx="30990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9" name="Google Shape;2069;p189"/>
          <p:cNvSpPr txBox="1"/>
          <p:nvPr/>
        </p:nvSpPr>
        <p:spPr>
          <a:xfrm>
            <a:off x="101875" y="1750900"/>
            <a:ext cx="2961600" cy="10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1.調整</a:t>
            </a:r>
            <a:r>
              <a:rPr b="1" lang="en" sz="23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類比信號讀取</a:t>
            </a:r>
            <a:endParaRPr b="1" sz="23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引腳為P1</a:t>
            </a:r>
            <a:endParaRPr sz="18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070" name="Google Shape;2070;p18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71" name="Google Shape;2071;p189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072" name="Google Shape;2072;p189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6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7" name="Google Shape;2077;p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8" name="Google Shape;2078;p1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3075" y="169050"/>
            <a:ext cx="5569914" cy="4340825"/>
          </a:xfrm>
          <a:prstGeom prst="rect">
            <a:avLst/>
          </a:prstGeom>
          <a:noFill/>
          <a:ln>
            <a:noFill/>
          </a:ln>
        </p:spPr>
      </p:pic>
      <p:sp>
        <p:nvSpPr>
          <p:cNvPr id="2079" name="Google Shape;2079;p190"/>
          <p:cNvSpPr/>
          <p:nvPr/>
        </p:nvSpPr>
        <p:spPr>
          <a:xfrm>
            <a:off x="0" y="0"/>
            <a:ext cx="30990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0" name="Google Shape;2080;p190"/>
          <p:cNvSpPr txBox="1"/>
          <p:nvPr/>
        </p:nvSpPr>
        <p:spPr>
          <a:xfrm>
            <a:off x="4211175" y="4509875"/>
            <a:ext cx="4347300" cy="55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</a:rPr>
              <a:t>P1大於200，表示感測到黑線</a:t>
            </a:r>
            <a:endParaRPr b="1" sz="2400">
              <a:solidFill>
                <a:srgbClr val="FF0000"/>
              </a:solidFill>
            </a:endParaRPr>
          </a:p>
        </p:txBody>
      </p:sp>
      <p:sp>
        <p:nvSpPr>
          <p:cNvPr id="2081" name="Google Shape;2081;p190"/>
          <p:cNvSpPr txBox="1"/>
          <p:nvPr/>
        </p:nvSpPr>
        <p:spPr>
          <a:xfrm>
            <a:off x="99000" y="815713"/>
            <a:ext cx="3000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1.點選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大於等於≧</a:t>
            </a:r>
            <a:endParaRPr b="1" sz="2300">
              <a:solidFill>
                <a:srgbClr val="45818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再</a:t>
            </a: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設定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平均數值</a:t>
            </a:r>
            <a:endParaRPr/>
          </a:p>
        </p:txBody>
      </p:sp>
      <p:graphicFrame>
        <p:nvGraphicFramePr>
          <p:cNvPr id="2082" name="Google Shape;2082;p190"/>
          <p:cNvGraphicFramePr/>
          <p:nvPr/>
        </p:nvGraphicFramePr>
        <p:xfrm>
          <a:off x="161163" y="23350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{4821FA97-C22B-4882-8B50-5EC30DDFEC03}</a:tableStyleId>
              </a:tblPr>
              <a:tblGrid>
                <a:gridCol w="1697000"/>
                <a:gridCol w="510200"/>
                <a:gridCol w="484550"/>
              </a:tblGrid>
              <a:tr h="346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P0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P1</a:t>
                      </a:r>
                      <a:endParaRPr/>
                    </a:p>
                  </a:txBody>
                  <a:tcPr marT="91425" marB="91425" marR="91425" marL="91425" anchor="ctr"/>
                </a:tc>
              </a:tr>
              <a:tr h="462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偵測到黑線的數值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248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345</a:t>
                      </a:r>
                      <a:endParaRPr/>
                    </a:p>
                  </a:txBody>
                  <a:tcPr marT="91425" marB="91425" marR="91425" marL="91425" anchor="ctr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偵測到白線的數值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122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55</a:t>
                      </a:r>
                      <a:endParaRPr/>
                    </a:p>
                  </a:txBody>
                  <a:tcPr marT="91425" marB="91425" marR="91425" marL="91425" anchor="ctr"/>
                </a:tc>
              </a:tr>
              <a:tr h="407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平均值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185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0000"/>
                          </a:solidFill>
                        </a:rPr>
                        <a:t>200</a:t>
                      </a:r>
                      <a:endParaRPr b="1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sp>
        <p:nvSpPr>
          <p:cNvPr id="2083" name="Google Shape;2083;p19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84" name="Google Shape;2084;p190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085" name="Google Shape;2085;p190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9" name="Shape 2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0" name="Google Shape;2090;p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1" name="Google Shape;2091;p1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1981" y="1471774"/>
            <a:ext cx="1684522" cy="1728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2" name="Google Shape;2092;p191"/>
          <p:cNvGrpSpPr/>
          <p:nvPr/>
        </p:nvGrpSpPr>
        <p:grpSpPr>
          <a:xfrm>
            <a:off x="4678272" y="642999"/>
            <a:ext cx="3713970" cy="3998998"/>
            <a:chOff x="218888" y="574212"/>
            <a:chExt cx="3085974" cy="3617038"/>
          </a:xfrm>
        </p:grpSpPr>
        <p:grpSp>
          <p:nvGrpSpPr>
            <p:cNvPr id="2093" name="Google Shape;2093;p191"/>
            <p:cNvGrpSpPr/>
            <p:nvPr/>
          </p:nvGrpSpPr>
          <p:grpSpPr>
            <a:xfrm>
              <a:off x="989557" y="574212"/>
              <a:ext cx="1471901" cy="362100"/>
              <a:chOff x="1649307" y="1588262"/>
              <a:chExt cx="1471901" cy="362100"/>
            </a:xfrm>
          </p:grpSpPr>
          <p:sp>
            <p:nvSpPr>
              <p:cNvPr id="2094" name="Google Shape;2094;p191"/>
              <p:cNvSpPr txBox="1"/>
              <p:nvPr/>
            </p:nvSpPr>
            <p:spPr>
              <a:xfrm>
                <a:off x="1649307" y="1588262"/>
                <a:ext cx="637200" cy="362100"/>
              </a:xfrm>
              <a:prstGeom prst="rect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P0</a:t>
                </a:r>
                <a:endParaRPr/>
              </a:p>
            </p:txBody>
          </p:sp>
          <p:sp>
            <p:nvSpPr>
              <p:cNvPr id="2095" name="Google Shape;2095;p191"/>
              <p:cNvSpPr txBox="1"/>
              <p:nvPr/>
            </p:nvSpPr>
            <p:spPr>
              <a:xfrm>
                <a:off x="2526608" y="1588262"/>
                <a:ext cx="594600" cy="362100"/>
              </a:xfrm>
              <a:prstGeom prst="rect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P1</a:t>
                </a:r>
                <a:endParaRPr/>
              </a:p>
            </p:txBody>
          </p:sp>
        </p:grpSp>
        <p:pic>
          <p:nvPicPr>
            <p:cNvPr id="2096" name="Google Shape;2096;p19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18888" y="3145875"/>
              <a:ext cx="3085974" cy="1045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97" name="Google Shape;2097;p191"/>
            <p:cNvSpPr txBox="1"/>
            <p:nvPr/>
          </p:nvSpPr>
          <p:spPr>
            <a:xfrm>
              <a:off x="348518" y="2522733"/>
              <a:ext cx="814200" cy="3621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M1A</a:t>
              </a:r>
              <a:endParaRPr/>
            </a:p>
          </p:txBody>
        </p:sp>
        <p:sp>
          <p:nvSpPr>
            <p:cNvPr id="2098" name="Google Shape;2098;p191"/>
            <p:cNvSpPr txBox="1"/>
            <p:nvPr/>
          </p:nvSpPr>
          <p:spPr>
            <a:xfrm>
              <a:off x="2200870" y="2522733"/>
              <a:ext cx="814200" cy="3621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M2A</a:t>
              </a:r>
              <a:endParaRPr/>
            </a:p>
          </p:txBody>
        </p:sp>
        <p:cxnSp>
          <p:nvCxnSpPr>
            <p:cNvPr id="2099" name="Google Shape;2099;p191"/>
            <p:cNvCxnSpPr>
              <a:stCxn id="2094" idx="1"/>
              <a:endCxn id="2097" idx="1"/>
            </p:cNvCxnSpPr>
            <p:nvPr/>
          </p:nvCxnSpPr>
          <p:spPr>
            <a:xfrm flipH="1">
              <a:off x="348457" y="755262"/>
              <a:ext cx="641100" cy="1948500"/>
            </a:xfrm>
            <a:prstGeom prst="curvedConnector3">
              <a:avLst>
                <a:gd fmla="val 130853" name="adj1"/>
              </a:avLst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100" name="Google Shape;2100;p191"/>
            <p:cNvCxnSpPr>
              <a:stCxn id="2095" idx="3"/>
              <a:endCxn id="2098" idx="3"/>
            </p:cNvCxnSpPr>
            <p:nvPr/>
          </p:nvCxnSpPr>
          <p:spPr>
            <a:xfrm>
              <a:off x="2461458" y="755262"/>
              <a:ext cx="553500" cy="1948500"/>
            </a:xfrm>
            <a:prstGeom prst="curvedConnector3">
              <a:avLst>
                <a:gd fmla="val 135767" name="adj1"/>
              </a:avLst>
            </a:prstGeom>
            <a:noFill/>
            <a:ln cap="flat" cmpd="sng" w="38100">
              <a:solidFill>
                <a:srgbClr val="00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101" name="Google Shape;2101;p191"/>
          <p:cNvSpPr/>
          <p:nvPr/>
        </p:nvSpPr>
        <p:spPr>
          <a:xfrm>
            <a:off x="0" y="0"/>
            <a:ext cx="30990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2" name="Google Shape;2102;p191"/>
          <p:cNvSpPr txBox="1"/>
          <p:nvPr/>
        </p:nvSpPr>
        <p:spPr>
          <a:xfrm>
            <a:off x="254700" y="1719850"/>
            <a:ext cx="2518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P1大於200，表示右邊感測器感測到黑線，循跡小車方向偏左，需向右調正。</a:t>
            </a:r>
            <a:endParaRPr b="1" sz="2400">
              <a:solidFill>
                <a:srgbClr val="FF0000"/>
              </a:solidFill>
            </a:endParaRPr>
          </a:p>
        </p:txBody>
      </p:sp>
      <p:sp>
        <p:nvSpPr>
          <p:cNvPr id="2103" name="Google Shape;2103;p19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04" name="Google Shape;2104;p191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105" name="Google Shape;2105;p191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9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0" name="Google Shape;2110;p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1" name="Google Shape;2111;p192"/>
          <p:cNvPicPr preferRelativeResize="0"/>
          <p:nvPr/>
        </p:nvPicPr>
        <p:blipFill rotWithShape="1">
          <a:blip r:embed="rId4">
            <a:alphaModFix/>
          </a:blip>
          <a:srcRect b="0" l="0" r="2940" t="0"/>
          <a:stretch/>
        </p:blipFill>
        <p:spPr>
          <a:xfrm>
            <a:off x="2832925" y="1078150"/>
            <a:ext cx="6274650" cy="3072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12" name="Google Shape;2112;p192"/>
          <p:cNvSpPr/>
          <p:nvPr/>
        </p:nvSpPr>
        <p:spPr>
          <a:xfrm>
            <a:off x="0" y="13"/>
            <a:ext cx="27834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3" name="Google Shape;2113;p192"/>
          <p:cNvSpPr txBox="1"/>
          <p:nvPr/>
        </p:nvSpPr>
        <p:spPr>
          <a:xfrm>
            <a:off x="56425" y="1537375"/>
            <a:ext cx="30000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1.點選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Robotbit</a:t>
            </a:r>
            <a:endParaRPr b="1" sz="2300">
              <a:solidFill>
                <a:srgbClr val="45818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再拖曳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馬達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的積木至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否則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如果…那麼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</a:t>
            </a:r>
            <a:endParaRPr/>
          </a:p>
        </p:txBody>
      </p:sp>
      <p:sp>
        <p:nvSpPr>
          <p:cNvPr id="2114" name="Google Shape;2114;p19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15" name="Google Shape;2115;p192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116" name="Google Shape;2116;p192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0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1" name="Google Shape;2121;p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2" name="Google Shape;2122;p193"/>
          <p:cNvPicPr preferRelativeResize="0"/>
          <p:nvPr/>
        </p:nvPicPr>
        <p:blipFill rotWithShape="1">
          <a:blip r:embed="rId4">
            <a:alphaModFix/>
          </a:blip>
          <a:srcRect b="6156" l="0" r="0" t="0"/>
          <a:stretch/>
        </p:blipFill>
        <p:spPr>
          <a:xfrm>
            <a:off x="3718200" y="89375"/>
            <a:ext cx="4710700" cy="3999950"/>
          </a:xfrm>
          <a:prstGeom prst="rect">
            <a:avLst/>
          </a:prstGeom>
          <a:noFill/>
          <a:ln>
            <a:noFill/>
          </a:ln>
        </p:spPr>
      </p:pic>
      <p:sp>
        <p:nvSpPr>
          <p:cNvPr id="2123" name="Google Shape;2123;p193"/>
          <p:cNvSpPr/>
          <p:nvPr/>
        </p:nvSpPr>
        <p:spPr>
          <a:xfrm>
            <a:off x="0" y="13"/>
            <a:ext cx="27834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4" name="Google Shape;2124;p193"/>
          <p:cNvSpPr txBox="1"/>
          <p:nvPr/>
        </p:nvSpPr>
        <p:spPr>
          <a:xfrm>
            <a:off x="56425" y="1537375"/>
            <a:ext cx="3000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1.調整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馬達</a:t>
            </a:r>
            <a:r>
              <a:rPr lang="en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代號</a:t>
            </a:r>
            <a:endParaRPr b="1" sz="2300">
              <a:solidFill>
                <a:srgbClr val="45818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2.設定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馬達</a:t>
            </a: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速度</a:t>
            </a:r>
            <a:endParaRPr/>
          </a:p>
        </p:txBody>
      </p:sp>
      <p:sp>
        <p:nvSpPr>
          <p:cNvPr id="2125" name="Google Shape;2125;p193"/>
          <p:cNvSpPr txBox="1"/>
          <p:nvPr/>
        </p:nvSpPr>
        <p:spPr>
          <a:xfrm>
            <a:off x="3206200" y="4167775"/>
            <a:ext cx="6139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</a:rPr>
              <a:t>P1大於200，表示右邊感測到黑線需右轉，</a:t>
            </a:r>
            <a:endParaRPr b="1" sz="24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</a:rPr>
              <a:t>因此設定馬達轉速M1A&gt;M2A</a:t>
            </a:r>
            <a:endParaRPr b="1" sz="2400">
              <a:solidFill>
                <a:srgbClr val="FF0000"/>
              </a:solidFill>
            </a:endParaRPr>
          </a:p>
        </p:txBody>
      </p:sp>
      <p:sp>
        <p:nvSpPr>
          <p:cNvPr id="2126" name="Google Shape;2126;p19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27" name="Google Shape;2127;p193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128" name="Google Shape;2128;p193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1"/>
          <p:cNvSpPr txBox="1"/>
          <p:nvPr>
            <p:ph type="title"/>
          </p:nvPr>
        </p:nvSpPr>
        <p:spPr>
          <a:xfrm>
            <a:off x="510200" y="374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 u="sng">
                <a:solidFill>
                  <a:schemeClr val="hlink"/>
                </a:solidFill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步進</a:t>
            </a:r>
            <a:r>
              <a:rPr b="1" lang="en" sz="2700" u="sng">
                <a:solidFill>
                  <a:schemeClr val="hlink"/>
                </a:solidFill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  <a:hlinkClick r:id="rId4"/>
              </a:rPr>
              <a:t>馬達介紹</a:t>
            </a:r>
            <a:endParaRPr b="1" sz="2700"/>
          </a:p>
        </p:txBody>
      </p:sp>
      <p:sp>
        <p:nvSpPr>
          <p:cNvPr id="306" name="Google Shape;306;p41">
            <a:hlinkClick r:id="rId5"/>
          </p:cNvPr>
          <p:cNvSpPr txBox="1"/>
          <p:nvPr/>
        </p:nvSpPr>
        <p:spPr>
          <a:xfrm>
            <a:off x="616325" y="1468875"/>
            <a:ext cx="7555200" cy="17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步進馬達為脈衝馬達的一種，其具有如齒輪狀突起相鍥合的定子和轉子，可藉由切換流向定子線圈中的電流，以一定角度逐步轉動的馬達。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例如</a:t>
            </a:r>
            <a:r>
              <a:rPr lang="en" sz="15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：</a:t>
            </a:r>
            <a:r>
              <a:rPr lang="en" sz="1200">
                <a:solidFill>
                  <a:schemeClr val="dk1"/>
                </a:solidFill>
              </a:rPr>
              <a:t>一個步進馬達如將一圓周（360度）分成200步（step），一步即為1.8度，如果控制此馬達前進10步，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            即控制它轉18度。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步進馬達</a:t>
            </a: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可做精密的角度或距離的控制，因此廣泛地應用在位置及角度的控制上，如機器人、事務機器等，微電腦軟式磁碟機中，控制磁頭前後移動找循磁軌。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07" name="Google Shape;307;p41"/>
          <p:cNvSpPr txBox="1"/>
          <p:nvPr/>
        </p:nvSpPr>
        <p:spPr>
          <a:xfrm>
            <a:off x="510200" y="996263"/>
            <a:ext cx="33387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步進馬達（Stepping motor）：</a:t>
            </a:r>
            <a:endParaRPr sz="2600">
              <a:solidFill>
                <a:schemeClr val="dk1"/>
              </a:solidFill>
            </a:endParaRPr>
          </a:p>
        </p:txBody>
      </p:sp>
      <p:grpSp>
        <p:nvGrpSpPr>
          <p:cNvPr id="308" name="Google Shape;308;p41"/>
          <p:cNvGrpSpPr/>
          <p:nvPr/>
        </p:nvGrpSpPr>
        <p:grpSpPr>
          <a:xfrm>
            <a:off x="616325" y="3414625"/>
            <a:ext cx="3487949" cy="1396725"/>
            <a:chOff x="297150" y="2645437"/>
            <a:chExt cx="3487949" cy="1396725"/>
          </a:xfrm>
        </p:grpSpPr>
        <p:pic>
          <p:nvPicPr>
            <p:cNvPr id="309" name="Google Shape;309;p41"/>
            <p:cNvPicPr preferRelativeResize="0"/>
            <p:nvPr/>
          </p:nvPicPr>
          <p:blipFill rotWithShape="1">
            <a:blip r:embed="rId6">
              <a:alphaModFix/>
            </a:blip>
            <a:srcRect b="3557" l="12133" r="14103" t="10509"/>
            <a:stretch/>
          </p:blipFill>
          <p:spPr>
            <a:xfrm>
              <a:off x="297150" y="2652100"/>
              <a:ext cx="1583201" cy="13833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0" name="Google Shape;310;p4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922800" y="2645437"/>
              <a:ext cx="1862300" cy="13967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1" name="Google Shape;311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76722" y="3090763"/>
            <a:ext cx="3727350" cy="1775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3" name="Google Shape;313;p41"/>
          <p:cNvSpPr/>
          <p:nvPr/>
        </p:nvSpPr>
        <p:spPr>
          <a:xfrm>
            <a:off x="7414550" y="403275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314" name="Google Shape;314;p41"/>
          <p:cNvSpPr/>
          <p:nvPr/>
        </p:nvSpPr>
        <p:spPr>
          <a:xfrm rot="5400000">
            <a:off x="8296037" y="505313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2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3" name="Google Shape;2133;p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134" name="Google Shape;2134;p194"/>
          <p:cNvSpPr txBox="1"/>
          <p:nvPr/>
        </p:nvSpPr>
        <p:spPr>
          <a:xfrm>
            <a:off x="360825" y="251450"/>
            <a:ext cx="8709300" cy="180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目標：循跡小車沿著黑線走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條件3設定：</a:t>
            </a:r>
            <a:r>
              <a:rPr b="1" lang="en" sz="265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</a:t>
            </a:r>
            <a:r>
              <a:rPr b="1" lang="en" sz="305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兩邊</a:t>
            </a:r>
            <a:r>
              <a:rPr b="1" lang="en" sz="265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感測器均感測到</a:t>
            </a:r>
            <a:r>
              <a:rPr b="1" lang="en" sz="305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黑色</a:t>
            </a:r>
            <a:r>
              <a:rPr b="1" lang="en" sz="265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時，車子</a:t>
            </a:r>
            <a:r>
              <a:rPr b="1" lang="en" sz="305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停止</a:t>
            </a:r>
            <a:endParaRPr b="1" sz="2650">
              <a:solidFill>
                <a:schemeClr val="accent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50">
              <a:solidFill>
                <a:schemeClr val="accent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2135" name="Google Shape;2135;p194"/>
          <p:cNvSpPr txBox="1"/>
          <p:nvPr/>
        </p:nvSpPr>
        <p:spPr>
          <a:xfrm>
            <a:off x="3920738" y="4492600"/>
            <a:ext cx="10149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5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停止</a:t>
            </a:r>
            <a:endParaRPr sz="900">
              <a:solidFill>
                <a:srgbClr val="FF0000"/>
              </a:solidFill>
            </a:endParaRPr>
          </a:p>
        </p:txBody>
      </p:sp>
      <p:pic>
        <p:nvPicPr>
          <p:cNvPr id="2136" name="Google Shape;2136;p194"/>
          <p:cNvPicPr preferRelativeResize="0"/>
          <p:nvPr/>
        </p:nvPicPr>
        <p:blipFill rotWithShape="1">
          <a:blip r:embed="rId4">
            <a:alphaModFix/>
          </a:blip>
          <a:srcRect b="9338" l="77884" r="28" t="25764"/>
          <a:stretch/>
        </p:blipFill>
        <p:spPr>
          <a:xfrm>
            <a:off x="3070550" y="1648475"/>
            <a:ext cx="2502660" cy="2787525"/>
          </a:xfrm>
          <a:prstGeom prst="rect">
            <a:avLst/>
          </a:prstGeom>
          <a:noFill/>
          <a:ln>
            <a:noFill/>
          </a:ln>
        </p:spPr>
      </p:pic>
      <p:sp>
        <p:nvSpPr>
          <p:cNvPr id="2137" name="Google Shape;2137;p19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38" name="Google Shape;2138;p194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139" name="Google Shape;2139;p194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3" name="Shape 2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4" name="Google Shape;2144;p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5" name="Google Shape;2145;p1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6425" y="124100"/>
            <a:ext cx="5429472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146" name="Google Shape;2146;p195"/>
          <p:cNvSpPr/>
          <p:nvPr/>
        </p:nvSpPr>
        <p:spPr>
          <a:xfrm>
            <a:off x="0" y="0"/>
            <a:ext cx="28371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7" name="Google Shape;2147;p195"/>
          <p:cNvSpPr txBox="1"/>
          <p:nvPr/>
        </p:nvSpPr>
        <p:spPr>
          <a:xfrm>
            <a:off x="155425" y="1868575"/>
            <a:ext cx="2526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1.點選</a:t>
            </a:r>
            <a:r>
              <a:rPr b="1" lang="en" sz="23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+</a:t>
            </a: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增加新的欄位</a:t>
            </a:r>
            <a:endParaRPr sz="18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48" name="Google Shape;2148;p195"/>
          <p:cNvSpPr txBox="1"/>
          <p:nvPr/>
        </p:nvSpPr>
        <p:spPr>
          <a:xfrm>
            <a:off x="155425" y="740675"/>
            <a:ext cx="169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條件3設定</a:t>
            </a:r>
            <a:endParaRPr sz="1800"/>
          </a:p>
        </p:txBody>
      </p:sp>
      <p:sp>
        <p:nvSpPr>
          <p:cNvPr id="2149" name="Google Shape;2149;p19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50" name="Google Shape;2150;p195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151" name="Google Shape;2151;p195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5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6" name="Google Shape;2156;p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7" name="Google Shape;2157;p1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2877" y="599625"/>
            <a:ext cx="5365100" cy="400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158" name="Google Shape;2158;p196"/>
          <p:cNvSpPr/>
          <p:nvPr/>
        </p:nvSpPr>
        <p:spPr>
          <a:xfrm>
            <a:off x="0" y="0"/>
            <a:ext cx="27834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9" name="Google Shape;2159;p196"/>
          <p:cNvSpPr txBox="1"/>
          <p:nvPr/>
        </p:nvSpPr>
        <p:spPr>
          <a:xfrm>
            <a:off x="0" y="1537363"/>
            <a:ext cx="30000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1.點選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邏輯</a:t>
            </a:r>
            <a:endParaRPr b="1" sz="2300">
              <a:solidFill>
                <a:srgbClr val="45818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拖曳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布林值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的積木至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否則如果…那麼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</a:t>
            </a:r>
            <a:endParaRPr/>
          </a:p>
        </p:txBody>
      </p:sp>
      <p:sp>
        <p:nvSpPr>
          <p:cNvPr id="2160" name="Google Shape;2160;p19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61" name="Google Shape;2161;p196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162" name="Google Shape;2162;p196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6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7" name="Google Shape;2167;p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8" name="Google Shape;2168;p1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3875" y="226750"/>
            <a:ext cx="5011675" cy="469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9" name="Google Shape;2169;p197"/>
          <p:cNvSpPr/>
          <p:nvPr/>
        </p:nvSpPr>
        <p:spPr>
          <a:xfrm>
            <a:off x="0" y="0"/>
            <a:ext cx="27834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0" name="Google Shape;2170;p197"/>
          <p:cNvSpPr txBox="1"/>
          <p:nvPr/>
        </p:nvSpPr>
        <p:spPr>
          <a:xfrm>
            <a:off x="0" y="1537363"/>
            <a:ext cx="3000000" cy="24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複製</a:t>
            </a:r>
            <a:r>
              <a:rPr b="1" lang="en" sz="23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類比信號讀取引腳P0</a:t>
            </a:r>
            <a:r>
              <a:rPr b="1" lang="en" sz="28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≧185</a:t>
            </a:r>
            <a:endParaRPr b="1" sz="23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拖曳</a:t>
            </a: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複製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的積木至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否則如果…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且...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那麼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</a:t>
            </a:r>
            <a:endParaRPr/>
          </a:p>
        </p:txBody>
      </p:sp>
      <p:sp>
        <p:nvSpPr>
          <p:cNvPr id="2171" name="Google Shape;2171;p19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72" name="Google Shape;2172;p197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173" name="Google Shape;2173;p197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7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8" name="Google Shape;2178;p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179" name="Google Shape;2179;p198"/>
          <p:cNvSpPr/>
          <p:nvPr/>
        </p:nvSpPr>
        <p:spPr>
          <a:xfrm>
            <a:off x="0" y="0"/>
            <a:ext cx="31482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0" name="Google Shape;2180;p198"/>
          <p:cNvSpPr txBox="1"/>
          <p:nvPr/>
        </p:nvSpPr>
        <p:spPr>
          <a:xfrm>
            <a:off x="191025" y="847350"/>
            <a:ext cx="2907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當兩邊的感測器均感測到黑線時，則車子停止移動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aphicFrame>
        <p:nvGraphicFramePr>
          <p:cNvPr id="2181" name="Google Shape;2181;p198"/>
          <p:cNvGraphicFramePr/>
          <p:nvPr/>
        </p:nvGraphicFramePr>
        <p:xfrm>
          <a:off x="191013" y="20461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{4821FA97-C22B-4882-8B50-5EC30DDFEC03}</a:tableStyleId>
              </a:tblPr>
              <a:tblGrid>
                <a:gridCol w="1576550"/>
                <a:gridCol w="622900"/>
                <a:gridCol w="600100"/>
              </a:tblGrid>
              <a:tr h="445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P0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P1</a:t>
                      </a:r>
                      <a:endParaRPr/>
                    </a:p>
                  </a:txBody>
                  <a:tcPr marT="91425" marB="91425" marR="91425" marL="91425" anchor="ctr"/>
                </a:tc>
              </a:tr>
              <a:tr h="463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偵測到黑線的數值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248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345</a:t>
                      </a:r>
                      <a:endParaRPr/>
                    </a:p>
                  </a:txBody>
                  <a:tcPr marT="91425" marB="91425" marR="91425" marL="91425" anchor="ctr"/>
                </a:tc>
              </a:tr>
              <a:tr h="445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偵測到白線的數值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122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55</a:t>
                      </a:r>
                      <a:endParaRPr/>
                    </a:p>
                  </a:txBody>
                  <a:tcPr marT="91425" marB="91425" marR="91425" marL="91425" anchor="ctr"/>
                </a:tc>
              </a:tr>
              <a:tr h="445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平均值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0000"/>
                          </a:solidFill>
                        </a:rPr>
                        <a:t>185</a:t>
                      </a:r>
                      <a:endParaRPr b="1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0000"/>
                          </a:solidFill>
                        </a:rPr>
                        <a:t>200</a:t>
                      </a:r>
                      <a:endParaRPr b="1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sp>
        <p:nvSpPr>
          <p:cNvPr id="2182" name="Google Shape;2182;p198"/>
          <p:cNvSpPr txBox="1"/>
          <p:nvPr/>
        </p:nvSpPr>
        <p:spPr>
          <a:xfrm>
            <a:off x="4265125" y="4254625"/>
            <a:ext cx="3934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</a:rPr>
              <a:t>P0大於185且</a:t>
            </a:r>
            <a:r>
              <a:rPr b="1" lang="en" sz="2400">
                <a:solidFill>
                  <a:srgbClr val="FF0000"/>
                </a:solidFill>
              </a:rPr>
              <a:t>P1大於200，</a:t>
            </a:r>
            <a:endParaRPr b="1" sz="2400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</a:rPr>
              <a:t>表示</a:t>
            </a:r>
            <a:r>
              <a:rPr b="1" lang="en" sz="2400">
                <a:solidFill>
                  <a:srgbClr val="FF0000"/>
                </a:solidFill>
              </a:rPr>
              <a:t>兩邊均</a:t>
            </a:r>
            <a:r>
              <a:rPr b="1" lang="en" sz="2400">
                <a:solidFill>
                  <a:srgbClr val="FF0000"/>
                </a:solidFill>
              </a:rPr>
              <a:t>感測到黑線</a:t>
            </a:r>
            <a:endParaRPr b="1" sz="2400">
              <a:solidFill>
                <a:srgbClr val="FF0000"/>
              </a:solidFill>
            </a:endParaRPr>
          </a:p>
        </p:txBody>
      </p:sp>
      <p:grpSp>
        <p:nvGrpSpPr>
          <p:cNvPr id="2183" name="Google Shape;2183;p198"/>
          <p:cNvGrpSpPr/>
          <p:nvPr/>
        </p:nvGrpSpPr>
        <p:grpSpPr>
          <a:xfrm>
            <a:off x="4353123" y="282958"/>
            <a:ext cx="3854875" cy="3752713"/>
            <a:chOff x="660413" y="2752182"/>
            <a:chExt cx="1846647" cy="2268597"/>
          </a:xfrm>
        </p:grpSpPr>
        <p:pic>
          <p:nvPicPr>
            <p:cNvPr id="2184" name="Google Shape;2184;p198"/>
            <p:cNvPicPr preferRelativeResize="0"/>
            <p:nvPr/>
          </p:nvPicPr>
          <p:blipFill rotWithShape="1">
            <a:blip r:embed="rId4">
              <a:alphaModFix/>
            </a:blip>
            <a:srcRect b="27576" l="78569" r="1450" t="30705"/>
            <a:stretch/>
          </p:blipFill>
          <p:spPr>
            <a:xfrm>
              <a:off x="982588" y="3176675"/>
              <a:ext cx="1126250" cy="891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85" name="Google Shape;2185;p198"/>
            <p:cNvGrpSpPr/>
            <p:nvPr/>
          </p:nvGrpSpPr>
          <p:grpSpPr>
            <a:xfrm>
              <a:off x="660413" y="2752182"/>
              <a:ext cx="1846647" cy="2268597"/>
              <a:chOff x="218888" y="574227"/>
              <a:chExt cx="3085974" cy="3617023"/>
            </a:xfrm>
          </p:grpSpPr>
          <p:grpSp>
            <p:nvGrpSpPr>
              <p:cNvPr id="2186" name="Google Shape;2186;p198"/>
              <p:cNvGrpSpPr/>
              <p:nvPr/>
            </p:nvGrpSpPr>
            <p:grpSpPr>
              <a:xfrm>
                <a:off x="989590" y="574227"/>
                <a:ext cx="1472037" cy="385800"/>
                <a:chOff x="1649340" y="1588277"/>
                <a:chExt cx="1472037" cy="385800"/>
              </a:xfrm>
            </p:grpSpPr>
            <p:sp>
              <p:nvSpPr>
                <p:cNvPr id="2187" name="Google Shape;2187;p198"/>
                <p:cNvSpPr txBox="1"/>
                <p:nvPr/>
              </p:nvSpPr>
              <p:spPr>
                <a:xfrm>
                  <a:off x="1649340" y="1588277"/>
                  <a:ext cx="497400" cy="385800"/>
                </a:xfrm>
                <a:prstGeom prst="rect">
                  <a:avLst/>
                </a:prstGeom>
                <a:noFill/>
                <a:ln cap="flat" cmpd="sng" w="19050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P0</a:t>
                  </a:r>
                  <a:endParaRPr/>
                </a:p>
              </p:txBody>
            </p:sp>
            <p:sp>
              <p:nvSpPr>
                <p:cNvPr id="2188" name="Google Shape;2188;p198"/>
                <p:cNvSpPr txBox="1"/>
                <p:nvPr/>
              </p:nvSpPr>
              <p:spPr>
                <a:xfrm>
                  <a:off x="2561877" y="1588277"/>
                  <a:ext cx="559500" cy="385800"/>
                </a:xfrm>
                <a:prstGeom prst="rect">
                  <a:avLst/>
                </a:prstGeom>
                <a:noFill/>
                <a:ln cap="flat" cmpd="sng" w="19050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P1</a:t>
                  </a:r>
                  <a:endParaRPr/>
                </a:p>
              </p:txBody>
            </p:sp>
          </p:grpSp>
          <p:pic>
            <p:nvPicPr>
              <p:cNvPr id="2189" name="Google Shape;2189;p198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218888" y="3145875"/>
                <a:ext cx="3085974" cy="10453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90" name="Google Shape;2190;p198"/>
              <p:cNvSpPr txBox="1"/>
              <p:nvPr/>
            </p:nvSpPr>
            <p:spPr>
              <a:xfrm>
                <a:off x="358994" y="2684602"/>
                <a:ext cx="648300" cy="385800"/>
              </a:xfrm>
              <a:prstGeom prst="rect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M1A</a:t>
                </a:r>
                <a:endParaRPr/>
              </a:p>
            </p:txBody>
          </p:sp>
          <p:sp>
            <p:nvSpPr>
              <p:cNvPr id="2191" name="Google Shape;2191;p198"/>
              <p:cNvSpPr txBox="1"/>
              <p:nvPr/>
            </p:nvSpPr>
            <p:spPr>
              <a:xfrm>
                <a:off x="2523139" y="2684602"/>
                <a:ext cx="648300" cy="385800"/>
              </a:xfrm>
              <a:prstGeom prst="rect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M2A</a:t>
                </a:r>
                <a:endParaRPr/>
              </a:p>
            </p:txBody>
          </p:sp>
          <p:cxnSp>
            <p:nvCxnSpPr>
              <p:cNvPr id="2192" name="Google Shape;2192;p198"/>
              <p:cNvCxnSpPr>
                <a:stCxn id="2187" idx="1"/>
                <a:endCxn id="2190" idx="1"/>
              </p:cNvCxnSpPr>
              <p:nvPr/>
            </p:nvCxnSpPr>
            <p:spPr>
              <a:xfrm flipH="1">
                <a:off x="358990" y="767127"/>
                <a:ext cx="630600" cy="2110500"/>
              </a:xfrm>
              <a:prstGeom prst="curvedConnector3">
                <a:avLst>
                  <a:gd fmla="val 130229" name="adj1"/>
                </a:avLst>
              </a:prstGeom>
              <a:noFill/>
              <a:ln cap="flat" cmpd="sng" w="38100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193" name="Google Shape;2193;p198"/>
              <p:cNvCxnSpPr>
                <a:stCxn id="2188" idx="3"/>
                <a:endCxn id="2191" idx="3"/>
              </p:cNvCxnSpPr>
              <p:nvPr/>
            </p:nvCxnSpPr>
            <p:spPr>
              <a:xfrm>
                <a:off x="2461627" y="767127"/>
                <a:ext cx="709800" cy="2110500"/>
              </a:xfrm>
              <a:prstGeom prst="curvedConnector3">
                <a:avLst>
                  <a:gd fmla="val 126858" name="adj1"/>
                </a:avLst>
              </a:prstGeom>
              <a:noFill/>
              <a:ln cap="flat" cmpd="sng" w="38100">
                <a:solidFill>
                  <a:srgbClr val="0000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sp>
        <p:nvSpPr>
          <p:cNvPr id="2194" name="Google Shape;2194;p19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95" name="Google Shape;2195;p198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196" name="Google Shape;2196;p198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0" name="Shape 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" name="Google Shape;2201;p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2" name="Google Shape;2202;p1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1250" y="152400"/>
            <a:ext cx="572135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3" name="Google Shape;2203;p199"/>
          <p:cNvSpPr/>
          <p:nvPr/>
        </p:nvSpPr>
        <p:spPr>
          <a:xfrm>
            <a:off x="0" y="0"/>
            <a:ext cx="27834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4" name="Google Shape;2204;p199"/>
          <p:cNvSpPr txBox="1"/>
          <p:nvPr/>
        </p:nvSpPr>
        <p:spPr>
          <a:xfrm>
            <a:off x="0" y="1537363"/>
            <a:ext cx="3000000" cy="24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1.複製</a:t>
            </a:r>
            <a:r>
              <a:rPr b="1" lang="en" sz="23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類比信號讀取引腳P0</a:t>
            </a:r>
            <a:r>
              <a:rPr b="1" lang="en" sz="28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≧200</a:t>
            </a:r>
            <a:endParaRPr b="1" sz="23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拖曳</a:t>
            </a: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複製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的積木至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否則如果…且...那麼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</a:t>
            </a:r>
            <a:endParaRPr/>
          </a:p>
        </p:txBody>
      </p:sp>
      <p:sp>
        <p:nvSpPr>
          <p:cNvPr id="2205" name="Google Shape;2205;p19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06" name="Google Shape;2206;p199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207" name="Google Shape;2207;p199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2" name="Google Shape;2212;p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3" name="Google Shape;2213;p2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6601" y="502325"/>
            <a:ext cx="6582474" cy="423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14" name="Google Shape;2214;p200"/>
          <p:cNvSpPr/>
          <p:nvPr/>
        </p:nvSpPr>
        <p:spPr>
          <a:xfrm>
            <a:off x="-42450" y="0"/>
            <a:ext cx="22428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5" name="Google Shape;2215;p20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16" name="Google Shape;2216;p200"/>
          <p:cNvSpPr txBox="1"/>
          <p:nvPr/>
        </p:nvSpPr>
        <p:spPr>
          <a:xfrm>
            <a:off x="0" y="1992300"/>
            <a:ext cx="2200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完成如右圖</a:t>
            </a:r>
            <a:endParaRPr b="1"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17" name="Google Shape;2217;p200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218" name="Google Shape;2218;p200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2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3" name="Google Shape;2223;p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4" name="Google Shape;2224;p201"/>
          <p:cNvPicPr preferRelativeResize="0"/>
          <p:nvPr/>
        </p:nvPicPr>
        <p:blipFill rotWithShape="1">
          <a:blip r:embed="rId4">
            <a:alphaModFix/>
          </a:blip>
          <a:srcRect b="0" l="0" r="17156" t="0"/>
          <a:stretch/>
        </p:blipFill>
        <p:spPr>
          <a:xfrm>
            <a:off x="2716800" y="579950"/>
            <a:ext cx="6366498" cy="3905576"/>
          </a:xfrm>
          <a:prstGeom prst="rect">
            <a:avLst/>
          </a:prstGeom>
          <a:noFill/>
          <a:ln>
            <a:noFill/>
          </a:ln>
        </p:spPr>
      </p:pic>
      <p:sp>
        <p:nvSpPr>
          <p:cNvPr id="2225" name="Google Shape;2225;p201"/>
          <p:cNvSpPr/>
          <p:nvPr/>
        </p:nvSpPr>
        <p:spPr>
          <a:xfrm>
            <a:off x="0" y="25"/>
            <a:ext cx="25683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6" name="Google Shape;2226;p201"/>
          <p:cNvSpPr txBox="1"/>
          <p:nvPr/>
        </p:nvSpPr>
        <p:spPr>
          <a:xfrm>
            <a:off x="91800" y="1247300"/>
            <a:ext cx="2625000" cy="30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1.點選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Robotbit</a:t>
            </a:r>
            <a:endParaRPr b="1" sz="2300">
              <a:solidFill>
                <a:srgbClr val="45818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再拖曳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停止所有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馬達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的積木至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否則如果…且...那麼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</a:t>
            </a:r>
            <a:endParaRPr/>
          </a:p>
        </p:txBody>
      </p:sp>
      <p:sp>
        <p:nvSpPr>
          <p:cNvPr id="2227" name="Google Shape;2227;p20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28" name="Google Shape;2228;p201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229" name="Google Shape;2229;p201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3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4" name="Google Shape;2234;p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5" name="Google Shape;2235;p202"/>
          <p:cNvPicPr preferRelativeResize="0"/>
          <p:nvPr/>
        </p:nvPicPr>
        <p:blipFill rotWithShape="1">
          <a:blip r:embed="rId4">
            <a:alphaModFix/>
          </a:blip>
          <a:srcRect b="0" l="0" r="4021" t="0"/>
          <a:stretch/>
        </p:blipFill>
        <p:spPr>
          <a:xfrm>
            <a:off x="1996650" y="152400"/>
            <a:ext cx="7071151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6" name="Google Shape;2236;p202"/>
          <p:cNvSpPr/>
          <p:nvPr/>
        </p:nvSpPr>
        <p:spPr>
          <a:xfrm>
            <a:off x="-42450" y="0"/>
            <a:ext cx="19599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7" name="Google Shape;2237;p20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38" name="Google Shape;2238;p202"/>
          <p:cNvSpPr txBox="1"/>
          <p:nvPr/>
        </p:nvSpPr>
        <p:spPr>
          <a:xfrm>
            <a:off x="0" y="1992300"/>
            <a:ext cx="191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完成如右圖</a:t>
            </a:r>
            <a:endParaRPr b="1"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39" name="Google Shape;2239;p202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240" name="Google Shape;2240;p202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4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5" name="Google Shape;2245;p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246" name="Google Shape;2246;p203"/>
          <p:cNvSpPr txBox="1"/>
          <p:nvPr/>
        </p:nvSpPr>
        <p:spPr>
          <a:xfrm>
            <a:off x="431400" y="329275"/>
            <a:ext cx="8348700" cy="139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目標：</a:t>
            </a:r>
            <a:r>
              <a:rPr b="1" lang="en" sz="2400">
                <a:solidFill>
                  <a:schemeClr val="dk1"/>
                </a:solidFill>
              </a:rPr>
              <a:t>循跡小車沿著黑線走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條件4設定：</a:t>
            </a:r>
            <a:r>
              <a:rPr b="1" lang="en" sz="265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</a:t>
            </a:r>
            <a:r>
              <a:rPr b="1" lang="en" sz="305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兩邊</a:t>
            </a:r>
            <a:r>
              <a:rPr b="1" lang="en" sz="265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感測器均感測到</a:t>
            </a:r>
            <a:r>
              <a:rPr b="1" lang="en" sz="305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白色時</a:t>
            </a:r>
            <a:r>
              <a:rPr b="1" lang="en" sz="265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，車子</a:t>
            </a:r>
            <a:r>
              <a:rPr b="1" lang="en" sz="305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往前</a:t>
            </a:r>
            <a:endParaRPr b="1" sz="2650">
              <a:solidFill>
                <a:schemeClr val="accent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2247" name="Google Shape;2247;p203"/>
          <p:cNvPicPr preferRelativeResize="0"/>
          <p:nvPr/>
        </p:nvPicPr>
        <p:blipFill rotWithShape="1">
          <a:blip r:embed="rId4">
            <a:alphaModFix/>
          </a:blip>
          <a:srcRect b="8327" l="2354" r="74852" t="16856"/>
          <a:stretch/>
        </p:blipFill>
        <p:spPr>
          <a:xfrm>
            <a:off x="3073338" y="1332775"/>
            <a:ext cx="2624826" cy="3265950"/>
          </a:xfrm>
          <a:prstGeom prst="rect">
            <a:avLst/>
          </a:prstGeom>
          <a:noFill/>
          <a:ln>
            <a:noFill/>
          </a:ln>
        </p:spPr>
      </p:pic>
      <p:sp>
        <p:nvSpPr>
          <p:cNvPr id="2248" name="Google Shape;2248;p203"/>
          <p:cNvSpPr txBox="1"/>
          <p:nvPr/>
        </p:nvSpPr>
        <p:spPr>
          <a:xfrm>
            <a:off x="3920738" y="4492600"/>
            <a:ext cx="10149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5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直行</a:t>
            </a:r>
            <a:endParaRPr sz="900">
              <a:solidFill>
                <a:srgbClr val="FF0000"/>
              </a:solidFill>
            </a:endParaRPr>
          </a:p>
        </p:txBody>
      </p:sp>
      <p:sp>
        <p:nvSpPr>
          <p:cNvPr id="2249" name="Google Shape;2249;p20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50" name="Google Shape;2250;p203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251" name="Google Shape;2251;p203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2"/>
          <p:cNvSpPr txBox="1"/>
          <p:nvPr>
            <p:ph type="title"/>
          </p:nvPr>
        </p:nvSpPr>
        <p:spPr>
          <a:xfrm>
            <a:off x="6234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 u="sng">
                <a:solidFill>
                  <a:schemeClr val="hlink"/>
                </a:solidFill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  <a:hlinkClick r:id="rId4"/>
              </a:rPr>
              <a:t>馬達種類比較</a:t>
            </a:r>
            <a:endParaRPr b="1" sz="2700"/>
          </a:p>
        </p:txBody>
      </p:sp>
      <p:sp>
        <p:nvSpPr>
          <p:cNvPr id="321" name="Google Shape;321;p42"/>
          <p:cNvSpPr txBox="1"/>
          <p:nvPr/>
        </p:nvSpPr>
        <p:spPr>
          <a:xfrm>
            <a:off x="430175" y="1564025"/>
            <a:ext cx="83256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22222"/>
                </a:solidFill>
                <a:highlight>
                  <a:srgbClr val="FFFFFF"/>
                </a:highlight>
              </a:rPr>
              <a:t>伺服馬達之所以叫做「伺服」馬達，是因為「伺服 servo」表示馬達會依照指示命令動作，由程式要馬達轉幾度，馬達就會轉幾度，但伺服馬達有機械結構上的限制，旋轉的角度是 180 度。</a:t>
            </a:r>
            <a:endParaRPr sz="15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伺服馬達在製造環境中具有多功能性。常見的應用包括協作機器人、傳送帶、自動開門器、CNC車銑床和自動化系統。 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322" name="Google Shape;322;p42"/>
          <p:cNvSpPr txBox="1"/>
          <p:nvPr/>
        </p:nvSpPr>
        <p:spPr>
          <a:xfrm>
            <a:off x="654725" y="1079225"/>
            <a:ext cx="30000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伺服馬達(Servomotor):</a:t>
            </a:r>
            <a:endParaRPr sz="1500"/>
          </a:p>
        </p:txBody>
      </p:sp>
      <p:pic>
        <p:nvPicPr>
          <p:cNvPr id="323" name="Google Shape;32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900" y="2794625"/>
            <a:ext cx="2012525" cy="201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2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14185" l="10055" r="0" t="0"/>
          <a:stretch/>
        </p:blipFill>
        <p:spPr>
          <a:xfrm>
            <a:off x="4895350" y="2861825"/>
            <a:ext cx="3000000" cy="1945324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6" name="Google Shape;326;p42"/>
          <p:cNvSpPr/>
          <p:nvPr/>
        </p:nvSpPr>
        <p:spPr>
          <a:xfrm>
            <a:off x="7496375" y="3537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327" name="Google Shape;327;p42"/>
          <p:cNvSpPr/>
          <p:nvPr/>
        </p:nvSpPr>
        <p:spPr>
          <a:xfrm rot="5400000">
            <a:off x="8377862" y="4557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5" name="Shape 2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6" name="Google Shape;2256;p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257" name="Google Shape;2257;p204"/>
          <p:cNvSpPr/>
          <p:nvPr/>
        </p:nvSpPr>
        <p:spPr>
          <a:xfrm>
            <a:off x="0" y="0"/>
            <a:ext cx="28371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8" name="Google Shape;2258;p204"/>
          <p:cNvSpPr txBox="1"/>
          <p:nvPr/>
        </p:nvSpPr>
        <p:spPr>
          <a:xfrm>
            <a:off x="155425" y="740675"/>
            <a:ext cx="169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條件4設定</a:t>
            </a:r>
            <a:endParaRPr sz="1800"/>
          </a:p>
        </p:txBody>
      </p:sp>
      <p:pic>
        <p:nvPicPr>
          <p:cNvPr id="2259" name="Google Shape;2259;p204"/>
          <p:cNvPicPr preferRelativeResize="0"/>
          <p:nvPr/>
        </p:nvPicPr>
        <p:blipFill rotWithShape="1">
          <a:blip r:embed="rId4">
            <a:alphaModFix/>
          </a:blip>
          <a:srcRect b="0" l="0" r="16163" t="0"/>
          <a:stretch/>
        </p:blipFill>
        <p:spPr>
          <a:xfrm>
            <a:off x="2931725" y="849000"/>
            <a:ext cx="6124251" cy="3787649"/>
          </a:xfrm>
          <a:prstGeom prst="rect">
            <a:avLst/>
          </a:prstGeom>
          <a:noFill/>
          <a:ln>
            <a:noFill/>
          </a:ln>
        </p:spPr>
      </p:pic>
      <p:sp>
        <p:nvSpPr>
          <p:cNvPr id="2260" name="Google Shape;2260;p204"/>
          <p:cNvSpPr txBox="1"/>
          <p:nvPr/>
        </p:nvSpPr>
        <p:spPr>
          <a:xfrm>
            <a:off x="56425" y="1537375"/>
            <a:ext cx="26250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1.點選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Robotbit</a:t>
            </a:r>
            <a:endParaRPr b="1" sz="2300">
              <a:solidFill>
                <a:srgbClr val="45818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再拖曳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馬達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的積木至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否則</a:t>
            </a: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</a:t>
            </a:r>
            <a:endParaRPr/>
          </a:p>
        </p:txBody>
      </p:sp>
      <p:sp>
        <p:nvSpPr>
          <p:cNvPr id="2261" name="Google Shape;2261;p20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62" name="Google Shape;2262;p204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263" name="Google Shape;2263;p204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7" name="Shape 2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8" name="Google Shape;2268;p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9" name="Google Shape;2269;p2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8275" y="102825"/>
            <a:ext cx="5773175" cy="42911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0" name="Google Shape;2270;p205"/>
          <p:cNvSpPr/>
          <p:nvPr/>
        </p:nvSpPr>
        <p:spPr>
          <a:xfrm>
            <a:off x="0" y="25"/>
            <a:ext cx="25683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1" name="Google Shape;2271;p205"/>
          <p:cNvSpPr txBox="1"/>
          <p:nvPr/>
        </p:nvSpPr>
        <p:spPr>
          <a:xfrm>
            <a:off x="56425" y="1537375"/>
            <a:ext cx="3000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1.調整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馬達</a:t>
            </a:r>
            <a:r>
              <a:rPr lang="en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代號</a:t>
            </a:r>
            <a:endParaRPr b="1" sz="2300">
              <a:solidFill>
                <a:srgbClr val="45818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2.設定</a:t>
            </a:r>
            <a:r>
              <a:rPr b="1" lang="en" sz="2800">
                <a:solidFill>
                  <a:schemeClr val="accent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馬達</a:t>
            </a:r>
            <a:r>
              <a:rPr lang="en" sz="1800">
                <a:latin typeface="Microsoft JhengHei"/>
                <a:ea typeface="Microsoft JhengHei"/>
                <a:cs typeface="Microsoft JhengHei"/>
                <a:sym typeface="Microsoft JhengHei"/>
              </a:rPr>
              <a:t>速度</a:t>
            </a:r>
            <a:endParaRPr/>
          </a:p>
        </p:txBody>
      </p:sp>
      <p:sp>
        <p:nvSpPr>
          <p:cNvPr id="2272" name="Google Shape;2272;p205"/>
          <p:cNvSpPr txBox="1"/>
          <p:nvPr/>
        </p:nvSpPr>
        <p:spPr>
          <a:xfrm>
            <a:off x="2614150" y="4493425"/>
            <a:ext cx="6529800" cy="55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</a:rPr>
              <a:t>不符合條件1~3，</a:t>
            </a:r>
            <a:r>
              <a:rPr b="1" lang="en" sz="2400">
                <a:solidFill>
                  <a:srgbClr val="FF0000"/>
                </a:solidFill>
              </a:rPr>
              <a:t>沒有感測到黑線，</a:t>
            </a:r>
            <a:r>
              <a:rPr b="1" lang="en" sz="2400">
                <a:solidFill>
                  <a:srgbClr val="FF0000"/>
                </a:solidFill>
              </a:rPr>
              <a:t>設定為直行</a:t>
            </a:r>
            <a:endParaRPr b="1" sz="2400">
              <a:solidFill>
                <a:srgbClr val="FF0000"/>
              </a:solidFill>
            </a:endParaRPr>
          </a:p>
        </p:txBody>
      </p:sp>
      <p:sp>
        <p:nvSpPr>
          <p:cNvPr id="2273" name="Google Shape;2273;p20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74" name="Google Shape;2274;p205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275" name="Google Shape;2275;p205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9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0" name="Google Shape;2280;p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1" name="Google Shape;2281;p2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7600" y="336350"/>
            <a:ext cx="6273201" cy="4276526"/>
          </a:xfrm>
          <a:prstGeom prst="rect">
            <a:avLst/>
          </a:prstGeom>
          <a:noFill/>
          <a:ln>
            <a:noFill/>
          </a:ln>
        </p:spPr>
      </p:pic>
      <p:sp>
        <p:nvSpPr>
          <p:cNvPr id="2282" name="Google Shape;2282;p206"/>
          <p:cNvSpPr/>
          <p:nvPr/>
        </p:nvSpPr>
        <p:spPr>
          <a:xfrm>
            <a:off x="0" y="25"/>
            <a:ext cx="25683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3" name="Google Shape;2283;p206"/>
          <p:cNvSpPr txBox="1"/>
          <p:nvPr/>
        </p:nvSpPr>
        <p:spPr>
          <a:xfrm>
            <a:off x="42750" y="1843050"/>
            <a:ext cx="3003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1.程式完成後，</a:t>
            </a:r>
            <a:r>
              <a:rPr b="1"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下載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2284" name="Google Shape;2284;p20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85" name="Google Shape;2285;p206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286" name="Google Shape;2286;p206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0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1" name="Google Shape;2291;p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2" name="Google Shape;2292;p207"/>
          <p:cNvPicPr preferRelativeResize="0"/>
          <p:nvPr/>
        </p:nvPicPr>
        <p:blipFill rotWithShape="1">
          <a:blip r:embed="rId4">
            <a:alphaModFix/>
          </a:blip>
          <a:srcRect b="0" l="0" r="5437" t="0"/>
          <a:stretch/>
        </p:blipFill>
        <p:spPr>
          <a:xfrm>
            <a:off x="7193350" y="2198792"/>
            <a:ext cx="1616250" cy="2766708"/>
          </a:xfrm>
          <a:prstGeom prst="rect">
            <a:avLst/>
          </a:prstGeom>
          <a:noFill/>
          <a:ln>
            <a:noFill/>
          </a:ln>
        </p:spPr>
      </p:pic>
      <p:sp>
        <p:nvSpPr>
          <p:cNvPr id="2293" name="Google Shape;2293;p207"/>
          <p:cNvSpPr/>
          <p:nvPr/>
        </p:nvSpPr>
        <p:spPr>
          <a:xfrm>
            <a:off x="414550" y="420125"/>
            <a:ext cx="6593400" cy="2861100"/>
          </a:xfrm>
          <a:prstGeom prst="wedgeEllipseCallout">
            <a:avLst>
              <a:gd fmla="val 50284" name="adj1"/>
              <a:gd fmla="val 40102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4" name="Google Shape;2294;p207"/>
          <p:cNvSpPr txBox="1"/>
          <p:nvPr>
            <p:ph idx="4294967295" type="title"/>
          </p:nvPr>
        </p:nvSpPr>
        <p:spPr>
          <a:xfrm>
            <a:off x="1238375" y="1053025"/>
            <a:ext cx="5447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500">
                <a:latin typeface="Microsoft JhengHei"/>
                <a:ea typeface="Microsoft JhengHei"/>
                <a:cs typeface="Microsoft JhengHei"/>
                <a:sym typeface="Microsoft JhengHei"/>
              </a:rPr>
              <a:t>小朋友們，下載完成後，試試看循跡小車</a:t>
            </a:r>
            <a:r>
              <a:rPr b="1" lang="en" sz="3500">
                <a:latin typeface="Microsoft JhengHei"/>
                <a:ea typeface="Microsoft JhengHei"/>
                <a:cs typeface="Microsoft JhengHei"/>
                <a:sym typeface="Microsoft JhengHei"/>
              </a:rPr>
              <a:t>是否能沿著</a:t>
            </a:r>
            <a:r>
              <a:rPr b="1" lang="en" sz="3500">
                <a:latin typeface="Microsoft JhengHei"/>
                <a:ea typeface="Microsoft JhengHei"/>
                <a:cs typeface="Microsoft JhengHei"/>
                <a:sym typeface="Microsoft JhengHei"/>
              </a:rPr>
              <a:t>黑線走？</a:t>
            </a:r>
            <a:endParaRPr b="1" sz="4220"/>
          </a:p>
        </p:txBody>
      </p:sp>
      <p:sp>
        <p:nvSpPr>
          <p:cNvPr id="2295" name="Google Shape;2295;p20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96" name="Google Shape;2296;p207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297" name="Google Shape;2297;p207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1" name="Shape 2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2" name="Google Shape;2302;p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3" name="Google Shape;2303;p208" title="S型尋跡測試1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38501" y="150551"/>
            <a:ext cx="6381050" cy="47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4" name="Google Shape;2304;p20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05" name="Google Shape;2305;p208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306" name="Google Shape;2306;p208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0" name="Shape 2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1" name="Google Shape;2311;p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2" name="Google Shape;2312;p209"/>
          <p:cNvPicPr preferRelativeResize="0"/>
          <p:nvPr/>
        </p:nvPicPr>
        <p:blipFill rotWithShape="1">
          <a:blip r:embed="rId4">
            <a:alphaModFix/>
          </a:blip>
          <a:srcRect b="0" l="0" r="5437" t="0"/>
          <a:stretch/>
        </p:blipFill>
        <p:spPr>
          <a:xfrm>
            <a:off x="7193350" y="2198792"/>
            <a:ext cx="1616250" cy="2766708"/>
          </a:xfrm>
          <a:prstGeom prst="rect">
            <a:avLst/>
          </a:prstGeom>
          <a:noFill/>
          <a:ln>
            <a:noFill/>
          </a:ln>
        </p:spPr>
      </p:pic>
      <p:sp>
        <p:nvSpPr>
          <p:cNvPr id="2313" name="Google Shape;2313;p209"/>
          <p:cNvSpPr/>
          <p:nvPr/>
        </p:nvSpPr>
        <p:spPr>
          <a:xfrm>
            <a:off x="414550" y="420125"/>
            <a:ext cx="6593400" cy="2861100"/>
          </a:xfrm>
          <a:prstGeom prst="wedgeEllipseCallout">
            <a:avLst>
              <a:gd fmla="val 50284" name="adj1"/>
              <a:gd fmla="val 40102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4" name="Google Shape;2314;p209"/>
          <p:cNvSpPr txBox="1"/>
          <p:nvPr>
            <p:ph idx="4294967295" type="title"/>
          </p:nvPr>
        </p:nvSpPr>
        <p:spPr>
          <a:xfrm>
            <a:off x="934175" y="1265275"/>
            <a:ext cx="563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" sz="3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小朋友，測試後你有發現什麼問題？</a:t>
            </a:r>
            <a:endParaRPr b="1" sz="3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5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15" name="Google Shape;2315;p20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16" name="Google Shape;2316;p209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317" name="Google Shape;2317;p209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2" name="Google Shape;2322;p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323" name="Google Shape;2323;p210"/>
          <p:cNvSpPr/>
          <p:nvPr/>
        </p:nvSpPr>
        <p:spPr>
          <a:xfrm>
            <a:off x="0" y="25"/>
            <a:ext cx="30039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24" name="Google Shape;2324;p210"/>
          <p:cNvGrpSpPr/>
          <p:nvPr/>
        </p:nvGrpSpPr>
        <p:grpSpPr>
          <a:xfrm>
            <a:off x="3331775" y="636075"/>
            <a:ext cx="5689207" cy="4075200"/>
            <a:chOff x="587225" y="436700"/>
            <a:chExt cx="5689207" cy="4075200"/>
          </a:xfrm>
        </p:grpSpPr>
        <p:grpSp>
          <p:nvGrpSpPr>
            <p:cNvPr id="2325" name="Google Shape;2325;p210"/>
            <p:cNvGrpSpPr/>
            <p:nvPr/>
          </p:nvGrpSpPr>
          <p:grpSpPr>
            <a:xfrm>
              <a:off x="587225" y="436700"/>
              <a:ext cx="5689207" cy="3970439"/>
              <a:chOff x="690450" y="966348"/>
              <a:chExt cx="5075118" cy="3558060"/>
            </a:xfrm>
          </p:grpSpPr>
          <p:sp>
            <p:nvSpPr>
              <p:cNvPr id="2326" name="Google Shape;2326;p210"/>
              <p:cNvSpPr/>
              <p:nvPr/>
            </p:nvSpPr>
            <p:spPr>
              <a:xfrm>
                <a:off x="2539914" y="966348"/>
                <a:ext cx="978300" cy="898200"/>
              </a:xfrm>
              <a:prstGeom prst="roundRect">
                <a:avLst>
                  <a:gd fmla="val 16667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2100"/>
                  <a:t>2.發現問題</a:t>
                </a:r>
                <a:endParaRPr b="1" sz="2100"/>
              </a:p>
            </p:txBody>
          </p:sp>
          <p:sp>
            <p:nvSpPr>
              <p:cNvPr id="2327" name="Google Shape;2327;p210"/>
              <p:cNvSpPr/>
              <p:nvPr/>
            </p:nvSpPr>
            <p:spPr>
              <a:xfrm>
                <a:off x="4276667" y="1864546"/>
                <a:ext cx="1488900" cy="898200"/>
              </a:xfrm>
              <a:prstGeom prst="roundRect">
                <a:avLst>
                  <a:gd fmla="val 16667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2100"/>
                  <a:t>3.提出可能解決方案</a:t>
                </a:r>
                <a:endParaRPr b="1" sz="2100"/>
              </a:p>
            </p:txBody>
          </p:sp>
          <p:sp>
            <p:nvSpPr>
              <p:cNvPr id="2328" name="Google Shape;2328;p210"/>
              <p:cNvSpPr/>
              <p:nvPr/>
            </p:nvSpPr>
            <p:spPr>
              <a:xfrm>
                <a:off x="3597452" y="3567410"/>
                <a:ext cx="978300" cy="819900"/>
              </a:xfrm>
              <a:prstGeom prst="roundRect">
                <a:avLst>
                  <a:gd fmla="val 16667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2100"/>
                  <a:t>4.實驗</a:t>
                </a:r>
                <a:endParaRPr b="1" sz="2100"/>
              </a:p>
            </p:txBody>
          </p:sp>
          <p:sp>
            <p:nvSpPr>
              <p:cNvPr id="2329" name="Google Shape;2329;p210"/>
              <p:cNvSpPr/>
              <p:nvPr/>
            </p:nvSpPr>
            <p:spPr>
              <a:xfrm>
                <a:off x="1454094" y="3733307"/>
                <a:ext cx="940800" cy="791100"/>
              </a:xfrm>
              <a:prstGeom prst="roundRect">
                <a:avLst>
                  <a:gd fmla="val 16667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2100"/>
                  <a:t>5.解決問題</a:t>
                </a:r>
                <a:endParaRPr b="1" sz="2100"/>
              </a:p>
            </p:txBody>
          </p:sp>
          <p:sp>
            <p:nvSpPr>
              <p:cNvPr id="2330" name="Google Shape;2330;p210"/>
              <p:cNvSpPr/>
              <p:nvPr/>
            </p:nvSpPr>
            <p:spPr>
              <a:xfrm>
                <a:off x="690450" y="1807955"/>
                <a:ext cx="1005600" cy="898200"/>
              </a:xfrm>
              <a:prstGeom prst="roundRect">
                <a:avLst>
                  <a:gd fmla="val 16667" name="adj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2300"/>
                  <a:t>1.觀察</a:t>
                </a:r>
                <a:endParaRPr b="1" sz="2300"/>
              </a:p>
            </p:txBody>
          </p:sp>
          <p:sp>
            <p:nvSpPr>
              <p:cNvPr id="2331" name="Google Shape;2331;p210"/>
              <p:cNvSpPr/>
              <p:nvPr/>
            </p:nvSpPr>
            <p:spPr>
              <a:xfrm rot="-1217015">
                <a:off x="1802013" y="1556745"/>
                <a:ext cx="679326" cy="459872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900"/>
              </a:p>
            </p:txBody>
          </p:sp>
          <p:sp>
            <p:nvSpPr>
              <p:cNvPr id="2332" name="Google Shape;2332;p210"/>
              <p:cNvSpPr/>
              <p:nvPr/>
            </p:nvSpPr>
            <p:spPr>
              <a:xfrm rot="2435584">
                <a:off x="3562576" y="1556693"/>
                <a:ext cx="679133" cy="459979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900"/>
              </a:p>
            </p:txBody>
          </p:sp>
          <p:sp>
            <p:nvSpPr>
              <p:cNvPr id="2333" name="Google Shape;2333;p210"/>
              <p:cNvSpPr/>
              <p:nvPr/>
            </p:nvSpPr>
            <p:spPr>
              <a:xfrm rot="7242964">
                <a:off x="4170987" y="3006325"/>
                <a:ext cx="678369" cy="460577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900"/>
              </a:p>
            </p:txBody>
          </p:sp>
          <p:sp>
            <p:nvSpPr>
              <p:cNvPr id="2334" name="Google Shape;2334;p210"/>
              <p:cNvSpPr/>
              <p:nvPr/>
            </p:nvSpPr>
            <p:spPr>
              <a:xfrm rot="10093854">
                <a:off x="2496076" y="3857770"/>
                <a:ext cx="866312" cy="459754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900"/>
              </a:p>
            </p:txBody>
          </p:sp>
          <p:sp>
            <p:nvSpPr>
              <p:cNvPr id="2335" name="Google Shape;2335;p210"/>
              <p:cNvSpPr/>
              <p:nvPr/>
            </p:nvSpPr>
            <p:spPr>
              <a:xfrm rot="-6549837">
                <a:off x="2423658" y="2505640"/>
                <a:ext cx="1640406" cy="550560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1" sz="1900"/>
              </a:p>
            </p:txBody>
          </p:sp>
        </p:grpSp>
        <p:sp>
          <p:nvSpPr>
            <p:cNvPr id="2336" name="Google Shape;2336;p210"/>
            <p:cNvSpPr txBox="1"/>
            <p:nvPr/>
          </p:nvSpPr>
          <p:spPr>
            <a:xfrm>
              <a:off x="3111000" y="4096400"/>
              <a:ext cx="7146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/>
                <a:t>成功</a:t>
              </a:r>
              <a:endParaRPr b="1" sz="1500"/>
            </a:p>
          </p:txBody>
        </p:sp>
        <p:sp>
          <p:nvSpPr>
            <p:cNvPr id="2337" name="Google Shape;2337;p210"/>
            <p:cNvSpPr txBox="1"/>
            <p:nvPr/>
          </p:nvSpPr>
          <p:spPr>
            <a:xfrm>
              <a:off x="3730675" y="2138325"/>
              <a:ext cx="7146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/>
                <a:t>失敗</a:t>
              </a:r>
              <a:endParaRPr b="1" sz="15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/>
                <a:t>修正</a:t>
              </a:r>
              <a:endParaRPr b="1" sz="1500"/>
            </a:p>
          </p:txBody>
        </p:sp>
      </p:grpSp>
      <p:sp>
        <p:nvSpPr>
          <p:cNvPr id="2338" name="Google Shape;2338;p210"/>
          <p:cNvSpPr txBox="1"/>
          <p:nvPr>
            <p:ph type="title"/>
          </p:nvPr>
        </p:nvSpPr>
        <p:spPr>
          <a:xfrm>
            <a:off x="266850" y="1767950"/>
            <a:ext cx="2470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小朋友讓我們來用這個</a:t>
            </a:r>
            <a:r>
              <a:rPr b="1" lang="en">
                <a:solidFill>
                  <a:srgbClr val="0000FF"/>
                </a:solidFill>
              </a:rPr>
              <a:t>模式</a:t>
            </a:r>
            <a:r>
              <a:rPr b="1" lang="en"/>
              <a:t>找出解決</a:t>
            </a:r>
            <a:r>
              <a:rPr b="1" lang="en"/>
              <a:t>問題</a:t>
            </a:r>
            <a:r>
              <a:rPr b="1" lang="en"/>
              <a:t>方法</a:t>
            </a:r>
            <a:endParaRPr b="1"/>
          </a:p>
        </p:txBody>
      </p:sp>
      <p:sp>
        <p:nvSpPr>
          <p:cNvPr id="2339" name="Google Shape;2339;p2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40" name="Google Shape;2340;p210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341" name="Google Shape;2341;p210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5" name="Shape 2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6" name="Google Shape;2346;p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347" name="Google Shape;2347;p211"/>
          <p:cNvSpPr/>
          <p:nvPr/>
        </p:nvSpPr>
        <p:spPr>
          <a:xfrm>
            <a:off x="0" y="25"/>
            <a:ext cx="30039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8" name="Google Shape;2348;p211"/>
          <p:cNvSpPr txBox="1"/>
          <p:nvPr>
            <p:ph type="title"/>
          </p:nvPr>
        </p:nvSpPr>
        <p:spPr>
          <a:xfrm>
            <a:off x="2948275" y="206825"/>
            <a:ext cx="6370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測試後，無法沿著黑線移動，進行程式調整</a:t>
            </a:r>
            <a:endParaRPr b="1"/>
          </a:p>
        </p:txBody>
      </p:sp>
      <p:sp>
        <p:nvSpPr>
          <p:cNvPr id="2349" name="Google Shape;2349;p211"/>
          <p:cNvSpPr txBox="1"/>
          <p:nvPr>
            <p:ph type="title"/>
          </p:nvPr>
        </p:nvSpPr>
        <p:spPr>
          <a:xfrm>
            <a:off x="0" y="1285375"/>
            <a:ext cx="3161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步驟1.觀察: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影片中的車子什麼時候跑出黑線?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350" name="Google Shape;2350;p211"/>
          <p:cNvSpPr txBox="1"/>
          <p:nvPr>
            <p:ph type="title"/>
          </p:nvPr>
        </p:nvSpPr>
        <p:spPr>
          <a:xfrm>
            <a:off x="78900" y="3009175"/>
            <a:ext cx="3003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想一想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可以怎麼調整呢？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id="2351" name="Google Shape;2351;p211" title="S型尋跡測試1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48550" y="1029100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2" name="Google Shape;2352;p2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53" name="Google Shape;2353;p211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354" name="Google Shape;2354;p211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8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9" name="Google Shape;2359;p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360" name="Google Shape;2360;p212"/>
          <p:cNvSpPr/>
          <p:nvPr/>
        </p:nvSpPr>
        <p:spPr>
          <a:xfrm>
            <a:off x="0" y="25"/>
            <a:ext cx="41769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1" name="Google Shape;2361;p212"/>
          <p:cNvSpPr txBox="1"/>
          <p:nvPr>
            <p:ph type="title"/>
          </p:nvPr>
        </p:nvSpPr>
        <p:spPr>
          <a:xfrm>
            <a:off x="277550" y="318075"/>
            <a:ext cx="370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步驟2.發現問題：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車</a:t>
            </a:r>
            <a:r>
              <a:rPr b="1" lang="en"/>
              <a:t>子轉彎時，角度太小，導致兩邊感測器均感測到白線，使循跡小車向前直行沒有走在黑線上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id="2362" name="Google Shape;2362;p212"/>
          <p:cNvPicPr preferRelativeResize="0"/>
          <p:nvPr/>
        </p:nvPicPr>
        <p:blipFill rotWithShape="1">
          <a:blip r:embed="rId4">
            <a:alphaModFix/>
          </a:blip>
          <a:srcRect b="10292" l="4628" r="1102" t="6706"/>
          <a:stretch/>
        </p:blipFill>
        <p:spPr>
          <a:xfrm>
            <a:off x="4960200" y="1195675"/>
            <a:ext cx="3551575" cy="2391325"/>
          </a:xfrm>
          <a:prstGeom prst="rect">
            <a:avLst/>
          </a:prstGeom>
          <a:noFill/>
          <a:ln>
            <a:noFill/>
          </a:ln>
        </p:spPr>
      </p:pic>
      <p:sp>
        <p:nvSpPr>
          <p:cNvPr id="2363" name="Google Shape;2363;p212"/>
          <p:cNvSpPr txBox="1"/>
          <p:nvPr>
            <p:ph type="title"/>
          </p:nvPr>
        </p:nvSpPr>
        <p:spPr>
          <a:xfrm>
            <a:off x="277550" y="2524550"/>
            <a:ext cx="4176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步驟3.假設解決</a:t>
            </a:r>
            <a:r>
              <a:rPr b="1" lang="en">
                <a:solidFill>
                  <a:srgbClr val="FF0000"/>
                </a:solidFill>
              </a:rPr>
              <a:t>問題</a:t>
            </a:r>
            <a:r>
              <a:rPr b="1" lang="en">
                <a:solidFill>
                  <a:srgbClr val="FF0000"/>
                </a:solidFill>
              </a:rPr>
              <a:t>方法</a:t>
            </a:r>
            <a:r>
              <a:rPr b="1" lang="en">
                <a:solidFill>
                  <a:srgbClr val="FF0000"/>
                </a:solidFill>
              </a:rPr>
              <a:t>：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(1)放慢循跡車速度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(2)調整感測器偵測時間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(3)調整轉彎角度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364" name="Google Shape;2364;p2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65" name="Google Shape;2365;p212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366" name="Google Shape;2366;p212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0" name="Shape 2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1" name="Google Shape;2371;p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372" name="Google Shape;2372;p213"/>
          <p:cNvSpPr/>
          <p:nvPr/>
        </p:nvSpPr>
        <p:spPr>
          <a:xfrm>
            <a:off x="0" y="25"/>
            <a:ext cx="35073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3" name="Google Shape;2373;p213"/>
          <p:cNvSpPr txBox="1"/>
          <p:nvPr>
            <p:ph type="title"/>
          </p:nvPr>
        </p:nvSpPr>
        <p:spPr>
          <a:xfrm>
            <a:off x="135500" y="515250"/>
            <a:ext cx="3551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步驟4.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假設解決問題方法</a:t>
            </a:r>
            <a:r>
              <a:rPr b="1" lang="en"/>
              <a:t>：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調</a:t>
            </a:r>
            <a:r>
              <a:rPr b="1" lang="en"/>
              <a:t>慢循跡車速度，讓循跡小車可以慢慢偵測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baseline="-2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進行實驗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調整直走馬達速度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100→</a:t>
            </a:r>
            <a:r>
              <a:rPr b="1" lang="en">
                <a:solidFill>
                  <a:srgbClr val="FF0000"/>
                </a:solidFill>
              </a:rPr>
              <a:t>70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100→</a:t>
            </a:r>
            <a:r>
              <a:rPr b="1" lang="en">
                <a:solidFill>
                  <a:srgbClr val="FF0000"/>
                </a:solidFill>
              </a:rPr>
              <a:t>70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id="2374" name="Google Shape;2374;p2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7500" y="227250"/>
            <a:ext cx="4717875" cy="4773449"/>
          </a:xfrm>
          <a:prstGeom prst="rect">
            <a:avLst/>
          </a:prstGeom>
          <a:noFill/>
          <a:ln>
            <a:noFill/>
          </a:ln>
        </p:spPr>
      </p:pic>
      <p:sp>
        <p:nvSpPr>
          <p:cNvPr id="2375" name="Google Shape;2375;p2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76" name="Google Shape;2376;p213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377" name="Google Shape;2377;p213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3"/>
          <p:cNvSpPr txBox="1"/>
          <p:nvPr>
            <p:ph type="title"/>
          </p:nvPr>
        </p:nvSpPr>
        <p:spPr>
          <a:xfrm>
            <a:off x="50055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720"/>
              <a:t>馬達-內部構造</a:t>
            </a:r>
            <a:endParaRPr b="1" sz="2720"/>
          </a:p>
        </p:txBody>
      </p:sp>
      <p:pic>
        <p:nvPicPr>
          <p:cNvPr id="334" name="Google Shape;334;p43"/>
          <p:cNvPicPr preferRelativeResize="0"/>
          <p:nvPr/>
        </p:nvPicPr>
        <p:blipFill rotWithShape="1">
          <a:blip r:embed="rId4">
            <a:alphaModFix/>
          </a:blip>
          <a:srcRect b="12677" l="10062" r="9369" t="27887"/>
          <a:stretch/>
        </p:blipFill>
        <p:spPr>
          <a:xfrm>
            <a:off x="354150" y="2465577"/>
            <a:ext cx="3544150" cy="1961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3"/>
          <p:cNvSpPr txBox="1"/>
          <p:nvPr/>
        </p:nvSpPr>
        <p:spPr>
          <a:xfrm>
            <a:off x="389175" y="1159225"/>
            <a:ext cx="84051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齒輪傳動是利用兩齒輪的輪齒相互嚙合傳遞動力和運動的機械傳動</a:t>
            </a:r>
            <a:endParaRPr sz="2500"/>
          </a:p>
        </p:txBody>
      </p:sp>
      <p:pic>
        <p:nvPicPr>
          <p:cNvPr id="336" name="Google Shape;336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5475" y="2113525"/>
            <a:ext cx="2716751" cy="271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7150" y="2184275"/>
            <a:ext cx="1796500" cy="20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9" name="Google Shape;339;p43"/>
          <p:cNvSpPr/>
          <p:nvPr/>
        </p:nvSpPr>
        <p:spPr>
          <a:xfrm>
            <a:off x="7496375" y="3537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340" name="Google Shape;340;p43"/>
          <p:cNvSpPr/>
          <p:nvPr/>
        </p:nvSpPr>
        <p:spPr>
          <a:xfrm rot="5400000">
            <a:off x="8377862" y="4557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1" name="Shape 2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2" name="Google Shape;2382;p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3" name="Google Shape;2383;p214"/>
          <p:cNvSpPr/>
          <p:nvPr/>
        </p:nvSpPr>
        <p:spPr>
          <a:xfrm>
            <a:off x="0" y="25"/>
            <a:ext cx="30039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4" name="Google Shape;2384;p214"/>
          <p:cNvSpPr txBox="1"/>
          <p:nvPr>
            <p:ph type="title"/>
          </p:nvPr>
        </p:nvSpPr>
        <p:spPr>
          <a:xfrm>
            <a:off x="39200" y="830375"/>
            <a:ext cx="3551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步驟</a:t>
            </a:r>
            <a:r>
              <a:rPr b="1" lang="en">
                <a:solidFill>
                  <a:srgbClr val="FF0000"/>
                </a:solidFill>
              </a:rPr>
              <a:t>5.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是否成功解決問題?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385" name="Google Shape;2385;p214"/>
          <p:cNvSpPr txBox="1"/>
          <p:nvPr/>
        </p:nvSpPr>
        <p:spPr>
          <a:xfrm>
            <a:off x="-164525" y="239745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結果</a:t>
            </a:r>
            <a:r>
              <a:rPr b="1" lang="en" sz="2800">
                <a:solidFill>
                  <a:srgbClr val="FF0000"/>
                </a:solidFill>
              </a:rPr>
              <a:t>循跡</a:t>
            </a:r>
            <a:r>
              <a:rPr b="1" lang="en" sz="2800">
                <a:solidFill>
                  <a:srgbClr val="FF0000"/>
                </a:solidFill>
              </a:rPr>
              <a:t>失敗</a:t>
            </a:r>
            <a:endParaRPr/>
          </a:p>
        </p:txBody>
      </p:sp>
      <p:pic>
        <p:nvPicPr>
          <p:cNvPr id="2386" name="Google Shape;2386;p214" title="S型尋跡測試2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78550" y="627675"/>
            <a:ext cx="5346575" cy="4009925"/>
          </a:xfrm>
          <a:prstGeom prst="rect">
            <a:avLst/>
          </a:prstGeom>
          <a:noFill/>
          <a:ln>
            <a:noFill/>
          </a:ln>
        </p:spPr>
      </p:pic>
      <p:sp>
        <p:nvSpPr>
          <p:cNvPr id="2387" name="Google Shape;2387;p2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88" name="Google Shape;2388;p214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389" name="Google Shape;2389;p214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3" name="Shape 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4" name="Google Shape;2394;p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395" name="Google Shape;2395;p215"/>
          <p:cNvSpPr/>
          <p:nvPr/>
        </p:nvSpPr>
        <p:spPr>
          <a:xfrm>
            <a:off x="0" y="25"/>
            <a:ext cx="37170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6" name="Google Shape;2396;p215"/>
          <p:cNvSpPr txBox="1"/>
          <p:nvPr>
            <p:ph type="title"/>
          </p:nvPr>
        </p:nvSpPr>
        <p:spPr>
          <a:xfrm>
            <a:off x="107275" y="411800"/>
            <a:ext cx="3717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步驟6.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假設解決問題方法：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調整感測器偵測時間</a:t>
            </a:r>
            <a:r>
              <a:rPr b="1" lang="en"/>
              <a:t>，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讓循跡小車可以慢慢偵測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baseline="-2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進行</a:t>
            </a:r>
            <a:r>
              <a:rPr b="1" lang="en">
                <a:solidFill>
                  <a:srgbClr val="FF0000"/>
                </a:solidFill>
              </a:rPr>
              <a:t>實驗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插入暫停秒數，讓循跡小車延長偵測時間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id="2397" name="Google Shape;2397;p2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5275" y="145350"/>
            <a:ext cx="4761051" cy="46752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8" name="Google Shape;2398;p215"/>
          <p:cNvCxnSpPr/>
          <p:nvPr/>
        </p:nvCxnSpPr>
        <p:spPr>
          <a:xfrm>
            <a:off x="2801050" y="3026825"/>
            <a:ext cx="1312500" cy="1397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99" name="Google Shape;2399;p2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00" name="Google Shape;2400;p215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401" name="Google Shape;2401;p215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5" name="Shape 2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" name="Google Shape;2406;p2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407" name="Google Shape;2407;p216"/>
          <p:cNvSpPr/>
          <p:nvPr/>
        </p:nvSpPr>
        <p:spPr>
          <a:xfrm>
            <a:off x="0" y="25"/>
            <a:ext cx="30039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8" name="Google Shape;2408;p216"/>
          <p:cNvSpPr txBox="1"/>
          <p:nvPr>
            <p:ph type="title"/>
          </p:nvPr>
        </p:nvSpPr>
        <p:spPr>
          <a:xfrm>
            <a:off x="105000" y="849175"/>
            <a:ext cx="3551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步驟7.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是否成功解決問題?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409" name="Google Shape;2409;p216"/>
          <p:cNvSpPr txBox="1"/>
          <p:nvPr/>
        </p:nvSpPr>
        <p:spPr>
          <a:xfrm>
            <a:off x="-186125" y="240685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結果</a:t>
            </a:r>
            <a:r>
              <a:rPr b="1" lang="en" sz="2800">
                <a:solidFill>
                  <a:srgbClr val="FF0000"/>
                </a:solidFill>
              </a:rPr>
              <a:t>循跡失敗</a:t>
            </a:r>
            <a:endParaRPr/>
          </a:p>
        </p:txBody>
      </p:sp>
      <p:pic>
        <p:nvPicPr>
          <p:cNvPr id="2410" name="Google Shape;2410;p216" title="S型尋跡測試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78925" y="555288"/>
            <a:ext cx="5377225" cy="4032925"/>
          </a:xfrm>
          <a:prstGeom prst="rect">
            <a:avLst/>
          </a:prstGeom>
          <a:noFill/>
          <a:ln>
            <a:noFill/>
          </a:ln>
        </p:spPr>
      </p:pic>
      <p:sp>
        <p:nvSpPr>
          <p:cNvPr id="2411" name="Google Shape;2411;p2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12" name="Google Shape;2412;p216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413" name="Google Shape;2413;p216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7" name="Shape 2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8" name="Google Shape;2418;p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419" name="Google Shape;2419;p217"/>
          <p:cNvSpPr/>
          <p:nvPr/>
        </p:nvSpPr>
        <p:spPr>
          <a:xfrm>
            <a:off x="0" y="25"/>
            <a:ext cx="33756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0" name="Google Shape;2420;p217"/>
          <p:cNvSpPr txBox="1"/>
          <p:nvPr>
            <p:ph type="title"/>
          </p:nvPr>
        </p:nvSpPr>
        <p:spPr>
          <a:xfrm>
            <a:off x="116700" y="449450"/>
            <a:ext cx="3551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步驟8.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假設解決問題方法：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讓轉彎角度變大，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調整轉彎時的速度。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baseline="-2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進行</a:t>
            </a:r>
            <a:r>
              <a:rPr b="1" lang="en">
                <a:solidFill>
                  <a:srgbClr val="FF0000"/>
                </a:solidFill>
              </a:rPr>
              <a:t>實驗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調整馬達速度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80→</a:t>
            </a:r>
            <a:r>
              <a:rPr b="1" lang="en">
                <a:solidFill>
                  <a:srgbClr val="FF0000"/>
                </a:solidFill>
              </a:rPr>
              <a:t>60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200→</a:t>
            </a:r>
            <a:r>
              <a:rPr b="1" lang="en">
                <a:solidFill>
                  <a:srgbClr val="FF0000"/>
                </a:solidFill>
              </a:rPr>
              <a:t>255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id="2421" name="Google Shape;2421;p2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8400" y="264226"/>
            <a:ext cx="4910275" cy="4398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22" name="Google Shape;2422;p2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23" name="Google Shape;2423;p217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424" name="Google Shape;2424;p217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8" name="Shape 2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9" name="Google Shape;2429;p2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624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430" name="Google Shape;2430;p218"/>
          <p:cNvSpPr/>
          <p:nvPr/>
        </p:nvSpPr>
        <p:spPr>
          <a:xfrm>
            <a:off x="0" y="25"/>
            <a:ext cx="30039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1" name="Google Shape;2431;p218"/>
          <p:cNvSpPr txBox="1"/>
          <p:nvPr>
            <p:ph type="title"/>
          </p:nvPr>
        </p:nvSpPr>
        <p:spPr>
          <a:xfrm>
            <a:off x="74525" y="868050"/>
            <a:ext cx="3551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步驟9.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是否成功解決問題?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432" name="Google Shape;2432;p218"/>
          <p:cNvSpPr txBox="1"/>
          <p:nvPr/>
        </p:nvSpPr>
        <p:spPr>
          <a:xfrm>
            <a:off x="-217825" y="240912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結果</a:t>
            </a:r>
            <a:r>
              <a:rPr b="1" lang="en" sz="2800">
                <a:solidFill>
                  <a:srgbClr val="FF0000"/>
                </a:solidFill>
              </a:rPr>
              <a:t>成功循跡</a:t>
            </a:r>
            <a:endParaRPr/>
          </a:p>
        </p:txBody>
      </p:sp>
      <p:pic>
        <p:nvPicPr>
          <p:cNvPr id="2433" name="Google Shape;2433;p218" title="S型尋跡成功版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7025" y="570613"/>
            <a:ext cx="5581625" cy="418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434" name="Google Shape;2434;p2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35" name="Google Shape;2435;p218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436" name="Google Shape;2436;p218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0" name="Shape 2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1" name="Google Shape;2441;p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442" name="Google Shape;2442;p2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43" name="Google Shape;2443;p219"/>
          <p:cNvPicPr preferRelativeResize="0"/>
          <p:nvPr/>
        </p:nvPicPr>
        <p:blipFill rotWithShape="1">
          <a:blip r:embed="rId4">
            <a:alphaModFix/>
          </a:blip>
          <a:srcRect b="0" l="0" r="5437" t="0"/>
          <a:stretch/>
        </p:blipFill>
        <p:spPr>
          <a:xfrm>
            <a:off x="7193350" y="2198792"/>
            <a:ext cx="1616250" cy="2766708"/>
          </a:xfrm>
          <a:prstGeom prst="rect">
            <a:avLst/>
          </a:prstGeom>
          <a:noFill/>
          <a:ln>
            <a:noFill/>
          </a:ln>
        </p:spPr>
      </p:pic>
      <p:sp>
        <p:nvSpPr>
          <p:cNvPr id="2444" name="Google Shape;2444;p219"/>
          <p:cNvSpPr/>
          <p:nvPr/>
        </p:nvSpPr>
        <p:spPr>
          <a:xfrm>
            <a:off x="414550" y="420125"/>
            <a:ext cx="6593400" cy="2861100"/>
          </a:xfrm>
          <a:prstGeom prst="wedgeEllipseCallout">
            <a:avLst>
              <a:gd fmla="val 50284" name="adj1"/>
              <a:gd fmla="val 40102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5" name="Google Shape;2445;p219"/>
          <p:cNvSpPr txBox="1"/>
          <p:nvPr>
            <p:ph type="title"/>
          </p:nvPr>
        </p:nvSpPr>
        <p:spPr>
          <a:xfrm>
            <a:off x="963875" y="1026350"/>
            <a:ext cx="563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" sz="3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小朋友，再測試</a:t>
            </a:r>
            <a:r>
              <a:rPr b="1" lang="en" sz="3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看看</a:t>
            </a:r>
            <a:r>
              <a:rPr b="1" lang="en" sz="38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兩邊</a:t>
            </a:r>
            <a:r>
              <a:rPr b="1" lang="en" sz="3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感測器均感測到</a:t>
            </a:r>
            <a:r>
              <a:rPr b="1" lang="en" sz="38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黑色</a:t>
            </a:r>
            <a:r>
              <a:rPr b="1" lang="en" sz="3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時是否會停止呢？</a:t>
            </a:r>
            <a:endParaRPr b="1" sz="25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446" name="Google Shape;2446;p219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447" name="Google Shape;2447;p219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2" name="Google Shape;2452;p2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3" name="Google Shape;2453;p2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54" name="Google Shape;2454;p220"/>
          <p:cNvPicPr preferRelativeResize="0"/>
          <p:nvPr/>
        </p:nvPicPr>
        <p:blipFill rotWithShape="1">
          <a:blip r:embed="rId4">
            <a:alphaModFix/>
          </a:blip>
          <a:srcRect b="0" l="0" r="5437" t="0"/>
          <a:stretch/>
        </p:blipFill>
        <p:spPr>
          <a:xfrm>
            <a:off x="7193350" y="2198792"/>
            <a:ext cx="1616250" cy="2766708"/>
          </a:xfrm>
          <a:prstGeom prst="rect">
            <a:avLst/>
          </a:prstGeom>
          <a:noFill/>
          <a:ln>
            <a:noFill/>
          </a:ln>
        </p:spPr>
      </p:pic>
      <p:sp>
        <p:nvSpPr>
          <p:cNvPr id="2455" name="Google Shape;2455;p220"/>
          <p:cNvSpPr/>
          <p:nvPr/>
        </p:nvSpPr>
        <p:spPr>
          <a:xfrm>
            <a:off x="414550" y="420125"/>
            <a:ext cx="6593400" cy="2861100"/>
          </a:xfrm>
          <a:prstGeom prst="wedgeEllipseCallout">
            <a:avLst>
              <a:gd fmla="val 50284" name="adj1"/>
              <a:gd fmla="val 40102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6" name="Google Shape;2456;p220"/>
          <p:cNvSpPr txBox="1"/>
          <p:nvPr>
            <p:ph type="title"/>
          </p:nvPr>
        </p:nvSpPr>
        <p:spPr>
          <a:xfrm>
            <a:off x="822325" y="1288100"/>
            <a:ext cx="604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" sz="3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想想看到底發生什麼問題？</a:t>
            </a:r>
            <a:endParaRPr b="1" sz="3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" sz="3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讓我們檢查一下程式</a:t>
            </a:r>
            <a:r>
              <a:rPr b="1" lang="en" sz="3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吧！</a:t>
            </a:r>
            <a:endParaRPr b="1" sz="3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7" name="Google Shape;2457;p220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458" name="Google Shape;2458;p220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2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3" name="Google Shape;2463;p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624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464" name="Google Shape;2464;p221"/>
          <p:cNvSpPr/>
          <p:nvPr/>
        </p:nvSpPr>
        <p:spPr>
          <a:xfrm>
            <a:off x="0" y="-49525"/>
            <a:ext cx="3643500" cy="51954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5" name="Google Shape;2465;p221"/>
          <p:cNvSpPr txBox="1"/>
          <p:nvPr>
            <p:ph type="title"/>
          </p:nvPr>
        </p:nvSpPr>
        <p:spPr>
          <a:xfrm>
            <a:off x="0" y="344075"/>
            <a:ext cx="3551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1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兩邊</a:t>
            </a:r>
            <a:r>
              <a:rPr b="1" lang="en" sz="2100">
                <a:latin typeface="Times New Roman"/>
                <a:ea typeface="Times New Roman"/>
                <a:cs typeface="Times New Roman"/>
                <a:sym typeface="Times New Roman"/>
              </a:rPr>
              <a:t>感測器均感測到</a:t>
            </a:r>
            <a:r>
              <a:rPr b="1" lang="en" sz="2100">
                <a:solidFill>
                  <a:srgbClr val="98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黑色</a:t>
            </a:r>
            <a:endParaRPr b="1" sz="2100">
              <a:solidFill>
                <a:srgbClr val="98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100"/>
              <a:t>需 PO≥185且P1≥200</a:t>
            </a:r>
            <a:endParaRPr b="1" sz="2100"/>
          </a:p>
        </p:txBody>
      </p:sp>
      <p:sp>
        <p:nvSpPr>
          <p:cNvPr id="2466" name="Google Shape;2466;p2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67" name="Google Shape;2467;p221"/>
          <p:cNvSpPr txBox="1"/>
          <p:nvPr/>
        </p:nvSpPr>
        <p:spPr>
          <a:xfrm>
            <a:off x="125100" y="1463200"/>
            <a:ext cx="3393300" cy="30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b="1" lang="en" sz="2100">
                <a:solidFill>
                  <a:schemeClr val="dk1"/>
                </a:solidFill>
              </a:rPr>
              <a:t>程式判斷順序</a:t>
            </a:r>
            <a:endParaRPr b="1"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當程式判斷滿足條件1時，執行條件1指令，如不滿足則執行條件2，再不滿足則執行條件3，以此類推。</a:t>
            </a:r>
            <a:endParaRPr b="1"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2100">
                <a:solidFill>
                  <a:schemeClr val="dk1"/>
                </a:solidFill>
              </a:rPr>
              <a:t>所以當條件1被</a:t>
            </a:r>
            <a:r>
              <a:rPr b="1" lang="en" sz="2100">
                <a:solidFill>
                  <a:schemeClr val="dk1"/>
                </a:solidFill>
              </a:rPr>
              <a:t>滿足</a:t>
            </a:r>
            <a:r>
              <a:rPr b="1" lang="en" sz="2100">
                <a:solidFill>
                  <a:schemeClr val="dk1"/>
                </a:solidFill>
              </a:rPr>
              <a:t>時，就不會往下繼續判斷，因此</a:t>
            </a:r>
            <a:r>
              <a:rPr b="1" lang="en" sz="2100">
                <a:solidFill>
                  <a:schemeClr val="dk1"/>
                </a:solidFill>
              </a:rPr>
              <a:t>條件3永遠無法</a:t>
            </a:r>
            <a:r>
              <a:rPr b="1" lang="en" sz="2100">
                <a:solidFill>
                  <a:schemeClr val="dk1"/>
                </a:solidFill>
              </a:rPr>
              <a:t>滿足及執行。</a:t>
            </a:r>
            <a:endParaRPr b="1" sz="2100">
              <a:solidFill>
                <a:schemeClr val="dk1"/>
              </a:solidFill>
            </a:endParaRPr>
          </a:p>
        </p:txBody>
      </p:sp>
      <p:pic>
        <p:nvPicPr>
          <p:cNvPr id="2468" name="Google Shape;2468;p2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6350" y="686275"/>
            <a:ext cx="5274801" cy="36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9" name="Google Shape;2469;p221"/>
          <p:cNvSpPr/>
          <p:nvPr/>
        </p:nvSpPr>
        <p:spPr>
          <a:xfrm>
            <a:off x="163475" y="4611325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470" name="Google Shape;2470;p221"/>
          <p:cNvSpPr/>
          <p:nvPr/>
        </p:nvSpPr>
        <p:spPr>
          <a:xfrm rot="5400000">
            <a:off x="993812" y="4684663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4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5" name="Google Shape;2475;p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624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476" name="Google Shape;2476;p222"/>
          <p:cNvSpPr/>
          <p:nvPr/>
        </p:nvSpPr>
        <p:spPr>
          <a:xfrm>
            <a:off x="0" y="0"/>
            <a:ext cx="30039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7" name="Google Shape;2477;p2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78" name="Google Shape;2478;p222"/>
          <p:cNvSpPr txBox="1"/>
          <p:nvPr/>
        </p:nvSpPr>
        <p:spPr>
          <a:xfrm>
            <a:off x="75600" y="1082250"/>
            <a:ext cx="29964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因此將1.3的程式對調，讓程式判斷，如果滿足</a:t>
            </a:r>
            <a:r>
              <a:rPr b="1" lang="en" sz="2100">
                <a:solidFill>
                  <a:schemeClr val="dk1"/>
                </a:solidFill>
              </a:rPr>
              <a:t>條件1，則停止所有馬達，不符合(否則)則進入下一條件的判斷，讓程式不衝突。</a:t>
            </a:r>
            <a:endParaRPr b="1" sz="2100">
              <a:solidFill>
                <a:schemeClr val="dk1"/>
              </a:solidFill>
            </a:endParaRPr>
          </a:p>
        </p:txBody>
      </p:sp>
      <p:pic>
        <p:nvPicPr>
          <p:cNvPr id="2479" name="Google Shape;2479;p2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2000" y="240550"/>
            <a:ext cx="5836878" cy="4422676"/>
          </a:xfrm>
          <a:prstGeom prst="rect">
            <a:avLst/>
          </a:prstGeom>
          <a:noFill/>
          <a:ln>
            <a:noFill/>
          </a:ln>
        </p:spPr>
      </p:pic>
      <p:sp>
        <p:nvSpPr>
          <p:cNvPr id="2480" name="Google Shape;2480;p222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481" name="Google Shape;2481;p222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5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6" name="Google Shape;2486;p2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552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487" name="Google Shape;2487;p2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88" name="Google Shape;2488;p223"/>
          <p:cNvPicPr preferRelativeResize="0"/>
          <p:nvPr/>
        </p:nvPicPr>
        <p:blipFill rotWithShape="1">
          <a:blip r:embed="rId4">
            <a:alphaModFix/>
          </a:blip>
          <a:srcRect b="0" l="0" r="5437" t="0"/>
          <a:stretch/>
        </p:blipFill>
        <p:spPr>
          <a:xfrm>
            <a:off x="7312650" y="2177567"/>
            <a:ext cx="1616250" cy="2766708"/>
          </a:xfrm>
          <a:prstGeom prst="rect">
            <a:avLst/>
          </a:prstGeom>
          <a:noFill/>
          <a:ln>
            <a:noFill/>
          </a:ln>
        </p:spPr>
      </p:pic>
      <p:sp>
        <p:nvSpPr>
          <p:cNvPr id="2489" name="Google Shape;2489;p223"/>
          <p:cNvSpPr txBox="1"/>
          <p:nvPr>
            <p:ph type="title"/>
          </p:nvPr>
        </p:nvSpPr>
        <p:spPr>
          <a:xfrm>
            <a:off x="1211450" y="0"/>
            <a:ext cx="604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" sz="3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完成影片</a:t>
            </a:r>
            <a:endParaRPr b="1" sz="3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90" name="Google Shape;2490;p223" title="2021年7月22日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42700" y="669000"/>
            <a:ext cx="5612850" cy="4209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91" name="Google Shape;2491;p223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492" name="Google Shape;2492;p223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09" name="Google Shape;109;p26"/>
          <p:cNvGraphicFramePr/>
          <p:nvPr/>
        </p:nvGraphicFramePr>
        <p:xfrm>
          <a:off x="311700" y="51678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{4821FA97-C22B-4882-8B50-5EC30DDFEC03}</a:tableStyleId>
              </a:tblPr>
              <a:tblGrid>
                <a:gridCol w="1393125"/>
                <a:gridCol w="791400"/>
                <a:gridCol w="6336075"/>
              </a:tblGrid>
              <a:tr h="1340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領域核心素養具體內涵</a:t>
                      </a:r>
                      <a:endParaRPr sz="180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 anchor="ctr"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自-E-A2 </a:t>
                      </a:r>
                      <a:br>
                        <a:rPr lang="en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</a:br>
                      <a:r>
                        <a:rPr lang="en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能運用好奇心及想像能力，從觀察、閱讀、思考所得的資訊或數據中，提出適合科學探究的問題或解釋資料，並能依據已知的科學知識、科學概念及探索科學的方法去想像可能發生的事情，以及理解科學事實會有不同的論點、證據或解釋方式。</a:t>
                      </a:r>
                      <a:r>
                        <a:rPr b="1" lang="en" sz="130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</a:t>
                      </a:r>
                      <a:endParaRPr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 anchor="ctr">
                    <a:solidFill>
                      <a:schemeClr val="lt1"/>
                    </a:solidFill>
                  </a:tcPr>
                </a:tc>
                <a:tc hMerge="1"/>
              </a:tr>
              <a:tr h="1649700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學習重點</a:t>
                      </a:r>
                      <a:endParaRPr sz="180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學習表現</a:t>
                      </a:r>
                      <a:endParaRPr sz="180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pe-III-1  能了解自變項、應變項並預測改變時可能的影響和進行適當次數測試的意義。在教師或教科書的指導或說明下，能了解探究的計畫，並進而能根據問題的特性、資源（設備等）的有無等因素，規劃簡單的探究活動。</a:t>
                      </a:r>
                      <a:endParaRPr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tc-III-1   能就所蒐集的數據或資料，進行簡單的記錄與分類，並依據習得的知識，思考資料的正確性及辨別他人資訊與事實的差異。</a:t>
                      </a:r>
                      <a:endParaRPr sz="120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 anchor="ctr">
                    <a:solidFill>
                      <a:schemeClr val="lt1"/>
                    </a:solidFill>
                  </a:tcPr>
                </a:tc>
              </a:tr>
              <a:tr h="123620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學習內容</a:t>
                      </a:r>
                      <a:endParaRPr sz="180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 anchor="ctr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INc-III-4    對相同事物做多次測量，其結果間可能有差異，差異越大表示測量越不精確。</a:t>
                      </a:r>
                      <a:endParaRPr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INd-III-13  施力可使物體的運動速度改變，物體受多個力的作用，仍可能保持平衡靜止不動，物體不接觸也可以有力的作用。</a:t>
                      </a:r>
                      <a:endParaRPr sz="1200">
                        <a:solidFill>
                          <a:schemeClr val="dk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T="91425" marB="91425" marR="91425" marL="91425" anchor="ctr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4"/>
          <p:cNvSpPr txBox="1"/>
          <p:nvPr/>
        </p:nvSpPr>
        <p:spPr>
          <a:xfrm>
            <a:off x="6234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 u="sng">
                <a:solidFill>
                  <a:schemeClr val="hlink"/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4"/>
              </a:rPr>
              <a:t>18650電池</a:t>
            </a:r>
            <a:endParaRPr b="1" sz="36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7" name="Google Shape;347;p44"/>
          <p:cNvSpPr txBox="1"/>
          <p:nvPr/>
        </p:nvSpPr>
        <p:spPr>
          <a:xfrm>
            <a:off x="262325" y="1512600"/>
            <a:ext cx="43875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icrosoft JhengHei"/>
              <a:buChar char="●"/>
            </a:pP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保存壽命 長達10年</a:t>
            </a:r>
            <a:endParaRPr sz="18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icrosoft JhengHei"/>
              <a:buChar char="●"/>
            </a:pP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長時間不使用也不會有漏液問題造成電筒損壞</a:t>
            </a:r>
            <a:endParaRPr sz="18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icrosoft JhengHei"/>
              <a:buChar char="●"/>
            </a:pP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長時間不使用自然放電率超低</a:t>
            </a:r>
            <a:endParaRPr sz="18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icrosoft JhengHei"/>
              <a:buChar char="●"/>
            </a:pP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當急需使用時不會因沒電或漏液等問題而無法使用</a:t>
            </a:r>
            <a:endParaRPr sz="18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icrosoft JhengHei"/>
              <a:buChar char="●"/>
            </a:pPr>
            <a:r>
              <a:rPr lang="en" sz="1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目前的筆記型電腦均使用6個18650圓柱式電池元件的鋰電池</a:t>
            </a:r>
            <a:endParaRPr sz="1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48" name="Google Shape;348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19250" y="803388"/>
            <a:ext cx="3595658" cy="3451831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0" name="Google Shape;350;p44"/>
          <p:cNvSpPr/>
          <p:nvPr/>
        </p:nvSpPr>
        <p:spPr>
          <a:xfrm>
            <a:off x="7496375" y="25470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351" name="Google Shape;351;p44"/>
          <p:cNvSpPr/>
          <p:nvPr/>
        </p:nvSpPr>
        <p:spPr>
          <a:xfrm rot="5400000">
            <a:off x="8377862" y="35673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6" name="Shape 2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7" name="Google Shape;2497;p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498" name="Google Shape;2498;p224"/>
          <p:cNvSpPr txBox="1"/>
          <p:nvPr>
            <p:ph type="title"/>
          </p:nvPr>
        </p:nvSpPr>
        <p:spPr>
          <a:xfrm>
            <a:off x="351813" y="275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/>
              <a:t>車子可以結合美術課程來製作</a:t>
            </a:r>
            <a:r>
              <a:rPr b="1" lang="en" sz="3020"/>
              <a:t>造型</a:t>
            </a:r>
            <a:endParaRPr b="1" sz="3020"/>
          </a:p>
        </p:txBody>
      </p:sp>
      <p:sp>
        <p:nvSpPr>
          <p:cNvPr id="2499" name="Google Shape;2499;p2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00" name="Google Shape;2500;p224"/>
          <p:cNvPicPr preferRelativeResize="0"/>
          <p:nvPr/>
        </p:nvPicPr>
        <p:blipFill rotWithShape="1">
          <a:blip r:embed="rId4">
            <a:alphaModFix/>
          </a:blip>
          <a:srcRect b="17738" l="0" r="0" t="29624"/>
          <a:stretch/>
        </p:blipFill>
        <p:spPr>
          <a:xfrm>
            <a:off x="311700" y="847925"/>
            <a:ext cx="8600827" cy="362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1" name="Google Shape;2501;p224"/>
          <p:cNvPicPr preferRelativeResize="0"/>
          <p:nvPr/>
        </p:nvPicPr>
        <p:blipFill rotWithShape="1">
          <a:blip r:embed="rId5">
            <a:alphaModFix/>
          </a:blip>
          <a:srcRect b="20411" l="0" r="2846" t="28353"/>
          <a:stretch/>
        </p:blipFill>
        <p:spPr>
          <a:xfrm>
            <a:off x="3444238" y="3334750"/>
            <a:ext cx="2448979" cy="1722076"/>
          </a:xfrm>
          <a:prstGeom prst="rect">
            <a:avLst/>
          </a:prstGeom>
          <a:noFill/>
          <a:ln>
            <a:noFill/>
          </a:ln>
        </p:spPr>
      </p:pic>
      <p:sp>
        <p:nvSpPr>
          <p:cNvPr id="2502" name="Google Shape;2502;p224"/>
          <p:cNvSpPr/>
          <p:nvPr/>
        </p:nvSpPr>
        <p:spPr>
          <a:xfrm>
            <a:off x="311700" y="4539275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503" name="Google Shape;2503;p224"/>
          <p:cNvSpPr/>
          <p:nvPr/>
        </p:nvSpPr>
        <p:spPr>
          <a:xfrm rot="5400000">
            <a:off x="1142037" y="4612613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5"/>
          <p:cNvSpPr/>
          <p:nvPr/>
        </p:nvSpPr>
        <p:spPr>
          <a:xfrm>
            <a:off x="1047100" y="346650"/>
            <a:ext cx="5370000" cy="2999700"/>
          </a:xfrm>
          <a:prstGeom prst="wedgeEllipseCallout">
            <a:avLst>
              <a:gd fmla="val 56586" name="adj1"/>
              <a:gd fmla="val 33257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45"/>
          <p:cNvSpPr txBox="1"/>
          <p:nvPr>
            <p:ph type="title"/>
          </p:nvPr>
        </p:nvSpPr>
        <p:spPr>
          <a:xfrm>
            <a:off x="-464275" y="129100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組裝循跡小車</a:t>
            </a:r>
            <a:endParaRPr b="1" sz="44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374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操作過程中請注意安全！</a:t>
            </a:r>
            <a:endParaRPr b="1" sz="44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359" name="Google Shape;359;p45"/>
          <p:cNvPicPr preferRelativeResize="0"/>
          <p:nvPr/>
        </p:nvPicPr>
        <p:blipFill rotWithShape="1">
          <a:blip r:embed="rId4">
            <a:alphaModFix/>
          </a:blip>
          <a:srcRect b="0" l="0" r="5437" t="0"/>
          <a:stretch/>
        </p:blipFill>
        <p:spPr>
          <a:xfrm>
            <a:off x="6849150" y="2004400"/>
            <a:ext cx="1711525" cy="292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1" name="Google Shape;361;p45"/>
          <p:cNvSpPr/>
          <p:nvPr/>
        </p:nvSpPr>
        <p:spPr>
          <a:xfrm>
            <a:off x="7496375" y="3537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362" name="Google Shape;362;p45"/>
          <p:cNvSpPr/>
          <p:nvPr/>
        </p:nvSpPr>
        <p:spPr>
          <a:xfrm rot="5400000">
            <a:off x="8377862" y="4557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46"/>
          <p:cNvSpPr txBox="1"/>
          <p:nvPr/>
        </p:nvSpPr>
        <p:spPr>
          <a:xfrm>
            <a:off x="313250" y="1647575"/>
            <a:ext cx="2766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1.準備一塊木板</a:t>
            </a:r>
            <a:endParaRPr b="1" sz="2800"/>
          </a:p>
        </p:txBody>
      </p:sp>
      <p:pic>
        <p:nvPicPr>
          <p:cNvPr id="369" name="Google Shape;369;p46"/>
          <p:cNvPicPr preferRelativeResize="0"/>
          <p:nvPr/>
        </p:nvPicPr>
        <p:blipFill rotWithShape="1">
          <a:blip r:embed="rId4">
            <a:alphaModFix/>
          </a:blip>
          <a:srcRect b="6780" l="24332" r="16072" t="5043"/>
          <a:stretch/>
        </p:blipFill>
        <p:spPr>
          <a:xfrm>
            <a:off x="3928100" y="353738"/>
            <a:ext cx="4176451" cy="4537375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1" name="Google Shape;371;p46"/>
          <p:cNvSpPr/>
          <p:nvPr/>
        </p:nvSpPr>
        <p:spPr>
          <a:xfrm>
            <a:off x="7496375" y="3537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372" name="Google Shape;372;p46"/>
          <p:cNvSpPr/>
          <p:nvPr/>
        </p:nvSpPr>
        <p:spPr>
          <a:xfrm rot="5400000">
            <a:off x="8377862" y="4557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7"/>
          <p:cNvSpPr txBox="1"/>
          <p:nvPr/>
        </p:nvSpPr>
        <p:spPr>
          <a:xfrm>
            <a:off x="481125" y="1117850"/>
            <a:ext cx="3389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2</a:t>
            </a:r>
            <a:r>
              <a:rPr b="1" lang="en" sz="2800"/>
              <a:t>.</a:t>
            </a:r>
            <a:r>
              <a:rPr b="1" lang="en" sz="2800"/>
              <a:t>將TT馬達用熱溶膠黏在木板上</a:t>
            </a:r>
            <a:endParaRPr b="1" sz="2800"/>
          </a:p>
        </p:txBody>
      </p:sp>
      <p:pic>
        <p:nvPicPr>
          <p:cNvPr id="379" name="Google Shape;379;p47"/>
          <p:cNvPicPr preferRelativeResize="0"/>
          <p:nvPr/>
        </p:nvPicPr>
        <p:blipFill rotWithShape="1">
          <a:blip r:embed="rId4">
            <a:alphaModFix/>
          </a:blip>
          <a:srcRect b="0" l="15496" r="21558" t="0"/>
          <a:stretch/>
        </p:blipFill>
        <p:spPr>
          <a:xfrm>
            <a:off x="4491750" y="42438"/>
            <a:ext cx="3789548" cy="4956726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7"/>
          <p:cNvSpPr txBox="1"/>
          <p:nvPr/>
        </p:nvSpPr>
        <p:spPr>
          <a:xfrm>
            <a:off x="438650" y="2398425"/>
            <a:ext cx="4011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注意事項:</a:t>
            </a:r>
            <a:endParaRPr b="1" sz="1800"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b="1" lang="en" sz="1800">
                <a:solidFill>
                  <a:srgbClr val="FF0000"/>
                </a:solidFill>
              </a:rPr>
              <a:t>放置TT馬達位置需在木板邊緣，否則安裝輪胎後，輪胎可能會被木板擋住，無法正常轉動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381" name="Google Shape;381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2" name="Google Shape;382;p47"/>
          <p:cNvSpPr/>
          <p:nvPr/>
        </p:nvSpPr>
        <p:spPr>
          <a:xfrm>
            <a:off x="7644950" y="162725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383" name="Google Shape;383;p47"/>
          <p:cNvSpPr/>
          <p:nvPr/>
        </p:nvSpPr>
        <p:spPr>
          <a:xfrm rot="5400000">
            <a:off x="8546862" y="231413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8"/>
          <p:cNvSpPr txBox="1"/>
          <p:nvPr/>
        </p:nvSpPr>
        <p:spPr>
          <a:xfrm>
            <a:off x="403300" y="1047100"/>
            <a:ext cx="4952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3</a:t>
            </a:r>
            <a:r>
              <a:rPr b="1" lang="en" sz="2800"/>
              <a:t>.將</a:t>
            </a:r>
            <a:r>
              <a:rPr b="1" lang="en" sz="2800"/>
              <a:t>黏好</a:t>
            </a:r>
            <a:r>
              <a:rPr b="1" lang="en" sz="2800"/>
              <a:t>TT馬達的木板</a:t>
            </a:r>
            <a:r>
              <a:rPr b="1" lang="en" sz="2800"/>
              <a:t>翻面，並黏上牛眼輪</a:t>
            </a:r>
            <a:endParaRPr b="1" sz="2800"/>
          </a:p>
        </p:txBody>
      </p:sp>
      <p:sp>
        <p:nvSpPr>
          <p:cNvPr id="390" name="Google Shape;390;p48"/>
          <p:cNvSpPr txBox="1"/>
          <p:nvPr/>
        </p:nvSpPr>
        <p:spPr>
          <a:xfrm>
            <a:off x="544775" y="2844125"/>
            <a:ext cx="44430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注意事項:</a:t>
            </a:r>
            <a:endParaRPr b="1" sz="1800"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b="1" lang="en" sz="1800">
                <a:solidFill>
                  <a:srgbClr val="FF0000"/>
                </a:solidFill>
              </a:rPr>
              <a:t>牛眼輪為循跡小車的輔助輪，需放在TT馬達的前側使小車平衡。</a:t>
            </a:r>
            <a:endParaRPr b="1" sz="1800"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b="1" lang="en" sz="1800">
                <a:solidFill>
                  <a:srgbClr val="FF0000"/>
                </a:solidFill>
              </a:rPr>
              <a:t>牛眼輪的黏貼方向為直向，因旁邊還需放置其他感測器。</a:t>
            </a:r>
            <a:endParaRPr b="1" sz="1800">
              <a:solidFill>
                <a:srgbClr val="FF0000"/>
              </a:solidFill>
            </a:endParaRPr>
          </a:p>
        </p:txBody>
      </p:sp>
      <p:pic>
        <p:nvPicPr>
          <p:cNvPr id="391" name="Google Shape;391;p48"/>
          <p:cNvPicPr preferRelativeResize="0"/>
          <p:nvPr/>
        </p:nvPicPr>
        <p:blipFill rotWithShape="1">
          <a:blip r:embed="rId4">
            <a:alphaModFix/>
          </a:blip>
          <a:srcRect b="6877" l="14176" r="24026" t="684"/>
          <a:stretch/>
        </p:blipFill>
        <p:spPr>
          <a:xfrm>
            <a:off x="5162125" y="622599"/>
            <a:ext cx="3280276" cy="439175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3" name="Google Shape;393;p48"/>
          <p:cNvSpPr/>
          <p:nvPr/>
        </p:nvSpPr>
        <p:spPr>
          <a:xfrm>
            <a:off x="7496375" y="3537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394" name="Google Shape;394;p48"/>
          <p:cNvSpPr/>
          <p:nvPr/>
        </p:nvSpPr>
        <p:spPr>
          <a:xfrm rot="5400000">
            <a:off x="8377862" y="4557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49"/>
          <p:cNvSpPr txBox="1"/>
          <p:nvPr/>
        </p:nvSpPr>
        <p:spPr>
          <a:xfrm>
            <a:off x="367900" y="1132000"/>
            <a:ext cx="4018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4</a:t>
            </a:r>
            <a:r>
              <a:rPr b="1" lang="en" sz="2800"/>
              <a:t>.</a:t>
            </a:r>
            <a:r>
              <a:rPr b="1" lang="en" sz="2800"/>
              <a:t>裝上2個輪胎</a:t>
            </a:r>
            <a:endParaRPr b="1" sz="2800"/>
          </a:p>
        </p:txBody>
      </p:sp>
      <p:sp>
        <p:nvSpPr>
          <p:cNvPr id="401" name="Google Shape;401;p49"/>
          <p:cNvSpPr txBox="1"/>
          <p:nvPr/>
        </p:nvSpPr>
        <p:spPr>
          <a:xfrm>
            <a:off x="488175" y="2638950"/>
            <a:ext cx="3933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注意事項:</a:t>
            </a:r>
            <a:endParaRPr b="1" sz="1800"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b="1" lang="en" sz="1800">
                <a:solidFill>
                  <a:srgbClr val="FF0000"/>
                </a:solidFill>
              </a:rPr>
              <a:t>輪胎與TT馬達間可留一些縫隙，讓啟動馬達時，轉動順暢</a:t>
            </a:r>
            <a:endParaRPr b="1" sz="1800">
              <a:solidFill>
                <a:srgbClr val="FF0000"/>
              </a:solidFill>
            </a:endParaRPr>
          </a:p>
        </p:txBody>
      </p:sp>
      <p:pic>
        <p:nvPicPr>
          <p:cNvPr id="402" name="Google Shape;402;p49"/>
          <p:cNvPicPr preferRelativeResize="0"/>
          <p:nvPr/>
        </p:nvPicPr>
        <p:blipFill rotWithShape="1">
          <a:blip r:embed="rId4">
            <a:alphaModFix/>
          </a:blip>
          <a:srcRect b="0" l="0" r="14177" t="0"/>
          <a:stretch/>
        </p:blipFill>
        <p:spPr>
          <a:xfrm>
            <a:off x="4189025" y="954898"/>
            <a:ext cx="4489426" cy="3923301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4" name="Google Shape;404;p49"/>
          <p:cNvSpPr/>
          <p:nvPr/>
        </p:nvSpPr>
        <p:spPr>
          <a:xfrm>
            <a:off x="7496375" y="3537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405" name="Google Shape;405;p49"/>
          <p:cNvSpPr/>
          <p:nvPr/>
        </p:nvSpPr>
        <p:spPr>
          <a:xfrm rot="5400000">
            <a:off x="8377862" y="4557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50"/>
          <p:cNvPicPr preferRelativeResize="0"/>
          <p:nvPr/>
        </p:nvPicPr>
        <p:blipFill rotWithShape="1">
          <a:blip r:embed="rId4">
            <a:alphaModFix/>
          </a:blip>
          <a:srcRect b="16369" l="11290" r="22374" t="17035"/>
          <a:stretch/>
        </p:blipFill>
        <p:spPr>
          <a:xfrm>
            <a:off x="4753870" y="876225"/>
            <a:ext cx="4390129" cy="3305499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50"/>
          <p:cNvSpPr txBox="1"/>
          <p:nvPr/>
        </p:nvSpPr>
        <p:spPr>
          <a:xfrm>
            <a:off x="466975" y="1436225"/>
            <a:ext cx="4018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5</a:t>
            </a:r>
            <a:r>
              <a:rPr b="1" lang="en" sz="2800"/>
              <a:t>.</a:t>
            </a:r>
            <a:r>
              <a:rPr b="1" lang="en" sz="2800"/>
              <a:t>拿一塊</a:t>
            </a:r>
            <a:r>
              <a:rPr b="1" lang="en" sz="2800">
                <a:solidFill>
                  <a:schemeClr val="dk1"/>
                </a:solidFill>
              </a:rPr>
              <a:t>Robotbit</a:t>
            </a:r>
            <a:endParaRPr b="1" sz="2800"/>
          </a:p>
        </p:txBody>
      </p:sp>
      <p:sp>
        <p:nvSpPr>
          <p:cNvPr id="413" name="Google Shape;413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4" name="Google Shape;414;p50"/>
          <p:cNvSpPr/>
          <p:nvPr/>
        </p:nvSpPr>
        <p:spPr>
          <a:xfrm>
            <a:off x="7496375" y="3537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415" name="Google Shape;415;p50"/>
          <p:cNvSpPr/>
          <p:nvPr/>
        </p:nvSpPr>
        <p:spPr>
          <a:xfrm rot="5400000">
            <a:off x="8377862" y="4557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1"/>
          <p:cNvPicPr preferRelativeResize="0"/>
          <p:nvPr/>
        </p:nvPicPr>
        <p:blipFill rotWithShape="1">
          <a:blip r:embed="rId4">
            <a:alphaModFix/>
          </a:blip>
          <a:srcRect b="14027" l="7780" r="18046" t="17745"/>
          <a:stretch/>
        </p:blipFill>
        <p:spPr>
          <a:xfrm>
            <a:off x="4453075" y="1827124"/>
            <a:ext cx="4620175" cy="318725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51"/>
          <p:cNvSpPr txBox="1"/>
          <p:nvPr/>
        </p:nvSpPr>
        <p:spPr>
          <a:xfrm>
            <a:off x="466975" y="1436225"/>
            <a:ext cx="4018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6</a:t>
            </a:r>
            <a:r>
              <a:rPr b="1" lang="en" sz="2800"/>
              <a:t>.</a:t>
            </a:r>
            <a:r>
              <a:rPr b="1" lang="en" sz="2800"/>
              <a:t>裝上18650鋰電池</a:t>
            </a:r>
            <a:endParaRPr b="1" sz="2800"/>
          </a:p>
        </p:txBody>
      </p:sp>
      <p:sp>
        <p:nvSpPr>
          <p:cNvPr id="423" name="Google Shape;423;p51"/>
          <p:cNvSpPr txBox="1"/>
          <p:nvPr/>
        </p:nvSpPr>
        <p:spPr>
          <a:xfrm>
            <a:off x="537700" y="2829975"/>
            <a:ext cx="3558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注意事項:</a:t>
            </a:r>
            <a:endParaRPr b="1" sz="1800"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b="1" lang="en" sz="1800">
                <a:solidFill>
                  <a:srgbClr val="FF0000"/>
                </a:solidFill>
              </a:rPr>
              <a:t>電池槽有標示正負極位置，</a:t>
            </a:r>
            <a:endParaRPr b="1" sz="1800">
              <a:solidFill>
                <a:srgbClr val="FF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請依照標示位置安裝電池</a:t>
            </a:r>
            <a:endParaRPr b="1" sz="1800">
              <a:solidFill>
                <a:srgbClr val="FF0000"/>
              </a:solidFill>
            </a:endParaRPr>
          </a:p>
        </p:txBody>
      </p:sp>
      <p:grpSp>
        <p:nvGrpSpPr>
          <p:cNvPr id="424" name="Google Shape;424;p51"/>
          <p:cNvGrpSpPr/>
          <p:nvPr/>
        </p:nvGrpSpPr>
        <p:grpSpPr>
          <a:xfrm>
            <a:off x="4453076" y="5575"/>
            <a:ext cx="2715576" cy="2044673"/>
            <a:chOff x="5451551" y="0"/>
            <a:chExt cx="2715576" cy="2044673"/>
          </a:xfrm>
        </p:grpSpPr>
        <p:pic>
          <p:nvPicPr>
            <p:cNvPr id="425" name="Google Shape;425;p51"/>
            <p:cNvPicPr preferRelativeResize="0"/>
            <p:nvPr/>
          </p:nvPicPr>
          <p:blipFill rotWithShape="1">
            <a:blip r:embed="rId5">
              <a:alphaModFix/>
            </a:blip>
            <a:srcRect b="16369" l="11290" r="22374" t="17035"/>
            <a:stretch/>
          </p:blipFill>
          <p:spPr>
            <a:xfrm>
              <a:off x="5451551" y="0"/>
              <a:ext cx="2715576" cy="20446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6" name="Google Shape;426;p51"/>
            <p:cNvSpPr/>
            <p:nvPr/>
          </p:nvSpPr>
          <p:spPr>
            <a:xfrm>
              <a:off x="5914675" y="771175"/>
              <a:ext cx="424500" cy="396300"/>
            </a:xfrm>
            <a:prstGeom prst="ellipse">
              <a:avLst/>
            </a:prstGeom>
            <a:noFill/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51"/>
            <p:cNvSpPr/>
            <p:nvPr/>
          </p:nvSpPr>
          <p:spPr>
            <a:xfrm>
              <a:off x="5926975" y="332513"/>
              <a:ext cx="399900" cy="396300"/>
            </a:xfrm>
            <a:prstGeom prst="mathPlus">
              <a:avLst>
                <a:gd fmla="val 23520" name="adj1"/>
              </a:avLst>
            </a:prstGeom>
            <a:solidFill>
              <a:srgbClr val="FF0000"/>
            </a:solidFill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51"/>
            <p:cNvSpPr/>
            <p:nvPr/>
          </p:nvSpPr>
          <p:spPr>
            <a:xfrm>
              <a:off x="7255675" y="771175"/>
              <a:ext cx="424500" cy="396300"/>
            </a:xfrm>
            <a:prstGeom prst="ellipse">
              <a:avLst/>
            </a:prstGeom>
            <a:noFill/>
            <a:ln cap="flat" cmpd="sng" w="285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51"/>
            <p:cNvSpPr/>
            <p:nvPr/>
          </p:nvSpPr>
          <p:spPr>
            <a:xfrm>
              <a:off x="7267975" y="371525"/>
              <a:ext cx="399900" cy="318300"/>
            </a:xfrm>
            <a:prstGeom prst="mathMinus">
              <a:avLst>
                <a:gd fmla="val 23520" name="adj1"/>
              </a:avLst>
            </a:prstGeom>
            <a:solidFill>
              <a:srgbClr val="FF0000"/>
            </a:solidFill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30" name="Google Shape;430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1" name="Google Shape;431;p51"/>
          <p:cNvSpPr/>
          <p:nvPr/>
        </p:nvSpPr>
        <p:spPr>
          <a:xfrm>
            <a:off x="7496375" y="3537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432" name="Google Shape;432;p51"/>
          <p:cNvSpPr/>
          <p:nvPr/>
        </p:nvSpPr>
        <p:spPr>
          <a:xfrm rot="5400000">
            <a:off x="8377862" y="4557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52"/>
          <p:cNvPicPr preferRelativeResize="0"/>
          <p:nvPr/>
        </p:nvPicPr>
        <p:blipFill rotWithShape="1">
          <a:blip r:embed="rId4">
            <a:alphaModFix/>
          </a:blip>
          <a:srcRect b="15262" l="3242" r="16494" t="6746"/>
          <a:stretch/>
        </p:blipFill>
        <p:spPr>
          <a:xfrm>
            <a:off x="4572000" y="1729550"/>
            <a:ext cx="4523725" cy="3296851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2"/>
          <p:cNvSpPr txBox="1"/>
          <p:nvPr/>
        </p:nvSpPr>
        <p:spPr>
          <a:xfrm>
            <a:off x="466975" y="1436225"/>
            <a:ext cx="4018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7</a:t>
            </a:r>
            <a:r>
              <a:rPr b="1" lang="en" sz="2800"/>
              <a:t>.裝上micro:bit</a:t>
            </a:r>
            <a:endParaRPr b="1" sz="2800"/>
          </a:p>
        </p:txBody>
      </p:sp>
      <p:pic>
        <p:nvPicPr>
          <p:cNvPr id="440" name="Google Shape;440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93125" y="196750"/>
            <a:ext cx="3345424" cy="153280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52"/>
          <p:cNvSpPr/>
          <p:nvPr/>
        </p:nvSpPr>
        <p:spPr>
          <a:xfrm>
            <a:off x="5890523" y="676801"/>
            <a:ext cx="498125" cy="5727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Arial"/>
              </a:rPr>
              <a:t>A</a:t>
            </a:r>
          </a:p>
        </p:txBody>
      </p:sp>
      <p:sp>
        <p:nvSpPr>
          <p:cNvPr id="442" name="Google Shape;442;p52"/>
          <p:cNvSpPr/>
          <p:nvPr/>
        </p:nvSpPr>
        <p:spPr>
          <a:xfrm>
            <a:off x="7435826" y="676800"/>
            <a:ext cx="359925" cy="5727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FF00"/>
                </a:solidFill>
                <a:latin typeface="Arial"/>
              </a:rPr>
              <a:t>B</a:t>
            </a:r>
          </a:p>
        </p:txBody>
      </p:sp>
      <p:sp>
        <p:nvSpPr>
          <p:cNvPr id="443" name="Google Shape;443;p52"/>
          <p:cNvSpPr txBox="1"/>
          <p:nvPr/>
        </p:nvSpPr>
        <p:spPr>
          <a:xfrm>
            <a:off x="537700" y="2829975"/>
            <a:ext cx="2688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注意事項:</a:t>
            </a:r>
            <a:endParaRPr b="1" sz="1800"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b="1" lang="en" sz="1800">
                <a:solidFill>
                  <a:srgbClr val="FF0000"/>
                </a:solidFill>
              </a:rPr>
              <a:t>micro:bit放置方向，A面(有按鈕)朝外，B面靠近電池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444" name="Google Shape;444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5" name="Google Shape;445;p52"/>
          <p:cNvSpPr/>
          <p:nvPr/>
        </p:nvSpPr>
        <p:spPr>
          <a:xfrm>
            <a:off x="315300" y="4414775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446" name="Google Shape;446;p52"/>
          <p:cNvSpPr/>
          <p:nvPr/>
        </p:nvSpPr>
        <p:spPr>
          <a:xfrm rot="5400000">
            <a:off x="1196787" y="4516813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2" name="Google Shape;452;p53"/>
          <p:cNvGrpSpPr/>
          <p:nvPr/>
        </p:nvGrpSpPr>
        <p:grpSpPr>
          <a:xfrm>
            <a:off x="1675350" y="-63675"/>
            <a:ext cx="7227573" cy="4974052"/>
            <a:chOff x="3231600" y="169775"/>
            <a:chExt cx="7227573" cy="4974052"/>
          </a:xfrm>
        </p:grpSpPr>
        <p:pic>
          <p:nvPicPr>
            <p:cNvPr id="453" name="Google Shape;453;p53"/>
            <p:cNvPicPr preferRelativeResize="0"/>
            <p:nvPr/>
          </p:nvPicPr>
          <p:blipFill rotWithShape="1">
            <a:blip r:embed="rId4">
              <a:alphaModFix/>
            </a:blip>
            <a:srcRect b="10522" l="0" r="14704" t="0"/>
            <a:stretch/>
          </p:blipFill>
          <p:spPr>
            <a:xfrm>
              <a:off x="3231600" y="169775"/>
              <a:ext cx="6321859" cy="497405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4" name="Google Shape;454;p53"/>
            <p:cNvGrpSpPr/>
            <p:nvPr/>
          </p:nvGrpSpPr>
          <p:grpSpPr>
            <a:xfrm>
              <a:off x="8567675" y="590963"/>
              <a:ext cx="1891498" cy="1275488"/>
              <a:chOff x="8904950" y="4005613"/>
              <a:chExt cx="1891498" cy="1275488"/>
            </a:xfrm>
          </p:grpSpPr>
          <p:sp>
            <p:nvSpPr>
              <p:cNvPr id="455" name="Google Shape;455;p53"/>
              <p:cNvSpPr txBox="1"/>
              <p:nvPr/>
            </p:nvSpPr>
            <p:spPr>
              <a:xfrm>
                <a:off x="9388248" y="4005613"/>
                <a:ext cx="14082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800">
                    <a:solidFill>
                      <a:srgbClr val="FF0000"/>
                    </a:solidFill>
                  </a:rPr>
                  <a:t>黏上泡棉膠</a:t>
                </a:r>
                <a:endParaRPr b="1" sz="180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456" name="Google Shape;456;p53"/>
              <p:cNvCxnSpPr/>
              <p:nvPr/>
            </p:nvCxnSpPr>
            <p:spPr>
              <a:xfrm flipH="1">
                <a:off x="8904950" y="4413500"/>
                <a:ext cx="483300" cy="8676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FF0000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</p:grpSp>
      </p:grpSp>
      <p:sp>
        <p:nvSpPr>
          <p:cNvPr id="457" name="Google Shape;457;p53"/>
          <p:cNvSpPr txBox="1"/>
          <p:nvPr/>
        </p:nvSpPr>
        <p:spPr>
          <a:xfrm>
            <a:off x="372450" y="421200"/>
            <a:ext cx="4577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8</a:t>
            </a:r>
            <a:r>
              <a:rPr b="1" lang="en" sz="2800"/>
              <a:t>.</a:t>
            </a:r>
            <a:r>
              <a:rPr b="1" lang="en" sz="2800">
                <a:solidFill>
                  <a:schemeClr val="dk1"/>
                </a:solidFill>
              </a:rPr>
              <a:t>Robotbit底部黏上泡棉膠</a:t>
            </a:r>
            <a:endParaRPr b="1" sz="2800"/>
          </a:p>
        </p:txBody>
      </p:sp>
      <p:sp>
        <p:nvSpPr>
          <p:cNvPr id="458" name="Google Shape;458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9" name="Google Shape;459;p53"/>
          <p:cNvSpPr/>
          <p:nvPr/>
        </p:nvSpPr>
        <p:spPr>
          <a:xfrm>
            <a:off x="372450" y="429450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460" name="Google Shape;460;p53"/>
          <p:cNvSpPr/>
          <p:nvPr/>
        </p:nvSpPr>
        <p:spPr>
          <a:xfrm rot="5400000">
            <a:off x="1253937" y="439653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6" name="Google Shape;116;p27"/>
          <p:cNvSpPr/>
          <p:nvPr/>
        </p:nvSpPr>
        <p:spPr>
          <a:xfrm>
            <a:off x="498375" y="1160300"/>
            <a:ext cx="902475" cy="2090373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dk2"/>
                </a:solidFill>
                <a:latin typeface="Microsoft Yahei"/>
              </a:rPr>
              <a:t>目</a:t>
            </a:r>
            <a:b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dk2"/>
                </a:solidFill>
                <a:latin typeface="Microsoft Yahei"/>
              </a:rPr>
            </a:br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dk2"/>
                </a:solidFill>
                <a:latin typeface="Microsoft Yahei"/>
              </a:rPr>
              <a:t>錄</a:t>
            </a:r>
          </a:p>
        </p:txBody>
      </p:sp>
      <p:sp>
        <p:nvSpPr>
          <p:cNvPr id="117" name="Google Shape;117;p27"/>
          <p:cNvSpPr txBox="1"/>
          <p:nvPr/>
        </p:nvSpPr>
        <p:spPr>
          <a:xfrm>
            <a:off x="1547475" y="260875"/>
            <a:ext cx="4818000" cy="29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01</a:t>
            </a:r>
            <a:r>
              <a:rPr lang="en" sz="2700">
                <a:solidFill>
                  <a:schemeClr val="dk2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作品欣賞</a:t>
            </a:r>
            <a:endParaRPr sz="27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02</a:t>
            </a:r>
            <a:r>
              <a:rPr lang="en" sz="2700">
                <a:solidFill>
                  <a:schemeClr val="dk2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循跡小車介紹</a:t>
            </a:r>
            <a:endParaRPr sz="27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03</a:t>
            </a:r>
            <a:r>
              <a:rPr lang="en" sz="2700">
                <a:solidFill>
                  <a:schemeClr val="dk2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材料介紹</a:t>
            </a:r>
            <a:endParaRPr sz="27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04</a:t>
            </a:r>
            <a:r>
              <a:rPr lang="en" sz="2700">
                <a:solidFill>
                  <a:schemeClr val="dk2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組裝循跡小車</a:t>
            </a:r>
            <a:endParaRPr sz="27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05</a:t>
            </a:r>
            <a:r>
              <a:rPr lang="en" sz="2700">
                <a:solidFill>
                  <a:schemeClr val="dk2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action="ppaction://hlinksldjump"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前進後退程式撰寫</a:t>
            </a:r>
            <a:endParaRPr sz="27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06</a:t>
            </a:r>
            <a:r>
              <a:rPr lang="en" sz="2700">
                <a:solidFill>
                  <a:schemeClr val="dk2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action="ppaction://hlinksldjump"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動動腦-延伸練習</a:t>
            </a:r>
            <a:endParaRPr sz="27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8" name="Google Shape;118;p27"/>
          <p:cNvSpPr txBox="1"/>
          <p:nvPr/>
        </p:nvSpPr>
        <p:spPr>
          <a:xfrm>
            <a:off x="4819950" y="1407925"/>
            <a:ext cx="4818000" cy="3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07</a:t>
            </a:r>
            <a:r>
              <a:rPr lang="en" sz="2600">
                <a:solidFill>
                  <a:schemeClr val="dk2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action="ppaction://hlinksldjump"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組裝紅外線感測器</a:t>
            </a:r>
            <a:r>
              <a:rPr i="1" lang="en" sz="2600">
                <a:solidFill>
                  <a:schemeClr val="dk2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action="ppaction://hlinksldjump"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part1</a:t>
            </a:r>
            <a:endParaRPr i="1" sz="26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08</a:t>
            </a:r>
            <a:r>
              <a:rPr lang="en" sz="2600">
                <a:solidFill>
                  <a:schemeClr val="dk2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action="ppaction://hlinksldjump"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測定紅外線數值</a:t>
            </a:r>
            <a:r>
              <a:rPr i="1" lang="en" sz="2600">
                <a:solidFill>
                  <a:schemeClr val="dk2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action="ppaction://hlinksldjump"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part1</a:t>
            </a:r>
            <a:endParaRPr i="1" sz="26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09</a:t>
            </a:r>
            <a:r>
              <a:rPr lang="en" sz="2600">
                <a:solidFill>
                  <a:schemeClr val="dk2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action="ppaction://hlinksldjump"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撰寫循跡小車程式</a:t>
            </a:r>
            <a:r>
              <a:rPr i="1" lang="en" sz="2600">
                <a:solidFill>
                  <a:schemeClr val="dk2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action="ppaction://hlinksldjump"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part1</a:t>
            </a:r>
            <a:endParaRPr i="1" sz="26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10</a:t>
            </a:r>
            <a:r>
              <a:rPr lang="en" sz="2600">
                <a:solidFill>
                  <a:schemeClr val="dk2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action="ppaction://hlinksldjump"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組裝紅外線感測器</a:t>
            </a:r>
            <a:r>
              <a:rPr i="1" lang="en" sz="2600">
                <a:solidFill>
                  <a:schemeClr val="dk2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action="ppaction://hlinksldjump"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part2</a:t>
            </a:r>
            <a:endParaRPr i="1" sz="26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11</a:t>
            </a:r>
            <a:r>
              <a:rPr lang="en" sz="2600">
                <a:solidFill>
                  <a:schemeClr val="dk2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action="ppaction://hlinksldjump"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測定紅外線數值</a:t>
            </a:r>
            <a:r>
              <a:rPr i="1" lang="en" sz="2600">
                <a:solidFill>
                  <a:schemeClr val="dk2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action="ppaction://hlinksldjump"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part2</a:t>
            </a:r>
            <a:endParaRPr i="1" sz="26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12</a:t>
            </a:r>
            <a:r>
              <a:rPr lang="en" sz="2600">
                <a:solidFill>
                  <a:schemeClr val="dk2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action="ppaction://hlinksldjump"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撰寫循跡小車程式</a:t>
            </a:r>
            <a:r>
              <a:rPr i="1" lang="en" sz="2600">
                <a:solidFill>
                  <a:schemeClr val="dk2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action="ppaction://hlinksldjump"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part2</a:t>
            </a:r>
            <a:endParaRPr i="1" sz="26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7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13</a:t>
            </a:r>
            <a:r>
              <a:rPr lang="en" sz="2600">
                <a:solidFill>
                  <a:schemeClr val="dk2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action="ppaction://hlinksldjump" r:id="rId2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問題討論</a:t>
            </a:r>
            <a:endParaRPr sz="26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54"/>
          <p:cNvPicPr preferRelativeResize="0"/>
          <p:nvPr/>
        </p:nvPicPr>
        <p:blipFill rotWithShape="1">
          <a:blip r:embed="rId4">
            <a:alphaModFix/>
          </a:blip>
          <a:srcRect b="13545" l="4120" r="16331" t="20889"/>
          <a:stretch/>
        </p:blipFill>
        <p:spPr>
          <a:xfrm>
            <a:off x="4619250" y="1704525"/>
            <a:ext cx="4126525" cy="323525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54"/>
          <p:cNvSpPr txBox="1"/>
          <p:nvPr/>
        </p:nvSpPr>
        <p:spPr>
          <a:xfrm>
            <a:off x="302300" y="302975"/>
            <a:ext cx="8057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9</a:t>
            </a:r>
            <a:r>
              <a:rPr b="1" lang="en" sz="2800"/>
              <a:t>.將</a:t>
            </a:r>
            <a:r>
              <a:rPr b="1" lang="en" sz="2800">
                <a:solidFill>
                  <a:schemeClr val="dk1"/>
                </a:solidFill>
              </a:rPr>
              <a:t>黏好泡棉膠的</a:t>
            </a:r>
            <a:r>
              <a:rPr b="1" lang="en" sz="2800">
                <a:solidFill>
                  <a:schemeClr val="dk1"/>
                </a:solidFill>
              </a:rPr>
              <a:t>Robotbit固定於木板上</a:t>
            </a:r>
            <a:endParaRPr b="1" sz="2800"/>
          </a:p>
        </p:txBody>
      </p:sp>
      <p:sp>
        <p:nvSpPr>
          <p:cNvPr id="468" name="Google Shape;468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69" name="Google Shape;469;p54"/>
          <p:cNvPicPr preferRelativeResize="0"/>
          <p:nvPr/>
        </p:nvPicPr>
        <p:blipFill rotWithShape="1">
          <a:blip r:embed="rId5">
            <a:alphaModFix/>
          </a:blip>
          <a:srcRect b="26252" l="10948" r="9831" t="27083"/>
          <a:stretch/>
        </p:blipFill>
        <p:spPr>
          <a:xfrm>
            <a:off x="251250" y="1184225"/>
            <a:ext cx="4320748" cy="2165249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54"/>
          <p:cNvSpPr/>
          <p:nvPr/>
        </p:nvSpPr>
        <p:spPr>
          <a:xfrm>
            <a:off x="7496375" y="3537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471" name="Google Shape;471;p54"/>
          <p:cNvSpPr/>
          <p:nvPr/>
        </p:nvSpPr>
        <p:spPr>
          <a:xfrm rot="5400000">
            <a:off x="8377862" y="4557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55"/>
          <p:cNvPicPr preferRelativeResize="0"/>
          <p:nvPr/>
        </p:nvPicPr>
        <p:blipFill rotWithShape="1">
          <a:blip r:embed="rId4">
            <a:alphaModFix/>
          </a:blip>
          <a:srcRect b="8398" l="0" r="5186" t="8779"/>
          <a:stretch/>
        </p:blipFill>
        <p:spPr>
          <a:xfrm>
            <a:off x="868650" y="2410750"/>
            <a:ext cx="3703352" cy="242625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55"/>
          <p:cNvSpPr txBox="1"/>
          <p:nvPr/>
        </p:nvSpPr>
        <p:spPr>
          <a:xfrm>
            <a:off x="-254700" y="234050"/>
            <a:ext cx="8693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10.</a:t>
            </a:r>
            <a:r>
              <a:rPr b="1" lang="en" sz="2800">
                <a:solidFill>
                  <a:schemeClr val="dk1"/>
                </a:solidFill>
              </a:rPr>
              <a:t>將右側馬達的杜邦線連接於擴充板 </a:t>
            </a:r>
            <a:endParaRPr b="1" sz="2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M1上的A+與A-腳位上</a:t>
            </a:r>
            <a:endParaRPr b="1" sz="2800">
              <a:solidFill>
                <a:schemeClr val="dk1"/>
              </a:solidFill>
            </a:endParaRPr>
          </a:p>
        </p:txBody>
      </p:sp>
      <p:sp>
        <p:nvSpPr>
          <p:cNvPr id="479" name="Google Shape;479;p55"/>
          <p:cNvSpPr txBox="1"/>
          <p:nvPr/>
        </p:nvSpPr>
        <p:spPr>
          <a:xfrm>
            <a:off x="225500" y="1215550"/>
            <a:ext cx="8693400" cy="11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注意事項</a:t>
            </a:r>
            <a:r>
              <a:rPr lang="en" sz="1800">
                <a:solidFill>
                  <a:srgbClr val="FF0000"/>
                </a:solidFill>
              </a:rPr>
              <a:t>:</a:t>
            </a:r>
            <a:r>
              <a:rPr lang="en" sz="1800">
                <a:solidFill>
                  <a:schemeClr val="dk1"/>
                </a:solidFill>
              </a:rPr>
              <a:t>馬達連接於擴充板時，兩條杜邦線需接在同一代號(A+與A-或B+與B-)；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0000"/>
                </a:solidFill>
              </a:rPr>
              <a:t>  不可</a:t>
            </a:r>
            <a:r>
              <a:rPr lang="en" sz="1800">
                <a:solidFill>
                  <a:srgbClr val="FF0000"/>
                </a:solidFill>
              </a:rPr>
              <a:t>將一條線接A+腳位，另一條接B-腳位；</a:t>
            </a:r>
            <a:endParaRPr sz="1800">
              <a:solidFill>
                <a:srgbClr val="FF0000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230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   接錯腳位將損毀擴充板。</a:t>
            </a:r>
            <a:endParaRPr sz="1800">
              <a:solidFill>
                <a:srgbClr val="FF0000"/>
              </a:solidFill>
            </a:endParaRPr>
          </a:p>
        </p:txBody>
      </p:sp>
      <p:pic>
        <p:nvPicPr>
          <p:cNvPr id="480" name="Google Shape;480;p55"/>
          <p:cNvPicPr preferRelativeResize="0"/>
          <p:nvPr/>
        </p:nvPicPr>
        <p:blipFill rotWithShape="1">
          <a:blip r:embed="rId5">
            <a:alphaModFix/>
          </a:blip>
          <a:srcRect b="28540" l="0" r="0" t="0"/>
          <a:stretch/>
        </p:blipFill>
        <p:spPr>
          <a:xfrm>
            <a:off x="5571475" y="1910250"/>
            <a:ext cx="2822001" cy="2688727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55"/>
          <p:cNvSpPr/>
          <p:nvPr/>
        </p:nvSpPr>
        <p:spPr>
          <a:xfrm>
            <a:off x="7256125" y="2978200"/>
            <a:ext cx="795300" cy="704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2" name="Google Shape;482;p55"/>
          <p:cNvCxnSpPr/>
          <p:nvPr/>
        </p:nvCxnSpPr>
        <p:spPr>
          <a:xfrm flipH="1" rot="10800000">
            <a:off x="5854550" y="3890900"/>
            <a:ext cx="733800" cy="215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3" name="Google Shape;483;p55"/>
          <p:cNvSpPr txBox="1"/>
          <p:nvPr/>
        </p:nvSpPr>
        <p:spPr>
          <a:xfrm>
            <a:off x="5571475" y="3890900"/>
            <a:ext cx="507000" cy="4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M1</a:t>
            </a:r>
            <a:endParaRPr b="1" sz="1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55"/>
          <p:cNvSpPr txBox="1"/>
          <p:nvPr/>
        </p:nvSpPr>
        <p:spPr>
          <a:xfrm>
            <a:off x="7605325" y="3717325"/>
            <a:ext cx="707400" cy="4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A-  A+</a:t>
            </a:r>
            <a:endParaRPr b="1" sz="1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6" name="Google Shape;486;p55"/>
          <p:cNvSpPr/>
          <p:nvPr/>
        </p:nvSpPr>
        <p:spPr>
          <a:xfrm>
            <a:off x="7496375" y="3537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487" name="Google Shape;487;p55"/>
          <p:cNvSpPr/>
          <p:nvPr/>
        </p:nvSpPr>
        <p:spPr>
          <a:xfrm rot="5400000">
            <a:off x="8377862" y="4557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56"/>
          <p:cNvPicPr preferRelativeResize="0"/>
          <p:nvPr/>
        </p:nvPicPr>
        <p:blipFill rotWithShape="1">
          <a:blip r:embed="rId4">
            <a:alphaModFix/>
          </a:blip>
          <a:srcRect b="0" l="0" r="2629" t="0"/>
          <a:stretch/>
        </p:blipFill>
        <p:spPr>
          <a:xfrm>
            <a:off x="831775" y="2253225"/>
            <a:ext cx="3338900" cy="257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4925" y="1887575"/>
            <a:ext cx="3960248" cy="3038627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56"/>
          <p:cNvSpPr txBox="1"/>
          <p:nvPr/>
        </p:nvSpPr>
        <p:spPr>
          <a:xfrm>
            <a:off x="0" y="161200"/>
            <a:ext cx="8623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11.</a:t>
            </a:r>
            <a:r>
              <a:rPr b="1" lang="en" sz="2800">
                <a:solidFill>
                  <a:schemeClr val="dk1"/>
                </a:solidFill>
              </a:rPr>
              <a:t>將左側馬達的杜邦線連接於擴充板</a:t>
            </a:r>
            <a:endParaRPr b="1" sz="2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 M2上的A+與A-腳位上</a:t>
            </a:r>
            <a:endParaRPr b="1" sz="2800">
              <a:solidFill>
                <a:schemeClr val="dk1"/>
              </a:solidFill>
            </a:endParaRPr>
          </a:p>
        </p:txBody>
      </p:sp>
      <p:cxnSp>
        <p:nvCxnSpPr>
          <p:cNvPr id="496" name="Google Shape;496;p56"/>
          <p:cNvCxnSpPr>
            <a:stCxn id="497" idx="2"/>
          </p:cNvCxnSpPr>
          <p:nvPr/>
        </p:nvCxnSpPr>
        <p:spPr>
          <a:xfrm flipH="1">
            <a:off x="7698208" y="3561443"/>
            <a:ext cx="669000" cy="321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97" name="Google Shape;497;p56"/>
          <p:cNvSpPr txBox="1"/>
          <p:nvPr/>
        </p:nvSpPr>
        <p:spPr>
          <a:xfrm>
            <a:off x="8049358" y="3130343"/>
            <a:ext cx="635700" cy="4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M2</a:t>
            </a:r>
            <a:endParaRPr b="1" sz="1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56"/>
          <p:cNvSpPr/>
          <p:nvPr/>
        </p:nvSpPr>
        <p:spPr>
          <a:xfrm>
            <a:off x="6700974" y="4137429"/>
            <a:ext cx="817200" cy="685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56"/>
          <p:cNvSpPr txBox="1"/>
          <p:nvPr/>
        </p:nvSpPr>
        <p:spPr>
          <a:xfrm>
            <a:off x="5683463" y="4270217"/>
            <a:ext cx="887100" cy="4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A-  A+</a:t>
            </a:r>
            <a:endParaRPr b="1" sz="1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56"/>
          <p:cNvSpPr txBox="1"/>
          <p:nvPr/>
        </p:nvSpPr>
        <p:spPr>
          <a:xfrm>
            <a:off x="196950" y="1107225"/>
            <a:ext cx="8750100" cy="11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   </a:t>
            </a:r>
            <a:r>
              <a:rPr b="1" lang="en" sz="1800">
                <a:solidFill>
                  <a:srgbClr val="FF0000"/>
                </a:solidFill>
              </a:rPr>
              <a:t>注意事項</a:t>
            </a:r>
            <a:r>
              <a:rPr lang="en" sz="1800">
                <a:solidFill>
                  <a:srgbClr val="FF0000"/>
                </a:solidFill>
              </a:rPr>
              <a:t>:</a:t>
            </a:r>
            <a:r>
              <a:rPr lang="en" sz="1800">
                <a:solidFill>
                  <a:schemeClr val="dk1"/>
                </a:solidFill>
              </a:rPr>
              <a:t>馬達連接於擴充板時，兩條杜邦線需接在同一代號(A+與A-或B+與B-)；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FF0000"/>
                </a:solidFill>
              </a:rPr>
              <a:t>  </a:t>
            </a:r>
            <a:r>
              <a:rPr b="1" lang="en" sz="2300">
                <a:solidFill>
                  <a:srgbClr val="FF0000"/>
                </a:solidFill>
              </a:rPr>
              <a:t>不可</a:t>
            </a:r>
            <a:r>
              <a:rPr lang="en" sz="1800">
                <a:solidFill>
                  <a:srgbClr val="FF0000"/>
                </a:solidFill>
              </a:rPr>
              <a:t>將一條線接A+腳位，另一條接B-腳位；</a:t>
            </a:r>
            <a:endParaRPr sz="1800">
              <a:solidFill>
                <a:srgbClr val="FF0000"/>
              </a:solidFill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230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   接錯腳位將損毀擴充板。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501" name="Google Shape;501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2" name="Google Shape;502;p56"/>
          <p:cNvSpPr/>
          <p:nvPr/>
        </p:nvSpPr>
        <p:spPr>
          <a:xfrm>
            <a:off x="7496375" y="3537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503" name="Google Shape;503;p56"/>
          <p:cNvSpPr/>
          <p:nvPr/>
        </p:nvSpPr>
        <p:spPr>
          <a:xfrm rot="5400000">
            <a:off x="8377862" y="4557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57"/>
          <p:cNvSpPr txBox="1"/>
          <p:nvPr>
            <p:ph type="title"/>
          </p:nvPr>
        </p:nvSpPr>
        <p:spPr>
          <a:xfrm>
            <a:off x="209275" y="376225"/>
            <a:ext cx="2207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20"/>
              <a:t>馬達接線</a:t>
            </a:r>
            <a:endParaRPr b="1" sz="342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20"/>
              <a:t>示範</a:t>
            </a:r>
            <a:r>
              <a:rPr b="1" lang="en" sz="3420"/>
              <a:t>影片</a:t>
            </a:r>
            <a:endParaRPr b="1" sz="3420"/>
          </a:p>
        </p:txBody>
      </p:sp>
      <p:pic>
        <p:nvPicPr>
          <p:cNvPr id="510" name="Google Shape;510;p57" title="TT馬達腳位安裝(新)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6400" y="169475"/>
            <a:ext cx="6406075" cy="480455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2" name="Google Shape;512;p57"/>
          <p:cNvSpPr/>
          <p:nvPr/>
        </p:nvSpPr>
        <p:spPr>
          <a:xfrm>
            <a:off x="357750" y="440770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513" name="Google Shape;513;p57"/>
          <p:cNvSpPr/>
          <p:nvPr/>
        </p:nvSpPr>
        <p:spPr>
          <a:xfrm rot="5400000">
            <a:off x="1239237" y="450973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58"/>
          <p:cNvSpPr txBox="1"/>
          <p:nvPr/>
        </p:nvSpPr>
        <p:spPr>
          <a:xfrm>
            <a:off x="521400" y="292875"/>
            <a:ext cx="6813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12</a:t>
            </a:r>
            <a:r>
              <a:rPr b="1" lang="en" sz="2800">
                <a:solidFill>
                  <a:schemeClr val="dk1"/>
                </a:solidFill>
              </a:rPr>
              <a:t>.</a:t>
            </a:r>
            <a:r>
              <a:rPr b="1" lang="en" sz="2800">
                <a:solidFill>
                  <a:schemeClr val="dk1"/>
                </a:solidFill>
              </a:rPr>
              <a:t>完成組裝，寫入程式後，測試馬達方向</a:t>
            </a:r>
            <a:endParaRPr sz="2800"/>
          </a:p>
        </p:txBody>
      </p:sp>
      <p:sp>
        <p:nvSpPr>
          <p:cNvPr id="520" name="Google Shape;520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1" name="Google Shape;521;p58"/>
          <p:cNvPicPr preferRelativeResize="0"/>
          <p:nvPr/>
        </p:nvPicPr>
        <p:blipFill rotWithShape="1">
          <a:blip r:embed="rId4">
            <a:alphaModFix/>
          </a:blip>
          <a:srcRect b="9361" l="15748" r="7316" t="19560"/>
          <a:stretch/>
        </p:blipFill>
        <p:spPr>
          <a:xfrm>
            <a:off x="386350" y="1151050"/>
            <a:ext cx="4040776" cy="279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58"/>
          <p:cNvPicPr preferRelativeResize="0"/>
          <p:nvPr/>
        </p:nvPicPr>
        <p:blipFill rotWithShape="1">
          <a:blip r:embed="rId5">
            <a:alphaModFix/>
          </a:blip>
          <a:srcRect b="10853" l="16902" r="10307" t="24845"/>
          <a:stretch/>
        </p:blipFill>
        <p:spPr>
          <a:xfrm>
            <a:off x="4347625" y="1344225"/>
            <a:ext cx="4312525" cy="3533649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58"/>
          <p:cNvSpPr/>
          <p:nvPr/>
        </p:nvSpPr>
        <p:spPr>
          <a:xfrm>
            <a:off x="7496375" y="3537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524" name="Google Shape;524;p58"/>
          <p:cNvSpPr/>
          <p:nvPr/>
        </p:nvSpPr>
        <p:spPr>
          <a:xfrm rot="5400000">
            <a:off x="8377862" y="4557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59"/>
          <p:cNvSpPr/>
          <p:nvPr/>
        </p:nvSpPr>
        <p:spPr>
          <a:xfrm>
            <a:off x="752250" y="554775"/>
            <a:ext cx="5886300" cy="2982300"/>
          </a:xfrm>
          <a:prstGeom prst="wedgeEllipseCallout">
            <a:avLst>
              <a:gd fmla="val 56586" name="adj1"/>
              <a:gd fmla="val 33257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1" name="Google Shape;531;p59"/>
          <p:cNvPicPr preferRelativeResize="0"/>
          <p:nvPr/>
        </p:nvPicPr>
        <p:blipFill rotWithShape="1">
          <a:blip r:embed="rId4">
            <a:alphaModFix/>
          </a:blip>
          <a:srcRect b="0" l="0" r="5437" t="0"/>
          <a:stretch/>
        </p:blipFill>
        <p:spPr>
          <a:xfrm>
            <a:off x="7150050" y="1995000"/>
            <a:ext cx="1711525" cy="292980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59"/>
          <p:cNvSpPr txBox="1"/>
          <p:nvPr>
            <p:ph type="title"/>
          </p:nvPr>
        </p:nvSpPr>
        <p:spPr>
          <a:xfrm>
            <a:off x="-544325" y="165120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3875"/>
              <a:t>讓循跡小車往前移動，</a:t>
            </a:r>
            <a:endParaRPr b="1" sz="3875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3875"/>
              <a:t>撰寫馬達</a:t>
            </a:r>
            <a:r>
              <a:rPr b="1" lang="en" sz="5020">
                <a:solidFill>
                  <a:srgbClr val="1155CC"/>
                </a:solidFill>
              </a:rPr>
              <a:t>往前</a:t>
            </a:r>
            <a:r>
              <a:rPr b="1" lang="en" sz="3875"/>
              <a:t>移動程式</a:t>
            </a:r>
            <a:endParaRPr sz="4640"/>
          </a:p>
        </p:txBody>
      </p:sp>
      <p:sp>
        <p:nvSpPr>
          <p:cNvPr id="533" name="Google Shape;533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4" name="Google Shape;534;p59"/>
          <p:cNvSpPr/>
          <p:nvPr/>
        </p:nvSpPr>
        <p:spPr>
          <a:xfrm>
            <a:off x="304975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535" name="Google Shape;535;p59"/>
          <p:cNvSpPr/>
          <p:nvPr/>
        </p:nvSpPr>
        <p:spPr>
          <a:xfrm rot="5400000">
            <a:off x="1186462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60"/>
          <p:cNvSpPr/>
          <p:nvPr/>
        </p:nvSpPr>
        <p:spPr>
          <a:xfrm>
            <a:off x="-33600" y="0"/>
            <a:ext cx="31770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2" name="Google Shape;542;p60"/>
          <p:cNvPicPr preferRelativeResize="0"/>
          <p:nvPr/>
        </p:nvPicPr>
        <p:blipFill rotWithShape="1">
          <a:blip r:embed="rId4">
            <a:alphaModFix/>
          </a:blip>
          <a:srcRect b="37686" l="620" r="15465" t="1083"/>
          <a:stretch/>
        </p:blipFill>
        <p:spPr>
          <a:xfrm>
            <a:off x="3204725" y="968625"/>
            <a:ext cx="5687074" cy="3206250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60"/>
          <p:cNvSpPr txBox="1"/>
          <p:nvPr/>
        </p:nvSpPr>
        <p:spPr>
          <a:xfrm>
            <a:off x="0" y="794850"/>
            <a:ext cx="31098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icrosoft JhengHei"/>
              <a:buAutoNum type="arabicPeriod"/>
            </a:pPr>
            <a:r>
              <a:rPr lang="en" sz="2000">
                <a:latin typeface="Microsoft JhengHei"/>
                <a:ea typeface="Microsoft JhengHei"/>
                <a:cs typeface="Microsoft JhengHei"/>
                <a:sym typeface="Microsoft JhengHei"/>
              </a:rPr>
              <a:t>打開Google瀏覽器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Microsoft JhengHei"/>
              <a:buAutoNum type="arabicPeriod"/>
            </a:pPr>
            <a:r>
              <a:rPr lang="en" sz="2000">
                <a:latin typeface="Microsoft JhengHei"/>
                <a:ea typeface="Microsoft JhengHei"/>
                <a:cs typeface="Microsoft JhengHei"/>
                <a:sym typeface="Microsoft JhengHei"/>
              </a:rPr>
              <a:t>搜循makecode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44" name="Google Shape;544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5" name="Google Shape;545;p60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546" name="Google Shape;546;p60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3" name="Google Shape;553;p61"/>
          <p:cNvSpPr/>
          <p:nvPr/>
        </p:nvSpPr>
        <p:spPr>
          <a:xfrm>
            <a:off x="-33600" y="0"/>
            <a:ext cx="31770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61"/>
          <p:cNvSpPr txBox="1"/>
          <p:nvPr/>
        </p:nvSpPr>
        <p:spPr>
          <a:xfrm>
            <a:off x="0" y="794850"/>
            <a:ext cx="3109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icrosoft JhengHei"/>
                <a:ea typeface="Microsoft JhengHei"/>
                <a:cs typeface="Microsoft JhengHei"/>
                <a:sym typeface="Microsoft JhengHei"/>
              </a:rPr>
              <a:t>點選Microsoft makecode for micro:bit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55" name="Google Shape;555;p61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pic>
        <p:nvPicPr>
          <p:cNvPr id="556" name="Google Shape;556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4650" y="706313"/>
            <a:ext cx="5695800" cy="3730874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61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558" name="Google Shape;558;p61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62"/>
          <p:cNvPicPr preferRelativeResize="0"/>
          <p:nvPr/>
        </p:nvPicPr>
        <p:blipFill rotWithShape="1">
          <a:blip r:embed="rId4">
            <a:alphaModFix/>
          </a:blip>
          <a:srcRect b="0" l="0" r="0" t="9461"/>
          <a:stretch/>
        </p:blipFill>
        <p:spPr>
          <a:xfrm>
            <a:off x="3178100" y="381325"/>
            <a:ext cx="5774049" cy="438085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62"/>
          <p:cNvSpPr/>
          <p:nvPr/>
        </p:nvSpPr>
        <p:spPr>
          <a:xfrm>
            <a:off x="-33600" y="0"/>
            <a:ext cx="31770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62"/>
          <p:cNvSpPr txBox="1"/>
          <p:nvPr/>
        </p:nvSpPr>
        <p:spPr>
          <a:xfrm>
            <a:off x="0" y="794850"/>
            <a:ext cx="31098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icrosoft JhengHei"/>
                <a:ea typeface="Microsoft JhengHei"/>
                <a:cs typeface="Microsoft JhengHei"/>
                <a:sym typeface="Microsoft JhengHei"/>
              </a:rPr>
              <a:t>選取新增專案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67" name="Google Shape;567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8" name="Google Shape;568;p62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569" name="Google Shape;569;p62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Google Shape;57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8202" y="1024250"/>
            <a:ext cx="5117075" cy="309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63"/>
          <p:cNvSpPr/>
          <p:nvPr/>
        </p:nvSpPr>
        <p:spPr>
          <a:xfrm>
            <a:off x="-33600" y="0"/>
            <a:ext cx="31770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63"/>
          <p:cNvSpPr txBox="1"/>
          <p:nvPr/>
        </p:nvSpPr>
        <p:spPr>
          <a:xfrm>
            <a:off x="113825" y="1283750"/>
            <a:ext cx="34539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icrosoft JhengHei"/>
                <a:ea typeface="Microsoft JhengHei"/>
                <a:cs typeface="Microsoft JhengHei"/>
                <a:sym typeface="Microsoft JhengHei"/>
              </a:rPr>
              <a:t>1.</a:t>
            </a:r>
            <a:r>
              <a:rPr lang="en" sz="2000">
                <a:latin typeface="Microsoft JhengHei"/>
                <a:ea typeface="Microsoft JhengHei"/>
                <a:cs typeface="Microsoft JhengHei"/>
                <a:sym typeface="Microsoft JhengHei"/>
              </a:rPr>
              <a:t>輸入專案名稱-</a:t>
            </a:r>
            <a:r>
              <a:rPr b="1" lang="en" sz="2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循跡小車</a:t>
            </a:r>
            <a:endParaRPr b="1" sz="20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icrosoft JhengHei"/>
                <a:ea typeface="Microsoft JhengHei"/>
                <a:cs typeface="Microsoft JhengHei"/>
                <a:sym typeface="Microsoft JhengHei"/>
              </a:rPr>
              <a:t>2.按下</a:t>
            </a:r>
            <a:r>
              <a:rPr b="1" lang="en" sz="20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創建</a:t>
            </a:r>
            <a:r>
              <a:rPr lang="en" sz="2000"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Microsoft JhengHei"/>
                <a:ea typeface="Microsoft JhengHei"/>
                <a:cs typeface="Microsoft JhengHei"/>
                <a:sym typeface="Microsoft JhengHei"/>
              </a:rPr>
              <a:t>即完成專案建立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78" name="Google Shape;578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9" name="Google Shape;579;p63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580" name="Google Shape;580;p63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8" title="尋跡小車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59375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6" name="Google Shape;126;p28"/>
          <p:cNvSpPr/>
          <p:nvPr/>
        </p:nvSpPr>
        <p:spPr>
          <a:xfrm>
            <a:off x="325450" y="4287425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27" name="Google Shape;127;p28"/>
          <p:cNvSpPr/>
          <p:nvPr/>
        </p:nvSpPr>
        <p:spPr>
          <a:xfrm rot="5400000">
            <a:off x="1206937" y="4389463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64"/>
          <p:cNvSpPr/>
          <p:nvPr/>
        </p:nvSpPr>
        <p:spPr>
          <a:xfrm>
            <a:off x="-33600" y="0"/>
            <a:ext cx="31770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7" name="Google Shape;587;p64"/>
          <p:cNvPicPr preferRelativeResize="0"/>
          <p:nvPr/>
        </p:nvPicPr>
        <p:blipFill rotWithShape="1">
          <a:blip r:embed="rId4">
            <a:alphaModFix/>
          </a:blip>
          <a:srcRect b="0" l="0" r="793" t="0"/>
          <a:stretch/>
        </p:blipFill>
        <p:spPr>
          <a:xfrm>
            <a:off x="4231250" y="152400"/>
            <a:ext cx="3597325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64"/>
          <p:cNvSpPr txBox="1"/>
          <p:nvPr/>
        </p:nvSpPr>
        <p:spPr>
          <a:xfrm>
            <a:off x="468525" y="1760875"/>
            <a:ext cx="4184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選取</a:t>
            </a: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進階</a:t>
            </a:r>
            <a:endParaRPr b="1"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2.再選取</a:t>
            </a: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擴展</a:t>
            </a:r>
            <a:endParaRPr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89" name="Google Shape;589;p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0" name="Google Shape;590;p64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591" name="Google Shape;591;p64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Google Shape;59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65"/>
          <p:cNvSpPr/>
          <p:nvPr/>
        </p:nvSpPr>
        <p:spPr>
          <a:xfrm>
            <a:off x="-33600" y="0"/>
            <a:ext cx="27999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8" name="Google Shape;598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1648" y="578525"/>
            <a:ext cx="6025249" cy="3986450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65"/>
          <p:cNvSpPr txBox="1"/>
          <p:nvPr/>
        </p:nvSpPr>
        <p:spPr>
          <a:xfrm>
            <a:off x="187350" y="1810275"/>
            <a:ext cx="2358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.搜尋</a:t>
            </a: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robotbit</a:t>
            </a:r>
            <a:endParaRPr b="1"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2.選取</a:t>
            </a: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robotbit</a:t>
            </a:r>
            <a:endParaRPr b="1" sz="2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00" name="Google Shape;600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1" name="Google Shape;601;p65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602" name="Google Shape;602;p65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66"/>
          <p:cNvSpPr/>
          <p:nvPr/>
        </p:nvSpPr>
        <p:spPr>
          <a:xfrm>
            <a:off x="-33600" y="0"/>
            <a:ext cx="30123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9" name="Google Shape;609;p66"/>
          <p:cNvPicPr preferRelativeResize="0"/>
          <p:nvPr/>
        </p:nvPicPr>
        <p:blipFill rotWithShape="1">
          <a:blip r:embed="rId4">
            <a:alphaModFix/>
          </a:blip>
          <a:srcRect b="0" l="32217" r="0" t="0"/>
          <a:stretch/>
        </p:blipFill>
        <p:spPr>
          <a:xfrm>
            <a:off x="3166750" y="474837"/>
            <a:ext cx="5889625" cy="4193826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66"/>
          <p:cNvSpPr txBox="1"/>
          <p:nvPr/>
        </p:nvSpPr>
        <p:spPr>
          <a:xfrm>
            <a:off x="54900" y="1658800"/>
            <a:ext cx="36027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</a:t>
            </a:r>
            <a:r>
              <a:rPr b="1" lang="en" sz="2800">
                <a:solidFill>
                  <a:srgbClr val="4AD5E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Robotbit</a:t>
            </a:r>
            <a:endParaRPr b="1" sz="2800">
              <a:solidFill>
                <a:srgbClr val="4AD5E8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2.選擇</a:t>
            </a:r>
            <a:r>
              <a:rPr b="1" lang="en" sz="2800">
                <a:solidFill>
                  <a:srgbClr val="4AD5E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馬達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方塊</a:t>
            </a:r>
            <a:endParaRPr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3.拖曳至</a:t>
            </a:r>
            <a:r>
              <a:rPr b="1" lang="en" sz="2800">
                <a:solidFill>
                  <a:schemeClr val="accen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重複無限次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</a:t>
            </a:r>
            <a:endParaRPr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11" name="Google Shape;611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2" name="Google Shape;612;p66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613" name="Google Shape;613;p66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67"/>
          <p:cNvSpPr/>
          <p:nvPr/>
        </p:nvSpPr>
        <p:spPr>
          <a:xfrm>
            <a:off x="-33600" y="0"/>
            <a:ext cx="27009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67"/>
          <p:cNvSpPr txBox="1"/>
          <p:nvPr/>
        </p:nvSpPr>
        <p:spPr>
          <a:xfrm>
            <a:off x="359125" y="1984250"/>
            <a:ext cx="2803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完成如右圖</a:t>
            </a:r>
            <a:endParaRPr b="1"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621" name="Google Shape;621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2625" y="876801"/>
            <a:ext cx="5820251" cy="3458925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3" name="Google Shape;623;p67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624" name="Google Shape;624;p67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68"/>
          <p:cNvSpPr/>
          <p:nvPr/>
        </p:nvSpPr>
        <p:spPr>
          <a:xfrm>
            <a:off x="-33600" y="0"/>
            <a:ext cx="28281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1" name="Google Shape;631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0525" y="743725"/>
            <a:ext cx="6040524" cy="3557851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68"/>
          <p:cNvSpPr txBox="1"/>
          <p:nvPr/>
        </p:nvSpPr>
        <p:spPr>
          <a:xfrm>
            <a:off x="3070525" y="4333850"/>
            <a:ext cx="5150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b="1" lang="en" sz="1800">
                <a:solidFill>
                  <a:srgbClr val="FF0000"/>
                </a:solidFill>
              </a:rPr>
              <a:t>注意事項:</a:t>
            </a:r>
            <a:endParaRPr b="1" sz="18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馬達選項依照馬達連接於擴充板</a:t>
            </a:r>
            <a:r>
              <a:rPr b="1" lang="en" sz="1800">
                <a:solidFill>
                  <a:srgbClr val="FF0000"/>
                </a:solidFill>
              </a:rPr>
              <a:t>的</a:t>
            </a:r>
            <a:r>
              <a:rPr b="1" lang="en" sz="1800">
                <a:solidFill>
                  <a:srgbClr val="FF0000"/>
                </a:solidFill>
              </a:rPr>
              <a:t>腳位代號為主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633" name="Google Shape;633;p68"/>
          <p:cNvSpPr txBox="1"/>
          <p:nvPr/>
        </p:nvSpPr>
        <p:spPr>
          <a:xfrm>
            <a:off x="254675" y="1765125"/>
            <a:ext cx="2539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</a:t>
            </a:r>
            <a:r>
              <a:rPr b="1" lang="en" sz="2800">
                <a:solidFill>
                  <a:srgbClr val="4AD5E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馬達</a:t>
            </a:r>
            <a:endParaRPr sz="1600">
              <a:solidFill>
                <a:srgbClr val="4AD5E8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2.調整</a:t>
            </a:r>
            <a:r>
              <a:rPr b="1" lang="en" sz="2800">
                <a:solidFill>
                  <a:srgbClr val="4AD5E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馬達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代號(M2A)</a:t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34" name="Google Shape;634;p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5" name="Google Shape;635;p68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636" name="Google Shape;636;p68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69"/>
          <p:cNvSpPr/>
          <p:nvPr/>
        </p:nvSpPr>
        <p:spPr>
          <a:xfrm>
            <a:off x="-33600" y="0"/>
            <a:ext cx="28281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3" name="Google Shape;643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0675" y="390613"/>
            <a:ext cx="5754324" cy="3459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69"/>
          <p:cNvSpPr txBox="1"/>
          <p:nvPr/>
        </p:nvSpPr>
        <p:spPr>
          <a:xfrm>
            <a:off x="2739275" y="3680275"/>
            <a:ext cx="5384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b="1" lang="en" sz="1800">
                <a:solidFill>
                  <a:srgbClr val="FF0000"/>
                </a:solidFill>
              </a:rPr>
              <a:t>注意事項:</a:t>
            </a:r>
            <a:endParaRPr b="1" sz="1800">
              <a:solidFill>
                <a:srgbClr val="FF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數值設定正的，輪胎順時針轉會往前走，</a:t>
            </a:r>
            <a:endParaRPr b="1" sz="1800">
              <a:solidFill>
                <a:srgbClr val="FF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數值設定負的，輪胎逆時針轉會往後走</a:t>
            </a:r>
            <a:endParaRPr b="1" sz="1800">
              <a:solidFill>
                <a:srgbClr val="FF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數值高低影響快慢，數值越高輪胎轉動越快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645" name="Google Shape;645;p69"/>
          <p:cNvSpPr txBox="1"/>
          <p:nvPr/>
        </p:nvSpPr>
        <p:spPr>
          <a:xfrm>
            <a:off x="-33600" y="1678275"/>
            <a:ext cx="2905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1.設定M1A</a:t>
            </a:r>
            <a:r>
              <a:rPr b="1" lang="en" sz="2800">
                <a:solidFill>
                  <a:srgbClr val="4AD5E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馬達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速度為100</a:t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2.設定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M2A</a:t>
            </a:r>
            <a:r>
              <a:rPr b="1" lang="en" sz="2800">
                <a:solidFill>
                  <a:srgbClr val="4AD5E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馬達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速度為100</a:t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46" name="Google Shape;646;p6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7" name="Google Shape;647;p69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648" name="Google Shape;648;p69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Google Shape;65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70"/>
          <p:cNvPicPr preferRelativeResize="0"/>
          <p:nvPr/>
        </p:nvPicPr>
        <p:blipFill rotWithShape="1">
          <a:blip r:embed="rId4">
            <a:alphaModFix/>
          </a:blip>
          <a:srcRect b="51083" l="0" r="0" t="0"/>
          <a:stretch/>
        </p:blipFill>
        <p:spPr>
          <a:xfrm>
            <a:off x="3057775" y="927175"/>
            <a:ext cx="5907776" cy="3289149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70"/>
          <p:cNvSpPr/>
          <p:nvPr/>
        </p:nvSpPr>
        <p:spPr>
          <a:xfrm>
            <a:off x="-33600" y="0"/>
            <a:ext cx="28281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70"/>
          <p:cNvSpPr txBox="1"/>
          <p:nvPr/>
        </p:nvSpPr>
        <p:spPr>
          <a:xfrm>
            <a:off x="325425" y="1850025"/>
            <a:ext cx="2539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完成如圖</a:t>
            </a:r>
            <a:endParaRPr b="1"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57" name="Google Shape;657;p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8" name="Google Shape;658;p70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659" name="Google Shape;659;p70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7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icrosoft JhengHei"/>
                <a:ea typeface="Microsoft JhengHei"/>
                <a:cs typeface="Microsoft JhengHei"/>
                <a:sym typeface="Microsoft JhengHei"/>
              </a:rPr>
              <a:t>程式部份完成，請將microb:bit連接電腦</a:t>
            </a:r>
            <a:endParaRPr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66" name="Google Shape;666;p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7" name="Google Shape;667;p71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668" name="Google Shape;668;p71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Google Shape;673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72"/>
          <p:cNvPicPr preferRelativeResize="0"/>
          <p:nvPr/>
        </p:nvPicPr>
        <p:blipFill rotWithShape="1">
          <a:blip r:embed="rId4">
            <a:alphaModFix/>
          </a:blip>
          <a:srcRect b="22051" l="15383" r="0" t="25951"/>
          <a:stretch/>
        </p:blipFill>
        <p:spPr>
          <a:xfrm>
            <a:off x="3943025" y="671825"/>
            <a:ext cx="4637697" cy="37998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5" name="Google Shape;675;p72"/>
          <p:cNvCxnSpPr/>
          <p:nvPr/>
        </p:nvCxnSpPr>
        <p:spPr>
          <a:xfrm>
            <a:off x="6740650" y="1276775"/>
            <a:ext cx="18900" cy="976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76" name="Google Shape;676;p72"/>
          <p:cNvSpPr txBox="1"/>
          <p:nvPr/>
        </p:nvSpPr>
        <p:spPr>
          <a:xfrm>
            <a:off x="5410075" y="809575"/>
            <a:ext cx="2701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凸出部份</a:t>
            </a:r>
            <a:endParaRPr sz="24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77" name="Google Shape;677;p72"/>
          <p:cNvSpPr/>
          <p:nvPr/>
        </p:nvSpPr>
        <p:spPr>
          <a:xfrm>
            <a:off x="-69900" y="0"/>
            <a:ext cx="31770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72"/>
          <p:cNvSpPr txBox="1"/>
          <p:nvPr/>
        </p:nvSpPr>
        <p:spPr>
          <a:xfrm>
            <a:off x="-32200" y="1613075"/>
            <a:ext cx="3139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將USB線頭的凸出部份，對準micro: bit插孔</a:t>
            </a:r>
            <a:endParaRPr b="1" sz="2000"/>
          </a:p>
        </p:txBody>
      </p:sp>
      <p:sp>
        <p:nvSpPr>
          <p:cNvPr id="679" name="Google Shape;679;p7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0" name="Google Shape;680;p72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681" name="Google Shape;681;p72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73"/>
          <p:cNvPicPr preferRelativeResize="0"/>
          <p:nvPr/>
        </p:nvPicPr>
        <p:blipFill rotWithShape="1">
          <a:blip r:embed="rId4">
            <a:alphaModFix/>
          </a:blip>
          <a:srcRect b="29421" l="0" r="0" t="14313"/>
          <a:stretch/>
        </p:blipFill>
        <p:spPr>
          <a:xfrm>
            <a:off x="4065275" y="877975"/>
            <a:ext cx="4515422" cy="3387545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73"/>
          <p:cNvSpPr txBox="1"/>
          <p:nvPr/>
        </p:nvSpPr>
        <p:spPr>
          <a:xfrm>
            <a:off x="159025" y="533175"/>
            <a:ext cx="310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73"/>
          <p:cNvSpPr/>
          <p:nvPr/>
        </p:nvSpPr>
        <p:spPr>
          <a:xfrm>
            <a:off x="-69900" y="0"/>
            <a:ext cx="31770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73"/>
          <p:cNvSpPr txBox="1"/>
          <p:nvPr/>
        </p:nvSpPr>
        <p:spPr>
          <a:xfrm>
            <a:off x="-52350" y="1764800"/>
            <a:ext cx="3141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對準後插入</a:t>
            </a:r>
            <a:endParaRPr b="1" sz="2000"/>
          </a:p>
        </p:txBody>
      </p:sp>
      <p:sp>
        <p:nvSpPr>
          <p:cNvPr id="691" name="Google Shape;691;p7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2" name="Google Shape;692;p73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693" name="Google Shape;693;p73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9"/>
          <p:cNvSpPr/>
          <p:nvPr/>
        </p:nvSpPr>
        <p:spPr>
          <a:xfrm>
            <a:off x="441950" y="253875"/>
            <a:ext cx="6130800" cy="3714600"/>
          </a:xfrm>
          <a:prstGeom prst="wedgeEllipseCallout">
            <a:avLst>
              <a:gd fmla="val 55051" name="adj1"/>
              <a:gd fmla="val 35853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9"/>
          <p:cNvSpPr txBox="1"/>
          <p:nvPr>
            <p:ph type="title"/>
          </p:nvPr>
        </p:nvSpPr>
        <p:spPr>
          <a:xfrm>
            <a:off x="-705925" y="187820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040"/>
              <a:t>哇~這台車子會自己沿著</a:t>
            </a:r>
            <a:endParaRPr b="1" sz="404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040"/>
              <a:t>黑色線移動耶！</a:t>
            </a:r>
            <a:endParaRPr b="1" sz="4040"/>
          </a:p>
        </p:txBody>
      </p:sp>
      <p:pic>
        <p:nvPicPr>
          <p:cNvPr id="135" name="Google Shape;135;p29"/>
          <p:cNvPicPr preferRelativeResize="0"/>
          <p:nvPr/>
        </p:nvPicPr>
        <p:blipFill rotWithShape="1">
          <a:blip r:embed="rId4">
            <a:alphaModFix/>
          </a:blip>
          <a:srcRect b="0" l="65557" r="0" t="50445"/>
          <a:stretch/>
        </p:blipFill>
        <p:spPr>
          <a:xfrm>
            <a:off x="6875625" y="1919525"/>
            <a:ext cx="2141950" cy="29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7" name="Google Shape;137;p29"/>
          <p:cNvSpPr/>
          <p:nvPr/>
        </p:nvSpPr>
        <p:spPr>
          <a:xfrm>
            <a:off x="325450" y="4287425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38" name="Google Shape;138;p29"/>
          <p:cNvSpPr/>
          <p:nvPr/>
        </p:nvSpPr>
        <p:spPr>
          <a:xfrm rot="5400000">
            <a:off x="1206937" y="4389463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Google Shape;698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74"/>
          <p:cNvPicPr preferRelativeResize="0"/>
          <p:nvPr/>
        </p:nvPicPr>
        <p:blipFill rotWithShape="1">
          <a:blip r:embed="rId4">
            <a:alphaModFix/>
          </a:blip>
          <a:srcRect b="0" l="0" r="18253" t="16638"/>
          <a:stretch/>
        </p:blipFill>
        <p:spPr>
          <a:xfrm>
            <a:off x="3466050" y="554988"/>
            <a:ext cx="5273927" cy="4033525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74"/>
          <p:cNvSpPr txBox="1"/>
          <p:nvPr/>
        </p:nvSpPr>
        <p:spPr>
          <a:xfrm>
            <a:off x="4101675" y="179150"/>
            <a:ext cx="3105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01" name="Google Shape;701;p74"/>
          <p:cNvSpPr/>
          <p:nvPr/>
        </p:nvSpPr>
        <p:spPr>
          <a:xfrm>
            <a:off x="0" y="0"/>
            <a:ext cx="31770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74"/>
          <p:cNvSpPr txBox="1"/>
          <p:nvPr/>
        </p:nvSpPr>
        <p:spPr>
          <a:xfrm>
            <a:off x="17550" y="1694550"/>
            <a:ext cx="31419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請將USB線的插頭</a:t>
            </a:r>
            <a:endParaRPr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插入電腦的USB插槽</a:t>
            </a:r>
            <a:endParaRPr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03" name="Google Shape;703;p7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4" name="Google Shape;704;p74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705" name="Google Shape;705;p74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75">
            <a:hlinkClick r:id="rId4"/>
          </p:cNvPr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icrosoft JhengHei"/>
                <a:ea typeface="Microsoft JhengHei"/>
                <a:cs typeface="Microsoft JhengHei"/>
                <a:sym typeface="Microsoft JhengHei"/>
              </a:rPr>
              <a:t>請下載程式進行測試</a:t>
            </a:r>
            <a:endParaRPr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12" name="Google Shape;712;p7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3" name="Google Shape;713;p75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714" name="Google Shape;714;p75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" name="Google Shape;719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76"/>
          <p:cNvSpPr/>
          <p:nvPr/>
        </p:nvSpPr>
        <p:spPr>
          <a:xfrm>
            <a:off x="-33650" y="0"/>
            <a:ext cx="31770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76"/>
          <p:cNvSpPr txBox="1"/>
          <p:nvPr/>
        </p:nvSpPr>
        <p:spPr>
          <a:xfrm>
            <a:off x="0" y="1504525"/>
            <a:ext cx="3348300" cy="15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icrosoft JhengHei"/>
              <a:buAutoNum type="arabicPeriod"/>
            </a:pPr>
            <a:r>
              <a:rPr lang="en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點選</a:t>
            </a:r>
            <a:r>
              <a:rPr b="1" lang="en" sz="2300">
                <a:latin typeface="Microsoft JhengHei"/>
                <a:ea typeface="Microsoft JhengHei"/>
                <a:cs typeface="Microsoft JhengHei"/>
                <a:sym typeface="Microsoft JhengHei"/>
              </a:rPr>
              <a:t>設定</a:t>
            </a:r>
            <a:endParaRPr b="1" sz="23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icrosoft JhengHei"/>
              <a:buAutoNum type="arabicPeriod"/>
            </a:pPr>
            <a:r>
              <a:rPr lang="en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選取</a:t>
            </a:r>
            <a:r>
              <a:rPr b="1" lang="en" sz="2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Connect device</a:t>
            </a:r>
            <a:r>
              <a:rPr lang="en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sz="18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進行配對</a:t>
            </a:r>
            <a:endParaRPr/>
          </a:p>
        </p:txBody>
      </p:sp>
      <p:sp>
        <p:nvSpPr>
          <p:cNvPr id="722" name="Google Shape;722;p7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3" name="Google Shape;723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9375" y="571500"/>
            <a:ext cx="4314825" cy="40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76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725" name="Google Shape;725;p76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Google Shape;730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77"/>
          <p:cNvSpPr/>
          <p:nvPr/>
        </p:nvSpPr>
        <p:spPr>
          <a:xfrm>
            <a:off x="0" y="0"/>
            <a:ext cx="31770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77"/>
          <p:cNvSpPr txBox="1"/>
          <p:nvPr/>
        </p:nvSpPr>
        <p:spPr>
          <a:xfrm>
            <a:off x="65800" y="1955875"/>
            <a:ext cx="3348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icrosoft JhengHei"/>
              <a:buAutoNum type="arabicPeriod"/>
            </a:pPr>
            <a:r>
              <a:rPr lang="en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選取</a:t>
            </a:r>
            <a:r>
              <a:rPr b="1" lang="en" sz="2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繼續</a:t>
            </a:r>
            <a:r>
              <a:rPr lang="en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/>
          </a:p>
        </p:txBody>
      </p:sp>
      <p:sp>
        <p:nvSpPr>
          <p:cNvPr id="733" name="Google Shape;733;p7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4" name="Google Shape;734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3450" y="1260925"/>
            <a:ext cx="5419975" cy="2621650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77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736" name="Google Shape;736;p77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Google Shape;741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78"/>
          <p:cNvSpPr/>
          <p:nvPr/>
        </p:nvSpPr>
        <p:spPr>
          <a:xfrm>
            <a:off x="0" y="0"/>
            <a:ext cx="31770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3" name="Google Shape;743;p78"/>
          <p:cNvSpPr txBox="1"/>
          <p:nvPr/>
        </p:nvSpPr>
        <p:spPr>
          <a:xfrm>
            <a:off x="65800" y="1955875"/>
            <a:ext cx="3348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icrosoft JhengHei"/>
              <a:buAutoNum type="arabicPeriod"/>
            </a:pPr>
            <a:r>
              <a:rPr lang="en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選取</a:t>
            </a:r>
            <a:r>
              <a:rPr b="1" lang="en" sz="2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繼續</a:t>
            </a:r>
            <a:r>
              <a:rPr lang="en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/>
          </a:p>
        </p:txBody>
      </p:sp>
      <p:sp>
        <p:nvSpPr>
          <p:cNvPr id="744" name="Google Shape;744;p7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5" name="Google Shape;745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0696" y="1256046"/>
            <a:ext cx="5206376" cy="2551875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78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747" name="Google Shape;747;p78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Google Shape;75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79"/>
          <p:cNvSpPr/>
          <p:nvPr/>
        </p:nvSpPr>
        <p:spPr>
          <a:xfrm>
            <a:off x="-19500" y="-47000"/>
            <a:ext cx="31770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4" name="Google Shape;754;p79"/>
          <p:cNvSpPr txBox="1"/>
          <p:nvPr/>
        </p:nvSpPr>
        <p:spPr>
          <a:xfrm>
            <a:off x="0" y="1504525"/>
            <a:ext cx="3348300" cy="10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icrosoft JhengHei"/>
              <a:buAutoNum type="arabicPeriod"/>
            </a:pPr>
            <a:r>
              <a:rPr lang="en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點選</a:t>
            </a:r>
            <a:r>
              <a:rPr b="1" lang="en" sz="2300">
                <a:latin typeface="Microsoft JhengHei"/>
                <a:ea typeface="Microsoft JhengHei"/>
                <a:cs typeface="Microsoft JhengHei"/>
                <a:sym typeface="Microsoft JhengHei"/>
              </a:rPr>
              <a:t>BBC micro:bit</a:t>
            </a:r>
            <a:endParaRPr b="1" sz="23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icrosoft JhengHei"/>
              <a:buAutoNum type="arabicPeriod"/>
            </a:pPr>
            <a:r>
              <a:rPr lang="en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選取</a:t>
            </a:r>
            <a:r>
              <a:rPr b="1" lang="en" sz="2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連線</a:t>
            </a:r>
            <a:endParaRPr/>
          </a:p>
        </p:txBody>
      </p:sp>
      <p:sp>
        <p:nvSpPr>
          <p:cNvPr id="755" name="Google Shape;755;p7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56" name="Google Shape;756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4788" y="472113"/>
            <a:ext cx="4276725" cy="4105275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79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758" name="Google Shape;758;p79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" name="Google Shape;763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80"/>
          <p:cNvSpPr/>
          <p:nvPr/>
        </p:nvSpPr>
        <p:spPr>
          <a:xfrm>
            <a:off x="-19500" y="-47000"/>
            <a:ext cx="31770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80"/>
          <p:cNvSpPr txBox="1"/>
          <p:nvPr/>
        </p:nvSpPr>
        <p:spPr>
          <a:xfrm>
            <a:off x="206875" y="1495100"/>
            <a:ext cx="334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icrosoft JhengHei"/>
              <a:buAutoNum type="arabicPeriod"/>
            </a:pPr>
            <a:r>
              <a:rPr lang="en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點選</a:t>
            </a:r>
            <a:r>
              <a:rPr b="1" lang="en" sz="2300">
                <a:latin typeface="Microsoft JhengHei"/>
                <a:ea typeface="Microsoft JhengHei"/>
                <a:cs typeface="Microsoft JhengHei"/>
                <a:sym typeface="Microsoft JhengHei"/>
              </a:rPr>
              <a:t>下載</a:t>
            </a:r>
            <a:endParaRPr/>
          </a:p>
        </p:txBody>
      </p:sp>
      <p:sp>
        <p:nvSpPr>
          <p:cNvPr id="766" name="Google Shape;766;p8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67" name="Google Shape;767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6250" y="274262"/>
            <a:ext cx="4271326" cy="4594974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80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769" name="Google Shape;769;p80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8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75" name="Google Shape;775;p81"/>
          <p:cNvPicPr preferRelativeResize="0"/>
          <p:nvPr/>
        </p:nvPicPr>
        <p:blipFill rotWithShape="1">
          <a:blip r:embed="rId3">
            <a:alphaModFix/>
          </a:blip>
          <a:srcRect b="0" l="0" r="2629" t="0"/>
          <a:stretch/>
        </p:blipFill>
        <p:spPr>
          <a:xfrm>
            <a:off x="1715213" y="371338"/>
            <a:ext cx="5713577" cy="44008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6" name="Google Shape;776;p81"/>
          <p:cNvCxnSpPr/>
          <p:nvPr/>
        </p:nvCxnSpPr>
        <p:spPr>
          <a:xfrm flipH="1" rot="10800000">
            <a:off x="4988025" y="3316700"/>
            <a:ext cx="660900" cy="10365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77" name="Google Shape;777;p81"/>
          <p:cNvSpPr txBox="1"/>
          <p:nvPr/>
        </p:nvSpPr>
        <p:spPr>
          <a:xfrm>
            <a:off x="2850300" y="4417975"/>
            <a:ext cx="5622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請記得將robotbit開關往右推開喔！</a:t>
            </a:r>
            <a:endParaRPr b="1" sz="24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78" name="Google Shape;778;p81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779" name="Google Shape;779;p81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Google Shape;784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82"/>
          <p:cNvSpPr/>
          <p:nvPr/>
        </p:nvSpPr>
        <p:spPr>
          <a:xfrm>
            <a:off x="-33600" y="0"/>
            <a:ext cx="28281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86" name="Google Shape;786;p82" title="尋跡車前進 1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07950" y="290075"/>
            <a:ext cx="6132275" cy="4563350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82"/>
          <p:cNvSpPr txBox="1"/>
          <p:nvPr/>
        </p:nvSpPr>
        <p:spPr>
          <a:xfrm>
            <a:off x="183925" y="1577725"/>
            <a:ext cx="2674500" cy="8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即完成</a:t>
            </a:r>
            <a:r>
              <a:rPr b="1" lang="en" sz="4022">
                <a:solidFill>
                  <a:srgbClr val="1155CC"/>
                </a:solidFill>
              </a:rPr>
              <a:t>往前</a:t>
            </a:r>
            <a:r>
              <a:rPr lang="en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設定</a:t>
            </a:r>
            <a:endParaRPr/>
          </a:p>
        </p:txBody>
      </p:sp>
      <p:sp>
        <p:nvSpPr>
          <p:cNvPr id="788" name="Google Shape;788;p8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9" name="Google Shape;789;p82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790" name="Google Shape;790;p82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Google Shape;795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83">
            <a:hlinkClick r:id="rId4"/>
          </p:cNvPr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icrosoft JhengHei"/>
                <a:ea typeface="Microsoft JhengHei"/>
                <a:cs typeface="Microsoft JhengHei"/>
                <a:sym typeface="Microsoft JhengHei"/>
              </a:rPr>
              <a:t>小朋友，測試後你有發現什麼問題？</a:t>
            </a:r>
            <a:endParaRPr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97" name="Google Shape;797;p8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8" name="Google Shape;798;p83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799" name="Google Shape;799;p83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0"/>
          <p:cNvSpPr/>
          <p:nvPr/>
        </p:nvSpPr>
        <p:spPr>
          <a:xfrm>
            <a:off x="206875" y="225675"/>
            <a:ext cx="6516300" cy="3789600"/>
          </a:xfrm>
          <a:prstGeom prst="wedgeEllipseCallout">
            <a:avLst>
              <a:gd fmla="val 56586" name="adj1"/>
              <a:gd fmla="val 33257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Google Shape;145;p30"/>
          <p:cNvPicPr preferRelativeResize="0"/>
          <p:nvPr/>
        </p:nvPicPr>
        <p:blipFill rotWithShape="1">
          <a:blip r:embed="rId4">
            <a:alphaModFix/>
          </a:blip>
          <a:srcRect b="0" l="0" r="5437" t="0"/>
          <a:stretch/>
        </p:blipFill>
        <p:spPr>
          <a:xfrm>
            <a:off x="7253475" y="2072650"/>
            <a:ext cx="1711525" cy="292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0"/>
          <p:cNvSpPr txBox="1"/>
          <p:nvPr>
            <p:ph type="title"/>
          </p:nvPr>
        </p:nvSpPr>
        <p:spPr>
          <a:xfrm>
            <a:off x="-795275" y="16619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040"/>
              <a:t>小朋友想一想，小車子</a:t>
            </a:r>
            <a:endParaRPr b="1" sz="404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040"/>
              <a:t>為什麼會沿著黑線前進？</a:t>
            </a:r>
            <a:endParaRPr b="1" sz="4040"/>
          </a:p>
        </p:txBody>
      </p:sp>
      <p:sp>
        <p:nvSpPr>
          <p:cNvPr id="147" name="Google Shape;147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8" name="Google Shape;148;p30"/>
          <p:cNvSpPr/>
          <p:nvPr/>
        </p:nvSpPr>
        <p:spPr>
          <a:xfrm>
            <a:off x="325450" y="4287425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49" name="Google Shape;149;p30"/>
          <p:cNvSpPr/>
          <p:nvPr/>
        </p:nvSpPr>
        <p:spPr>
          <a:xfrm rot="5400000">
            <a:off x="1206937" y="4389463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" name="Google Shape;804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p84"/>
          <p:cNvSpPr txBox="1"/>
          <p:nvPr>
            <p:ph type="title"/>
          </p:nvPr>
        </p:nvSpPr>
        <p:spPr>
          <a:xfrm>
            <a:off x="1938875" y="2805175"/>
            <a:ext cx="68628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兩個</a:t>
            </a:r>
            <a:r>
              <a:rPr b="1" lang="en" sz="4200"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輪子的</a:t>
            </a:r>
            <a:endParaRPr b="1" sz="4200">
              <a:highlight>
                <a:schemeClr val="lt1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lnSpc>
                <a:spcPct val="100000"/>
              </a:lnSpc>
              <a:spcBef>
                <a:spcPts val="2300"/>
              </a:spcBef>
              <a:spcAft>
                <a:spcPts val="2300"/>
              </a:spcAft>
              <a:buNone/>
            </a:pPr>
            <a:r>
              <a:rPr b="1" lang="en" sz="4200"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行進方向</a:t>
            </a:r>
            <a:r>
              <a:rPr b="1" lang="en" sz="4200">
                <a:solidFill>
                  <a:srgbClr val="FF0000"/>
                </a:solidFill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相反</a:t>
            </a:r>
            <a:endParaRPr b="1" sz="4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06" name="Google Shape;806;p84"/>
          <p:cNvSpPr txBox="1"/>
          <p:nvPr/>
        </p:nvSpPr>
        <p:spPr>
          <a:xfrm>
            <a:off x="2901425" y="831925"/>
            <a:ext cx="4937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400">
                <a:solidFill>
                  <a:srgbClr val="FF99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問題一</a:t>
            </a:r>
            <a:endParaRPr b="1" sz="5400">
              <a:solidFill>
                <a:srgbClr val="FF99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07" name="Google Shape;807;p8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08" name="Google Shape;808;p84"/>
          <p:cNvPicPr preferRelativeResize="0"/>
          <p:nvPr/>
        </p:nvPicPr>
        <p:blipFill rotWithShape="1">
          <a:blip r:embed="rId4">
            <a:alphaModFix/>
          </a:blip>
          <a:srcRect b="3012" l="29501" r="25697" t="5143"/>
          <a:stretch/>
        </p:blipFill>
        <p:spPr>
          <a:xfrm>
            <a:off x="1217175" y="1143600"/>
            <a:ext cx="1848950" cy="3790373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84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810" name="Google Shape;810;p84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Google Shape;815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85"/>
          <p:cNvSpPr txBox="1"/>
          <p:nvPr>
            <p:ph type="title"/>
          </p:nvPr>
        </p:nvSpPr>
        <p:spPr>
          <a:xfrm>
            <a:off x="0" y="2279650"/>
            <a:ext cx="89307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如果輪胎行進方向</a:t>
            </a:r>
            <a:r>
              <a:rPr b="1" lang="en" sz="3100">
                <a:solidFill>
                  <a:srgbClr val="FF0000"/>
                </a:solidFill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相反</a:t>
            </a:r>
            <a:r>
              <a:rPr b="1" lang="en" sz="3100"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的話，</a:t>
            </a:r>
            <a:endParaRPr b="1" sz="3100">
              <a:highlight>
                <a:schemeClr val="lt1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None/>
            </a:pPr>
            <a:r>
              <a:rPr b="1" lang="en" sz="3100"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只要將TT直流馬達兩條線接線(+/-)</a:t>
            </a:r>
            <a:r>
              <a:rPr b="1" lang="en" sz="3100">
                <a:solidFill>
                  <a:srgbClr val="FF0000"/>
                </a:solidFill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對調</a:t>
            </a:r>
            <a:r>
              <a:rPr b="1" lang="en" sz="3100"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即可。</a:t>
            </a:r>
            <a:endParaRPr b="1" sz="31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17" name="Google Shape;817;p85"/>
          <p:cNvSpPr txBox="1"/>
          <p:nvPr/>
        </p:nvSpPr>
        <p:spPr>
          <a:xfrm>
            <a:off x="209275" y="711000"/>
            <a:ext cx="8717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75000"/>
              </a:lnSpc>
              <a:spcBef>
                <a:spcPts val="0"/>
              </a:spcBef>
              <a:spcAft>
                <a:spcPts val="2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5000">
                <a:solidFill>
                  <a:srgbClr val="6AA84F"/>
                </a:solidFill>
                <a:highlight>
                  <a:schemeClr val="lt1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問題一解決方式</a:t>
            </a:r>
            <a:endParaRPr b="1" sz="5000">
              <a:solidFill>
                <a:srgbClr val="6AA84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18" name="Google Shape;818;p8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9" name="Google Shape;819;p85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820" name="Google Shape;820;p85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5" name="Google Shape;825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86"/>
          <p:cNvSpPr txBox="1"/>
          <p:nvPr>
            <p:ph type="title"/>
          </p:nvPr>
        </p:nvSpPr>
        <p:spPr>
          <a:xfrm>
            <a:off x="115150" y="1630175"/>
            <a:ext cx="2459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620">
                <a:latin typeface="Microsoft JhengHei"/>
                <a:ea typeface="Microsoft JhengHei"/>
                <a:cs typeface="Microsoft JhengHei"/>
                <a:sym typeface="Microsoft JhengHei"/>
              </a:rPr>
              <a:t>對調</a:t>
            </a:r>
            <a:endParaRPr b="1" sz="362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620">
                <a:latin typeface="Microsoft JhengHei"/>
                <a:ea typeface="Microsoft JhengHei"/>
                <a:cs typeface="Microsoft JhengHei"/>
                <a:sym typeface="Microsoft JhengHei"/>
              </a:rPr>
              <a:t>馬達接線</a:t>
            </a:r>
            <a:endParaRPr b="1" sz="362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827" name="Google Shape;827;p86" title="TT馬達腳位錯誤調整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59100" y="229175"/>
            <a:ext cx="6373200" cy="4779900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8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9" name="Google Shape;829;p86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830" name="Google Shape;830;p86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Google Shape;835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87"/>
          <p:cNvSpPr/>
          <p:nvPr/>
        </p:nvSpPr>
        <p:spPr>
          <a:xfrm>
            <a:off x="1131975" y="688875"/>
            <a:ext cx="5370000" cy="2999700"/>
          </a:xfrm>
          <a:prstGeom prst="wedgeEllipseCallout">
            <a:avLst>
              <a:gd fmla="val 56586" name="adj1"/>
              <a:gd fmla="val 33257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7" name="Google Shape;837;p87"/>
          <p:cNvPicPr preferRelativeResize="0"/>
          <p:nvPr/>
        </p:nvPicPr>
        <p:blipFill rotWithShape="1">
          <a:blip r:embed="rId4">
            <a:alphaModFix/>
          </a:blip>
          <a:srcRect b="0" l="0" r="5437" t="0"/>
          <a:stretch/>
        </p:blipFill>
        <p:spPr>
          <a:xfrm>
            <a:off x="6849150" y="2004400"/>
            <a:ext cx="1711525" cy="2929800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p87"/>
          <p:cNvSpPr txBox="1"/>
          <p:nvPr>
            <p:ph type="title"/>
          </p:nvPr>
        </p:nvSpPr>
        <p:spPr>
          <a:xfrm>
            <a:off x="-443325" y="18054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50"/>
              <a:t>撰寫馬達</a:t>
            </a:r>
            <a:r>
              <a:rPr b="1" lang="en" sz="4022">
                <a:solidFill>
                  <a:srgbClr val="1155CC"/>
                </a:solidFill>
              </a:rPr>
              <a:t>往後</a:t>
            </a:r>
            <a:r>
              <a:rPr b="1" lang="en" sz="2750"/>
              <a:t>移動程式</a:t>
            </a:r>
            <a:endParaRPr/>
          </a:p>
        </p:txBody>
      </p:sp>
      <p:sp>
        <p:nvSpPr>
          <p:cNvPr id="839" name="Google Shape;839;p8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0" name="Google Shape;840;p87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841" name="Google Shape;841;p87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6" name="Google Shape;846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88"/>
          <p:cNvPicPr preferRelativeResize="0"/>
          <p:nvPr/>
        </p:nvPicPr>
        <p:blipFill rotWithShape="1">
          <a:blip r:embed="rId4">
            <a:alphaModFix/>
          </a:blip>
          <a:srcRect b="17115" l="46955" r="0" t="0"/>
          <a:stretch/>
        </p:blipFill>
        <p:spPr>
          <a:xfrm>
            <a:off x="4771925" y="215575"/>
            <a:ext cx="3926999" cy="4712360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p88"/>
          <p:cNvSpPr/>
          <p:nvPr/>
        </p:nvSpPr>
        <p:spPr>
          <a:xfrm>
            <a:off x="0" y="-29175"/>
            <a:ext cx="4771800" cy="51726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9" name="Google Shape;849;p88"/>
          <p:cNvSpPr txBox="1"/>
          <p:nvPr/>
        </p:nvSpPr>
        <p:spPr>
          <a:xfrm>
            <a:off x="206875" y="1495100"/>
            <a:ext cx="334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icrosoft JhengHei"/>
              <a:buAutoNum type="arabicPeriod"/>
            </a:pPr>
            <a:r>
              <a:rPr lang="en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調整</a:t>
            </a:r>
            <a:r>
              <a:rPr b="1" lang="en" sz="2300">
                <a:solidFill>
                  <a:srgbClr val="4AD5E8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馬達</a:t>
            </a:r>
            <a:r>
              <a:rPr lang="en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速度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850" name="Google Shape;850;p88"/>
          <p:cNvSpPr txBox="1"/>
          <p:nvPr/>
        </p:nvSpPr>
        <p:spPr>
          <a:xfrm>
            <a:off x="206875" y="2170875"/>
            <a:ext cx="4878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注意事項:</a:t>
            </a:r>
            <a:endParaRPr b="1" sz="18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數值設定正的，輪胎順時針轉會往前走，</a:t>
            </a:r>
            <a:endParaRPr b="1" sz="18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數值設定負的，輪胎逆時針轉會往後走</a:t>
            </a:r>
            <a:endParaRPr b="1" sz="18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數值高低影響快慢，數值越高輪胎轉動越快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851" name="Google Shape;851;p8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2" name="Google Shape;852;p88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853" name="Google Shape;853;p88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8" name="Google Shape;858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9300" y="152400"/>
            <a:ext cx="4347816" cy="4838698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89"/>
          <p:cNvSpPr/>
          <p:nvPr/>
        </p:nvSpPr>
        <p:spPr>
          <a:xfrm>
            <a:off x="-19500" y="-47000"/>
            <a:ext cx="31770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1" name="Google Shape;861;p89"/>
          <p:cNvSpPr txBox="1"/>
          <p:nvPr/>
        </p:nvSpPr>
        <p:spPr>
          <a:xfrm>
            <a:off x="206875" y="1495100"/>
            <a:ext cx="334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icrosoft JhengHei"/>
              <a:buAutoNum type="arabicPeriod"/>
            </a:pPr>
            <a:r>
              <a:rPr lang="en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點選</a:t>
            </a:r>
            <a:r>
              <a:rPr b="1" lang="en" sz="2300">
                <a:latin typeface="Microsoft JhengHei"/>
                <a:ea typeface="Microsoft JhengHei"/>
                <a:cs typeface="Microsoft JhengHei"/>
                <a:sym typeface="Microsoft JhengHei"/>
              </a:rPr>
              <a:t>下載</a:t>
            </a:r>
            <a:endParaRPr/>
          </a:p>
        </p:txBody>
      </p:sp>
      <p:sp>
        <p:nvSpPr>
          <p:cNvPr id="862" name="Google Shape;862;p8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3" name="Google Shape;863;p89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864" name="Google Shape;864;p89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Google Shape;869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90" title="尋跡車後退 1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3325" y="281825"/>
            <a:ext cx="6012125" cy="4509100"/>
          </a:xfrm>
          <a:prstGeom prst="rect">
            <a:avLst/>
          </a:prstGeom>
          <a:noFill/>
          <a:ln>
            <a:noFill/>
          </a:ln>
        </p:spPr>
      </p:pic>
      <p:sp>
        <p:nvSpPr>
          <p:cNvPr id="871" name="Google Shape;871;p90"/>
          <p:cNvSpPr/>
          <p:nvPr/>
        </p:nvSpPr>
        <p:spPr>
          <a:xfrm>
            <a:off x="0" y="0"/>
            <a:ext cx="28281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2" name="Google Shape;872;p90"/>
          <p:cNvSpPr txBox="1"/>
          <p:nvPr/>
        </p:nvSpPr>
        <p:spPr>
          <a:xfrm>
            <a:off x="112950" y="1521125"/>
            <a:ext cx="2674500" cy="8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即完成</a:t>
            </a:r>
            <a:r>
              <a:rPr b="1" lang="en" sz="4022">
                <a:solidFill>
                  <a:srgbClr val="1155CC"/>
                </a:solidFill>
              </a:rPr>
              <a:t>往後</a:t>
            </a:r>
            <a:r>
              <a:rPr lang="en" sz="1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設定</a:t>
            </a:r>
            <a:endParaRPr/>
          </a:p>
        </p:txBody>
      </p:sp>
      <p:sp>
        <p:nvSpPr>
          <p:cNvPr id="873" name="Google Shape;873;p9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4" name="Google Shape;874;p90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875" name="Google Shape;875;p90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2CC"/>
        </a:solidFill>
      </p:bgPr>
    </p:bg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91"/>
          <p:cNvSpPr txBox="1"/>
          <p:nvPr>
            <p:ph type="title"/>
          </p:nvPr>
        </p:nvSpPr>
        <p:spPr>
          <a:xfrm>
            <a:off x="424250" y="304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000000"/>
                </a:solidFill>
              </a:rPr>
              <a:t>延伸練習：想一想如何讓車子轉彎走圓圈？</a:t>
            </a:r>
            <a:endParaRPr b="1" sz="4000">
              <a:solidFill>
                <a:srgbClr val="000000"/>
              </a:solidFill>
            </a:endParaRPr>
          </a:p>
        </p:txBody>
      </p:sp>
      <p:pic>
        <p:nvPicPr>
          <p:cNvPr id="881" name="Google Shape;881;p91" title="尋跡車旋轉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5200" y="1054675"/>
            <a:ext cx="5864950" cy="3858300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9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3" name="Google Shape;883;p91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884" name="Google Shape;884;p91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9" name="Google Shape;889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1525" y="862950"/>
            <a:ext cx="5489150" cy="3243575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92"/>
          <p:cNvSpPr txBox="1"/>
          <p:nvPr>
            <p:ph type="title"/>
          </p:nvPr>
        </p:nvSpPr>
        <p:spPr>
          <a:xfrm>
            <a:off x="311700" y="1026800"/>
            <a:ext cx="2988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720"/>
              <a:t>解答</a:t>
            </a:r>
            <a:endParaRPr b="1" sz="2720"/>
          </a:p>
        </p:txBody>
      </p:sp>
      <p:sp>
        <p:nvSpPr>
          <p:cNvPr id="891" name="Google Shape;891;p92"/>
          <p:cNvSpPr txBox="1"/>
          <p:nvPr/>
        </p:nvSpPr>
        <p:spPr>
          <a:xfrm>
            <a:off x="236475" y="1867975"/>
            <a:ext cx="32688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設定速度數值時，將一邊速度的</a:t>
            </a: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數值調快</a:t>
            </a: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、一邊速度的數值調慢</a:t>
            </a:r>
            <a:endParaRPr/>
          </a:p>
        </p:txBody>
      </p:sp>
      <p:sp>
        <p:nvSpPr>
          <p:cNvPr id="892" name="Google Shape;892;p9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3" name="Google Shape;893;p92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894" name="Google Shape;894;p92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" name="Google Shape;89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93"/>
          <p:cNvSpPr/>
          <p:nvPr/>
        </p:nvSpPr>
        <p:spPr>
          <a:xfrm>
            <a:off x="808675" y="432550"/>
            <a:ext cx="5749800" cy="3425400"/>
          </a:xfrm>
          <a:prstGeom prst="wedgeEllipseCallout">
            <a:avLst>
              <a:gd fmla="val 56586" name="adj1"/>
              <a:gd fmla="val 33257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01" name="Google Shape;901;p93"/>
          <p:cNvPicPr preferRelativeResize="0"/>
          <p:nvPr/>
        </p:nvPicPr>
        <p:blipFill rotWithShape="1">
          <a:blip r:embed="rId4">
            <a:alphaModFix/>
          </a:blip>
          <a:srcRect b="0" l="0" r="5437" t="0"/>
          <a:stretch/>
        </p:blipFill>
        <p:spPr>
          <a:xfrm>
            <a:off x="6849150" y="2004400"/>
            <a:ext cx="1711525" cy="2929800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93"/>
          <p:cNvSpPr txBox="1"/>
          <p:nvPr>
            <p:ph type="title"/>
          </p:nvPr>
        </p:nvSpPr>
        <p:spPr>
          <a:xfrm>
            <a:off x="808675" y="1724350"/>
            <a:ext cx="5890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2900"/>
              <a:t>小朋友，想一想，</a:t>
            </a:r>
            <a:endParaRPr b="1" sz="2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2900"/>
              <a:t>如果要讓循跡小車左轉，</a:t>
            </a:r>
            <a:endParaRPr b="1" sz="2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2900"/>
              <a:t>請問哪一邊的輪子速度要較快呢？</a:t>
            </a:r>
            <a:endParaRPr b="1" sz="2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2900"/>
              <a:t>那如果要讓循跡小車右轉，</a:t>
            </a:r>
            <a:endParaRPr b="1" sz="2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2900"/>
              <a:t>又要怎麼設定呢?</a:t>
            </a:r>
            <a:endParaRPr b="1" sz="2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2900"/>
              <a:t>動手試試看！</a:t>
            </a:r>
            <a:endParaRPr b="1" sz="2900"/>
          </a:p>
        </p:txBody>
      </p:sp>
      <p:sp>
        <p:nvSpPr>
          <p:cNvPr id="903" name="Google Shape;903;p9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4" name="Google Shape;904;p93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905" name="Google Shape;905;p93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1"/>
          <p:cNvSpPr/>
          <p:nvPr/>
        </p:nvSpPr>
        <p:spPr>
          <a:xfrm>
            <a:off x="1257900" y="3392850"/>
            <a:ext cx="6551400" cy="923400"/>
          </a:xfrm>
          <a:prstGeom prst="wedgeRectCallout">
            <a:avLst>
              <a:gd fmla="val 53870" name="adj1"/>
              <a:gd fmla="val 18223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31"/>
          <p:cNvPicPr preferRelativeResize="0"/>
          <p:nvPr/>
        </p:nvPicPr>
        <p:blipFill rotWithShape="1">
          <a:blip r:embed="rId4">
            <a:alphaModFix/>
          </a:blip>
          <a:srcRect b="0" l="0" r="5437" t="0"/>
          <a:stretch/>
        </p:blipFill>
        <p:spPr>
          <a:xfrm>
            <a:off x="8038300" y="3473750"/>
            <a:ext cx="778865" cy="1333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7" name="Google Shape;157;p31"/>
          <p:cNvGrpSpPr/>
          <p:nvPr/>
        </p:nvGrpSpPr>
        <p:grpSpPr>
          <a:xfrm>
            <a:off x="615301" y="283000"/>
            <a:ext cx="3540304" cy="3190750"/>
            <a:chOff x="5157650" y="0"/>
            <a:chExt cx="3943749" cy="3721425"/>
          </a:xfrm>
        </p:grpSpPr>
        <p:pic>
          <p:nvPicPr>
            <p:cNvPr id="158" name="Google Shape;158;p31"/>
            <p:cNvPicPr preferRelativeResize="0"/>
            <p:nvPr/>
          </p:nvPicPr>
          <p:blipFill rotWithShape="1">
            <a:blip r:embed="rId5">
              <a:alphaModFix/>
            </a:blip>
            <a:srcRect b="17073" l="6782" r="10195" t="26073"/>
            <a:stretch/>
          </p:blipFill>
          <p:spPr>
            <a:xfrm>
              <a:off x="5157650" y="0"/>
              <a:ext cx="3943749" cy="36011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9" name="Google Shape;159;p31"/>
            <p:cNvSpPr/>
            <p:nvPr/>
          </p:nvSpPr>
          <p:spPr>
            <a:xfrm>
              <a:off x="7379225" y="2532825"/>
              <a:ext cx="1209900" cy="1188600"/>
            </a:xfrm>
            <a:prstGeom prst="ellipse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60" name="Google Shape;160;p31"/>
          <p:cNvPicPr preferRelativeResize="0"/>
          <p:nvPr/>
        </p:nvPicPr>
        <p:blipFill rotWithShape="1">
          <a:blip r:embed="rId6">
            <a:alphaModFix/>
          </a:blip>
          <a:srcRect b="25314" l="15848" r="9323" t="38241"/>
          <a:stretch/>
        </p:blipFill>
        <p:spPr>
          <a:xfrm>
            <a:off x="4666150" y="415750"/>
            <a:ext cx="4197051" cy="272552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2" name="Google Shape;162;p31"/>
          <p:cNvSpPr txBox="1"/>
          <p:nvPr/>
        </p:nvSpPr>
        <p:spPr>
          <a:xfrm>
            <a:off x="1159200" y="3438100"/>
            <a:ext cx="6748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</a:rPr>
              <a:t>是因為小車加上了紅外線感測器，</a:t>
            </a:r>
            <a:r>
              <a:rPr b="1" lang="en" sz="2400">
                <a:solidFill>
                  <a:schemeClr val="dk1"/>
                </a:solidFill>
              </a:rPr>
              <a:t>紅外線感測器</a:t>
            </a:r>
            <a:r>
              <a:rPr b="1" lang="en" sz="2400">
                <a:solidFill>
                  <a:schemeClr val="dk1"/>
                </a:solidFill>
              </a:rPr>
              <a:t>可以用來偵測軌道，讓車子依著軌道行走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163" name="Google Shape;163;p31"/>
          <p:cNvSpPr/>
          <p:nvPr/>
        </p:nvSpPr>
        <p:spPr>
          <a:xfrm>
            <a:off x="240550" y="436150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64" name="Google Shape;164;p31"/>
          <p:cNvSpPr/>
          <p:nvPr/>
        </p:nvSpPr>
        <p:spPr>
          <a:xfrm rot="5400000">
            <a:off x="1114962" y="44772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" name="Google Shape;910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94"/>
          <p:cNvSpPr/>
          <p:nvPr/>
        </p:nvSpPr>
        <p:spPr>
          <a:xfrm>
            <a:off x="1131975" y="688875"/>
            <a:ext cx="5370000" cy="2999700"/>
          </a:xfrm>
          <a:prstGeom prst="wedgeEllipseCallout">
            <a:avLst>
              <a:gd fmla="val 56586" name="adj1"/>
              <a:gd fmla="val 33257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2" name="Google Shape;912;p94"/>
          <p:cNvPicPr preferRelativeResize="0"/>
          <p:nvPr/>
        </p:nvPicPr>
        <p:blipFill rotWithShape="1">
          <a:blip r:embed="rId4">
            <a:alphaModFix/>
          </a:blip>
          <a:srcRect b="0" l="0" r="5437" t="0"/>
          <a:stretch/>
        </p:blipFill>
        <p:spPr>
          <a:xfrm>
            <a:off x="6849150" y="2004400"/>
            <a:ext cx="1711525" cy="2929800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94"/>
          <p:cNvSpPr txBox="1"/>
          <p:nvPr>
            <p:ph type="title"/>
          </p:nvPr>
        </p:nvSpPr>
        <p:spPr>
          <a:xfrm>
            <a:off x="1534100" y="1767825"/>
            <a:ext cx="49164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2900"/>
              <a:t>確定循跡小車</a:t>
            </a:r>
            <a:endParaRPr b="1" sz="2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2900"/>
              <a:t>可以往前、往後、旋轉移動後，接著要組裝紅外線</a:t>
            </a:r>
            <a:r>
              <a:rPr b="1" lang="en" sz="2900"/>
              <a:t>感測器，讓循跡小車可以感測黑線，跟著黑線移動</a:t>
            </a:r>
            <a:endParaRPr b="1" sz="2900"/>
          </a:p>
        </p:txBody>
      </p:sp>
      <p:sp>
        <p:nvSpPr>
          <p:cNvPr id="914" name="Google Shape;914;p9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5" name="Google Shape;915;p94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916" name="Google Shape;916;p94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" name="Google Shape;921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95"/>
          <p:cNvSpPr txBox="1"/>
          <p:nvPr>
            <p:ph type="title"/>
          </p:nvPr>
        </p:nvSpPr>
        <p:spPr>
          <a:xfrm>
            <a:off x="174250" y="2801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hlink"/>
                </a:solidFill>
                <a:hlinkClick r:id="rId4"/>
              </a:rPr>
              <a:t>循跡小車-單一感測器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id="923" name="Google Shape;923;p95" title="單一感測器尋跡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46838" y="750175"/>
            <a:ext cx="5850334" cy="4387750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9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5" name="Google Shape;925;p95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926" name="Google Shape;926;p95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" name="Google Shape;931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Google Shape;932;p9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33" name="Google Shape;933;p96"/>
          <p:cNvPicPr preferRelativeResize="0"/>
          <p:nvPr/>
        </p:nvPicPr>
        <p:blipFill rotWithShape="1">
          <a:blip r:embed="rId4">
            <a:alphaModFix/>
          </a:blip>
          <a:srcRect b="3012" l="29501" r="25697" t="5143"/>
          <a:stretch/>
        </p:blipFill>
        <p:spPr>
          <a:xfrm>
            <a:off x="500800" y="282325"/>
            <a:ext cx="1974398" cy="4047552"/>
          </a:xfrm>
          <a:prstGeom prst="rect">
            <a:avLst/>
          </a:prstGeom>
          <a:noFill/>
          <a:ln>
            <a:noFill/>
          </a:ln>
        </p:spPr>
      </p:pic>
      <p:sp>
        <p:nvSpPr>
          <p:cNvPr id="934" name="Google Shape;934;p96"/>
          <p:cNvSpPr txBox="1"/>
          <p:nvPr>
            <p:ph type="title"/>
          </p:nvPr>
        </p:nvSpPr>
        <p:spPr>
          <a:xfrm>
            <a:off x="2527475" y="1458600"/>
            <a:ext cx="6049800" cy="18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100">
                <a:latin typeface="Microsoft JhengHei"/>
                <a:ea typeface="Microsoft JhengHei"/>
                <a:cs typeface="Microsoft JhengHei"/>
                <a:sym typeface="Microsoft JhengHei"/>
              </a:rPr>
              <a:t>小朋友，請想一下剛才影片中的</a:t>
            </a:r>
            <a:r>
              <a:rPr b="1" lang="en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車子是如何移動？</a:t>
            </a:r>
            <a:endParaRPr b="1" sz="56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35" name="Google Shape;935;p96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936" name="Google Shape;936;p96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1" name="Google Shape;941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942" name="Google Shape;942;p97"/>
          <p:cNvSpPr txBox="1"/>
          <p:nvPr>
            <p:ph type="title"/>
          </p:nvPr>
        </p:nvSpPr>
        <p:spPr>
          <a:xfrm>
            <a:off x="311700" y="1981825"/>
            <a:ext cx="8520600" cy="133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當車子</a:t>
            </a:r>
            <a:r>
              <a:rPr b="1" lang="en" sz="4388"/>
              <a:t>偵測到</a:t>
            </a:r>
            <a:r>
              <a:rPr lang="en" sz="3500"/>
              <a:t>離開黑線，</a:t>
            </a:r>
            <a:endParaRPr sz="35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是不是會後退至黑線上再往前進？</a:t>
            </a:r>
            <a:endParaRPr sz="3500"/>
          </a:p>
        </p:txBody>
      </p:sp>
      <p:sp>
        <p:nvSpPr>
          <p:cNvPr id="943" name="Google Shape;943;p9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4" name="Google Shape;944;p97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945" name="Google Shape;945;p97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0" name="Google Shape;950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951" name="Google Shape;951;p98"/>
          <p:cNvSpPr txBox="1"/>
          <p:nvPr>
            <p:ph type="title"/>
          </p:nvPr>
        </p:nvSpPr>
        <p:spPr>
          <a:xfrm>
            <a:off x="311700" y="1981825"/>
            <a:ext cx="8520600" cy="133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所以，利用這個方式就能讓車子保持在黑線上前進，接下來，我們將學習利用</a:t>
            </a:r>
            <a:r>
              <a:rPr b="1" lang="en" sz="4166">
                <a:solidFill>
                  <a:srgbClr val="FF0000"/>
                </a:solidFill>
              </a:rPr>
              <a:t>紅外線感測器</a:t>
            </a:r>
            <a:r>
              <a:rPr lang="en" sz="3500"/>
              <a:t>來偵測黑線</a:t>
            </a:r>
            <a:endParaRPr sz="3500"/>
          </a:p>
        </p:txBody>
      </p:sp>
      <p:sp>
        <p:nvSpPr>
          <p:cNvPr id="952" name="Google Shape;952;p9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3" name="Google Shape;953;p98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954" name="Google Shape;954;p98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9" name="Google Shape;959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p99"/>
          <p:cNvPicPr preferRelativeResize="0"/>
          <p:nvPr/>
        </p:nvPicPr>
        <p:blipFill rotWithShape="1">
          <a:blip r:embed="rId4">
            <a:alphaModFix/>
          </a:blip>
          <a:srcRect b="15415" l="3670" r="0" t="12277"/>
          <a:stretch/>
        </p:blipFill>
        <p:spPr>
          <a:xfrm rot="4">
            <a:off x="5270853" y="1160295"/>
            <a:ext cx="3414374" cy="3417206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p99"/>
          <p:cNvSpPr txBox="1"/>
          <p:nvPr/>
        </p:nvSpPr>
        <p:spPr>
          <a:xfrm>
            <a:off x="466950" y="1273500"/>
            <a:ext cx="4803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</a:t>
            </a: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準備紅外線感測器、杜邦線</a:t>
            </a:r>
            <a:endParaRPr/>
          </a:p>
        </p:txBody>
      </p:sp>
      <p:sp>
        <p:nvSpPr>
          <p:cNvPr id="962" name="Google Shape;962;p9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63" name="Google Shape;963;p99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964" name="Google Shape;964;p99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970" name="Google Shape;970;p100"/>
          <p:cNvSpPr txBox="1"/>
          <p:nvPr/>
        </p:nvSpPr>
        <p:spPr>
          <a:xfrm>
            <a:off x="374975" y="1054175"/>
            <a:ext cx="8666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</a:t>
            </a: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.將紅外線感測器與杜邦線</a:t>
            </a: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連接(A0、GND、VCC)</a:t>
            </a:r>
            <a:endParaRPr/>
          </a:p>
        </p:txBody>
      </p:sp>
      <p:pic>
        <p:nvPicPr>
          <p:cNvPr id="971" name="Google Shape;971;p100"/>
          <p:cNvPicPr preferRelativeResize="0"/>
          <p:nvPr/>
        </p:nvPicPr>
        <p:blipFill rotWithShape="1">
          <a:blip r:embed="rId4">
            <a:alphaModFix/>
          </a:blip>
          <a:srcRect b="25470" l="10470" r="14952" t="35319"/>
          <a:stretch/>
        </p:blipFill>
        <p:spPr>
          <a:xfrm>
            <a:off x="3922675" y="2065900"/>
            <a:ext cx="5221325" cy="2058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2" name="Google Shape;972;p100"/>
          <p:cNvGrpSpPr/>
          <p:nvPr/>
        </p:nvGrpSpPr>
        <p:grpSpPr>
          <a:xfrm>
            <a:off x="403649" y="2356015"/>
            <a:ext cx="3310579" cy="1942529"/>
            <a:chOff x="1044955" y="2698165"/>
            <a:chExt cx="3909979" cy="2020731"/>
          </a:xfrm>
        </p:grpSpPr>
        <p:grpSp>
          <p:nvGrpSpPr>
            <p:cNvPr id="973" name="Google Shape;973;p100"/>
            <p:cNvGrpSpPr/>
            <p:nvPr/>
          </p:nvGrpSpPr>
          <p:grpSpPr>
            <a:xfrm>
              <a:off x="1044955" y="3203836"/>
              <a:ext cx="1084151" cy="1174258"/>
              <a:chOff x="1903531" y="2530126"/>
              <a:chExt cx="1088395" cy="1125955"/>
            </a:xfrm>
          </p:grpSpPr>
          <p:sp>
            <p:nvSpPr>
              <p:cNvPr id="974" name="Google Shape;974;p100"/>
              <p:cNvSpPr txBox="1"/>
              <p:nvPr/>
            </p:nvSpPr>
            <p:spPr>
              <a:xfrm>
                <a:off x="2038828" y="2530126"/>
                <a:ext cx="784800" cy="36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200">
                    <a:solidFill>
                      <a:srgbClr val="FF0000"/>
                    </a:solidFill>
                  </a:rPr>
                  <a:t>電路</a:t>
                </a:r>
                <a:endParaRPr b="1" sz="1200">
                  <a:solidFill>
                    <a:srgbClr val="FF0000"/>
                  </a:solidFill>
                </a:endParaRPr>
              </a:p>
            </p:txBody>
          </p:sp>
          <p:sp>
            <p:nvSpPr>
              <p:cNvPr id="975" name="Google Shape;975;p100"/>
              <p:cNvSpPr txBox="1"/>
              <p:nvPr/>
            </p:nvSpPr>
            <p:spPr>
              <a:xfrm>
                <a:off x="1903531" y="2781622"/>
                <a:ext cx="836400" cy="36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200">
                    <a:solidFill>
                      <a:srgbClr val="FF0000"/>
                    </a:solidFill>
                  </a:rPr>
                  <a:t>接地線</a:t>
                </a:r>
                <a:endParaRPr b="1" sz="1200">
                  <a:solidFill>
                    <a:srgbClr val="FF0000"/>
                  </a:solidFill>
                </a:endParaRPr>
              </a:p>
            </p:txBody>
          </p:sp>
          <p:sp>
            <p:nvSpPr>
              <p:cNvPr id="976" name="Google Shape;976;p100"/>
              <p:cNvSpPr txBox="1"/>
              <p:nvPr/>
            </p:nvSpPr>
            <p:spPr>
              <a:xfrm>
                <a:off x="2058627" y="3015643"/>
                <a:ext cx="933300" cy="36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200">
                    <a:solidFill>
                      <a:srgbClr val="FF0000"/>
                    </a:solidFill>
                  </a:rPr>
                  <a:t>數位</a:t>
                </a:r>
                <a:endParaRPr b="1" sz="1200">
                  <a:solidFill>
                    <a:srgbClr val="FF0000"/>
                  </a:solidFill>
                </a:endParaRPr>
              </a:p>
            </p:txBody>
          </p:sp>
          <p:sp>
            <p:nvSpPr>
              <p:cNvPr id="977" name="Google Shape;977;p100"/>
              <p:cNvSpPr txBox="1"/>
              <p:nvPr/>
            </p:nvSpPr>
            <p:spPr>
              <a:xfrm>
                <a:off x="2058627" y="3287681"/>
                <a:ext cx="745200" cy="36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200">
                    <a:solidFill>
                      <a:srgbClr val="FF0000"/>
                    </a:solidFill>
                  </a:rPr>
                  <a:t>類比</a:t>
                </a:r>
                <a:endParaRPr b="1" sz="120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978" name="Google Shape;978;p100"/>
            <p:cNvPicPr preferRelativeResize="0"/>
            <p:nvPr/>
          </p:nvPicPr>
          <p:blipFill rotWithShape="1">
            <a:blip r:embed="rId5">
              <a:alphaModFix/>
            </a:blip>
            <a:srcRect b="30294" l="7793" r="8580" t="29004"/>
            <a:stretch/>
          </p:blipFill>
          <p:spPr>
            <a:xfrm rot="-583343">
              <a:off x="1733593" y="2950355"/>
              <a:ext cx="3115679" cy="15163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79" name="Google Shape;979;p10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0" name="Google Shape;980;p100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981" name="Google Shape;981;p100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Google Shape;986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525" y="-962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p101"/>
          <p:cNvSpPr txBox="1"/>
          <p:nvPr/>
        </p:nvSpPr>
        <p:spPr>
          <a:xfrm>
            <a:off x="201300" y="342025"/>
            <a:ext cx="87414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</a:t>
            </a:r>
            <a:r>
              <a:rPr b="1" lang="en" sz="29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.將紅外線感測器連接擴展版</a:t>
            </a:r>
            <a:r>
              <a:rPr b="1" lang="en" sz="29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P0</a:t>
            </a:r>
            <a:r>
              <a:rPr b="1" lang="en" sz="29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腳位</a:t>
            </a:r>
            <a:endParaRPr b="1" sz="1500">
              <a:solidFill>
                <a:srgbClr val="FF0000"/>
              </a:solidFill>
            </a:endParaRPr>
          </a:p>
        </p:txBody>
      </p:sp>
      <p:grpSp>
        <p:nvGrpSpPr>
          <p:cNvPr id="988" name="Google Shape;988;p101"/>
          <p:cNvGrpSpPr/>
          <p:nvPr/>
        </p:nvGrpSpPr>
        <p:grpSpPr>
          <a:xfrm>
            <a:off x="264975" y="1160775"/>
            <a:ext cx="8216190" cy="3331850"/>
            <a:chOff x="285774" y="-605734"/>
            <a:chExt cx="11765989" cy="4783017"/>
          </a:xfrm>
        </p:grpSpPr>
        <p:pic>
          <p:nvPicPr>
            <p:cNvPr id="989" name="Google Shape;989;p101"/>
            <p:cNvPicPr preferRelativeResize="0"/>
            <p:nvPr/>
          </p:nvPicPr>
          <p:blipFill rotWithShape="1">
            <a:blip r:embed="rId4">
              <a:alphaModFix/>
            </a:blip>
            <a:srcRect b="59946" l="17455" r="54539" t="5643"/>
            <a:stretch/>
          </p:blipFill>
          <p:spPr>
            <a:xfrm>
              <a:off x="285774" y="-605734"/>
              <a:ext cx="6916082" cy="47830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0" name="Google Shape;990;p101"/>
            <p:cNvPicPr preferRelativeResize="0"/>
            <p:nvPr/>
          </p:nvPicPr>
          <p:blipFill rotWithShape="1">
            <a:blip r:embed="rId5">
              <a:alphaModFix/>
            </a:blip>
            <a:srcRect b="30294" l="7793" r="8580" t="29004"/>
            <a:stretch/>
          </p:blipFill>
          <p:spPr>
            <a:xfrm rot="-583342">
              <a:off x="7654817" y="1667520"/>
              <a:ext cx="4252722" cy="2069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91" name="Google Shape;991;p10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2" name="Google Shape;992;p101"/>
          <p:cNvSpPr txBox="1"/>
          <p:nvPr/>
        </p:nvSpPr>
        <p:spPr>
          <a:xfrm>
            <a:off x="5267625" y="941375"/>
            <a:ext cx="3382500" cy="985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0000"/>
                </a:solidFill>
              </a:rPr>
              <a:t> </a:t>
            </a:r>
            <a:r>
              <a:rPr b="1" lang="en" sz="2600">
                <a:solidFill>
                  <a:srgbClr val="0000FF"/>
                </a:solidFill>
              </a:rPr>
              <a:t>擴充版</a:t>
            </a:r>
            <a:r>
              <a:rPr b="1" lang="en" sz="2600">
                <a:solidFill>
                  <a:srgbClr val="FF0000"/>
                </a:solidFill>
              </a:rPr>
              <a:t>           </a:t>
            </a:r>
            <a:r>
              <a:rPr b="1" lang="en" sz="2600">
                <a:solidFill>
                  <a:srgbClr val="0000FF"/>
                </a:solidFill>
              </a:rPr>
              <a:t>紅外線</a:t>
            </a:r>
            <a:endParaRPr b="1" sz="26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0000"/>
                </a:solidFill>
              </a:rPr>
              <a:t>P0的</a:t>
            </a:r>
            <a:r>
              <a:rPr b="1" lang="en" sz="2600">
                <a:solidFill>
                  <a:srgbClr val="FF0000"/>
                </a:solidFill>
              </a:rPr>
              <a:t>黃</a:t>
            </a:r>
            <a:r>
              <a:rPr b="1" lang="en" sz="2600">
                <a:solidFill>
                  <a:srgbClr val="FF0000"/>
                </a:solidFill>
              </a:rPr>
              <a:t>   連接   A0</a:t>
            </a:r>
            <a:endParaRPr b="1" sz="2600">
              <a:solidFill>
                <a:srgbClr val="FF0000"/>
              </a:solidFill>
            </a:endParaRPr>
          </a:p>
        </p:txBody>
      </p:sp>
      <p:cxnSp>
        <p:nvCxnSpPr>
          <p:cNvPr id="993" name="Google Shape;993;p101"/>
          <p:cNvCxnSpPr/>
          <p:nvPr/>
        </p:nvCxnSpPr>
        <p:spPr>
          <a:xfrm rot="10800000">
            <a:off x="1488400" y="3676575"/>
            <a:ext cx="4097100" cy="120900"/>
          </a:xfrm>
          <a:prstGeom prst="straightConnector1">
            <a:avLst/>
          </a:prstGeom>
          <a:noFill/>
          <a:ln cap="flat" cmpd="sng" w="38100">
            <a:solidFill>
              <a:srgbClr val="E6913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94" name="Google Shape;994;p101"/>
          <p:cNvSpPr/>
          <p:nvPr/>
        </p:nvSpPr>
        <p:spPr>
          <a:xfrm rot="31737">
            <a:off x="997210" y="2711926"/>
            <a:ext cx="714930" cy="14943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5" name="Google Shape;995;p101"/>
          <p:cNvSpPr/>
          <p:nvPr/>
        </p:nvSpPr>
        <p:spPr>
          <a:xfrm>
            <a:off x="156400" y="4586325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996" name="Google Shape;996;p101"/>
          <p:cNvSpPr/>
          <p:nvPr/>
        </p:nvSpPr>
        <p:spPr>
          <a:xfrm rot="5400000">
            <a:off x="1037887" y="4688363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" name="Google Shape;1001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525" y="-962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2" name="Google Shape;1002;p102"/>
          <p:cNvSpPr txBox="1"/>
          <p:nvPr/>
        </p:nvSpPr>
        <p:spPr>
          <a:xfrm>
            <a:off x="201300" y="342025"/>
            <a:ext cx="87414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</a:t>
            </a:r>
            <a:r>
              <a:rPr b="1" lang="en" sz="29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.將紅外線感測器連接擴展版</a:t>
            </a:r>
            <a:r>
              <a:rPr b="1" lang="en" sz="29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P0腳位</a:t>
            </a:r>
            <a:endParaRPr b="1" sz="1500">
              <a:solidFill>
                <a:srgbClr val="FF0000"/>
              </a:solidFill>
            </a:endParaRPr>
          </a:p>
        </p:txBody>
      </p:sp>
      <p:grpSp>
        <p:nvGrpSpPr>
          <p:cNvPr id="1003" name="Google Shape;1003;p102"/>
          <p:cNvGrpSpPr/>
          <p:nvPr/>
        </p:nvGrpSpPr>
        <p:grpSpPr>
          <a:xfrm>
            <a:off x="264975" y="1160775"/>
            <a:ext cx="8216190" cy="3331850"/>
            <a:chOff x="285774" y="-605734"/>
            <a:chExt cx="11765989" cy="4783017"/>
          </a:xfrm>
        </p:grpSpPr>
        <p:pic>
          <p:nvPicPr>
            <p:cNvPr id="1004" name="Google Shape;1004;p102"/>
            <p:cNvPicPr preferRelativeResize="0"/>
            <p:nvPr/>
          </p:nvPicPr>
          <p:blipFill rotWithShape="1">
            <a:blip r:embed="rId4">
              <a:alphaModFix/>
            </a:blip>
            <a:srcRect b="59946" l="17455" r="54539" t="5643"/>
            <a:stretch/>
          </p:blipFill>
          <p:spPr>
            <a:xfrm>
              <a:off x="285774" y="-605734"/>
              <a:ext cx="6916082" cy="47830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5" name="Google Shape;1005;p102"/>
            <p:cNvPicPr preferRelativeResize="0"/>
            <p:nvPr/>
          </p:nvPicPr>
          <p:blipFill rotWithShape="1">
            <a:blip r:embed="rId5">
              <a:alphaModFix/>
            </a:blip>
            <a:srcRect b="30294" l="7793" r="8580" t="29004"/>
            <a:stretch/>
          </p:blipFill>
          <p:spPr>
            <a:xfrm rot="-583342">
              <a:off x="7654817" y="1667520"/>
              <a:ext cx="4252722" cy="2069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06" name="Google Shape;1006;p10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7" name="Google Shape;1007;p102"/>
          <p:cNvSpPr txBox="1"/>
          <p:nvPr/>
        </p:nvSpPr>
        <p:spPr>
          <a:xfrm>
            <a:off x="5267625" y="941375"/>
            <a:ext cx="3382500" cy="985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0000"/>
                </a:solidFill>
              </a:rPr>
              <a:t> </a:t>
            </a:r>
            <a:r>
              <a:rPr b="1" lang="en" sz="2600">
                <a:solidFill>
                  <a:srgbClr val="0000FF"/>
                </a:solidFill>
              </a:rPr>
              <a:t>擴充版</a:t>
            </a:r>
            <a:r>
              <a:rPr b="1" lang="en" sz="2600">
                <a:solidFill>
                  <a:srgbClr val="FF0000"/>
                </a:solidFill>
              </a:rPr>
              <a:t>           </a:t>
            </a:r>
            <a:r>
              <a:rPr b="1" lang="en" sz="2600">
                <a:solidFill>
                  <a:srgbClr val="0000FF"/>
                </a:solidFill>
              </a:rPr>
              <a:t>紅外線</a:t>
            </a:r>
            <a:endParaRPr b="1" sz="26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0000"/>
                </a:solidFill>
              </a:rPr>
              <a:t>P0的黑   連接   GND</a:t>
            </a:r>
            <a:endParaRPr b="1" sz="2600">
              <a:solidFill>
                <a:srgbClr val="FF0000"/>
              </a:solidFill>
            </a:endParaRPr>
          </a:p>
        </p:txBody>
      </p:sp>
      <p:cxnSp>
        <p:nvCxnSpPr>
          <p:cNvPr id="1008" name="Google Shape;1008;p102"/>
          <p:cNvCxnSpPr/>
          <p:nvPr/>
        </p:nvCxnSpPr>
        <p:spPr>
          <a:xfrm rot="10800000">
            <a:off x="1512700" y="3000475"/>
            <a:ext cx="3992400" cy="402600"/>
          </a:xfrm>
          <a:prstGeom prst="straightConnector1">
            <a:avLst/>
          </a:prstGeom>
          <a:noFill/>
          <a:ln cap="flat" cmpd="sng" w="38100">
            <a:solidFill>
              <a:srgbClr val="E6B8A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09" name="Google Shape;1009;p102"/>
          <p:cNvSpPr/>
          <p:nvPr/>
        </p:nvSpPr>
        <p:spPr>
          <a:xfrm rot="31737">
            <a:off x="997210" y="2711926"/>
            <a:ext cx="714930" cy="14943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0" name="Google Shape;1010;p102"/>
          <p:cNvSpPr/>
          <p:nvPr/>
        </p:nvSpPr>
        <p:spPr>
          <a:xfrm>
            <a:off x="156400" y="4586325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011" name="Google Shape;1011;p102"/>
          <p:cNvSpPr/>
          <p:nvPr/>
        </p:nvSpPr>
        <p:spPr>
          <a:xfrm rot="5400000">
            <a:off x="1037887" y="4688363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6" name="Google Shape;1016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525" y="-962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7" name="Google Shape;1017;p103"/>
          <p:cNvSpPr txBox="1"/>
          <p:nvPr/>
        </p:nvSpPr>
        <p:spPr>
          <a:xfrm>
            <a:off x="201300" y="342025"/>
            <a:ext cx="87414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</a:t>
            </a:r>
            <a:r>
              <a:rPr b="1" lang="en" sz="29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.將紅外線感測器連接擴展版</a:t>
            </a:r>
            <a:r>
              <a:rPr b="1" lang="en" sz="29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P0腳位</a:t>
            </a:r>
            <a:endParaRPr b="1" sz="1500">
              <a:solidFill>
                <a:srgbClr val="FF0000"/>
              </a:solidFill>
            </a:endParaRPr>
          </a:p>
        </p:txBody>
      </p:sp>
      <p:grpSp>
        <p:nvGrpSpPr>
          <p:cNvPr id="1018" name="Google Shape;1018;p103"/>
          <p:cNvGrpSpPr/>
          <p:nvPr/>
        </p:nvGrpSpPr>
        <p:grpSpPr>
          <a:xfrm>
            <a:off x="264975" y="1160775"/>
            <a:ext cx="8216190" cy="3331850"/>
            <a:chOff x="285774" y="-605734"/>
            <a:chExt cx="11765989" cy="4783017"/>
          </a:xfrm>
        </p:grpSpPr>
        <p:pic>
          <p:nvPicPr>
            <p:cNvPr id="1019" name="Google Shape;1019;p103"/>
            <p:cNvPicPr preferRelativeResize="0"/>
            <p:nvPr/>
          </p:nvPicPr>
          <p:blipFill rotWithShape="1">
            <a:blip r:embed="rId4">
              <a:alphaModFix/>
            </a:blip>
            <a:srcRect b="59946" l="17455" r="54539" t="5643"/>
            <a:stretch/>
          </p:blipFill>
          <p:spPr>
            <a:xfrm>
              <a:off x="285774" y="-605734"/>
              <a:ext cx="6916082" cy="47830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0" name="Google Shape;1020;p103"/>
            <p:cNvPicPr preferRelativeResize="0"/>
            <p:nvPr/>
          </p:nvPicPr>
          <p:blipFill rotWithShape="1">
            <a:blip r:embed="rId5">
              <a:alphaModFix/>
            </a:blip>
            <a:srcRect b="30294" l="7793" r="8580" t="29004"/>
            <a:stretch/>
          </p:blipFill>
          <p:spPr>
            <a:xfrm rot="-583342">
              <a:off x="7654817" y="1667520"/>
              <a:ext cx="4252722" cy="2069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21" name="Google Shape;1021;p10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22" name="Google Shape;1022;p103"/>
          <p:cNvSpPr txBox="1"/>
          <p:nvPr/>
        </p:nvSpPr>
        <p:spPr>
          <a:xfrm>
            <a:off x="5267625" y="941375"/>
            <a:ext cx="3382500" cy="985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0000"/>
                </a:solidFill>
              </a:rPr>
              <a:t> </a:t>
            </a:r>
            <a:r>
              <a:rPr b="1" lang="en" sz="2600">
                <a:solidFill>
                  <a:srgbClr val="0000FF"/>
                </a:solidFill>
              </a:rPr>
              <a:t>擴充版</a:t>
            </a:r>
            <a:r>
              <a:rPr b="1" lang="en" sz="2600">
                <a:solidFill>
                  <a:srgbClr val="FF0000"/>
                </a:solidFill>
              </a:rPr>
              <a:t>           </a:t>
            </a:r>
            <a:r>
              <a:rPr b="1" lang="en" sz="2600">
                <a:solidFill>
                  <a:srgbClr val="0000FF"/>
                </a:solidFill>
              </a:rPr>
              <a:t>紅外線</a:t>
            </a:r>
            <a:endParaRPr b="1" sz="26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0000"/>
                </a:solidFill>
              </a:rPr>
              <a:t>P0的紅   連接   VCC</a:t>
            </a:r>
            <a:endParaRPr b="1" sz="2600">
              <a:solidFill>
                <a:srgbClr val="FF0000"/>
              </a:solidFill>
            </a:endParaRPr>
          </a:p>
        </p:txBody>
      </p:sp>
      <p:cxnSp>
        <p:nvCxnSpPr>
          <p:cNvPr id="1023" name="Google Shape;1023;p103"/>
          <p:cNvCxnSpPr/>
          <p:nvPr/>
        </p:nvCxnSpPr>
        <p:spPr>
          <a:xfrm flipH="1">
            <a:off x="1480300" y="3250125"/>
            <a:ext cx="4056900" cy="96600"/>
          </a:xfrm>
          <a:prstGeom prst="straightConnector1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24" name="Google Shape;1024;p103"/>
          <p:cNvSpPr/>
          <p:nvPr/>
        </p:nvSpPr>
        <p:spPr>
          <a:xfrm rot="31737">
            <a:off x="997210" y="2711926"/>
            <a:ext cx="714930" cy="14943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5" name="Google Shape;1025;p103"/>
          <p:cNvSpPr/>
          <p:nvPr/>
        </p:nvSpPr>
        <p:spPr>
          <a:xfrm>
            <a:off x="156400" y="4586325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026" name="Google Shape;1026;p103"/>
          <p:cNvSpPr/>
          <p:nvPr/>
        </p:nvSpPr>
        <p:spPr>
          <a:xfrm rot="5400000">
            <a:off x="1037887" y="4688363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2"/>
          <p:cNvSpPr/>
          <p:nvPr/>
        </p:nvSpPr>
        <p:spPr>
          <a:xfrm>
            <a:off x="329375" y="3515750"/>
            <a:ext cx="7566000" cy="1029300"/>
          </a:xfrm>
          <a:prstGeom prst="wedgeRectCallout">
            <a:avLst>
              <a:gd fmla="val 52487" name="adj1"/>
              <a:gd fmla="val -4802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32"/>
          <p:cNvSpPr txBox="1"/>
          <p:nvPr>
            <p:ph type="title"/>
          </p:nvPr>
        </p:nvSpPr>
        <p:spPr>
          <a:xfrm>
            <a:off x="274075" y="250260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/>
              <a:t>紅外線感測器</a:t>
            </a:r>
            <a:endParaRPr b="1" sz="3900"/>
          </a:p>
        </p:txBody>
      </p:sp>
      <p:pic>
        <p:nvPicPr>
          <p:cNvPr id="172" name="Google Shape;172;p32"/>
          <p:cNvPicPr preferRelativeResize="0"/>
          <p:nvPr/>
        </p:nvPicPr>
        <p:blipFill rotWithShape="1">
          <a:blip r:embed="rId4">
            <a:alphaModFix/>
          </a:blip>
          <a:srcRect b="22918" l="0" r="0" t="20295"/>
          <a:stretch/>
        </p:blipFill>
        <p:spPr>
          <a:xfrm>
            <a:off x="235350" y="334100"/>
            <a:ext cx="3995850" cy="226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2"/>
          <p:cNvPicPr preferRelativeResize="0"/>
          <p:nvPr/>
        </p:nvPicPr>
        <p:blipFill rotWithShape="1">
          <a:blip r:embed="rId5">
            <a:alphaModFix/>
          </a:blip>
          <a:srcRect b="26375" l="5023" r="4306" t="25184"/>
          <a:stretch/>
        </p:blipFill>
        <p:spPr>
          <a:xfrm>
            <a:off x="4861725" y="434688"/>
            <a:ext cx="3870900" cy="206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2"/>
          <p:cNvSpPr txBox="1"/>
          <p:nvPr/>
        </p:nvSpPr>
        <p:spPr>
          <a:xfrm>
            <a:off x="311700" y="3607100"/>
            <a:ext cx="78420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紅外線感測器</a:t>
            </a:r>
            <a:r>
              <a:rPr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本身會發射紅外線光束，當紅外線光束被物體擋住後，紅外線光束就會反射，接收器接收反射的紅外線，就能執行指令。</a:t>
            </a:r>
            <a:endParaRPr/>
          </a:p>
        </p:txBody>
      </p:sp>
      <p:pic>
        <p:nvPicPr>
          <p:cNvPr id="175" name="Google Shape;175;p32"/>
          <p:cNvPicPr preferRelativeResize="0"/>
          <p:nvPr/>
        </p:nvPicPr>
        <p:blipFill rotWithShape="1">
          <a:blip r:embed="rId6">
            <a:alphaModFix/>
          </a:blip>
          <a:srcRect b="0" l="0" r="5437" t="0"/>
          <a:stretch/>
        </p:blipFill>
        <p:spPr>
          <a:xfrm>
            <a:off x="7992150" y="3438763"/>
            <a:ext cx="922850" cy="1579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7" name="Google Shape;177;p32"/>
          <p:cNvSpPr/>
          <p:nvPr/>
        </p:nvSpPr>
        <p:spPr>
          <a:xfrm>
            <a:off x="205175" y="4611325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78" name="Google Shape;178;p32"/>
          <p:cNvSpPr/>
          <p:nvPr/>
        </p:nvSpPr>
        <p:spPr>
          <a:xfrm rot="5400000">
            <a:off x="1086662" y="4713363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Google Shape;1031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525" y="-962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2" name="Google Shape;1032;p104"/>
          <p:cNvSpPr txBox="1"/>
          <p:nvPr/>
        </p:nvSpPr>
        <p:spPr>
          <a:xfrm>
            <a:off x="201300" y="342025"/>
            <a:ext cx="87414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6</a:t>
            </a:r>
            <a:r>
              <a:rPr b="1" lang="en" sz="29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.將紅外線感測器連接擴展版</a:t>
            </a:r>
            <a:r>
              <a:rPr b="1" lang="en" sz="29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P0腳位</a:t>
            </a:r>
            <a:endParaRPr b="1" sz="1500">
              <a:solidFill>
                <a:srgbClr val="FF0000"/>
              </a:solidFill>
            </a:endParaRPr>
          </a:p>
        </p:txBody>
      </p:sp>
      <p:grpSp>
        <p:nvGrpSpPr>
          <p:cNvPr id="1033" name="Google Shape;1033;p104"/>
          <p:cNvGrpSpPr/>
          <p:nvPr/>
        </p:nvGrpSpPr>
        <p:grpSpPr>
          <a:xfrm>
            <a:off x="264975" y="1160775"/>
            <a:ext cx="8216190" cy="3331850"/>
            <a:chOff x="285774" y="-605734"/>
            <a:chExt cx="11765989" cy="4783017"/>
          </a:xfrm>
        </p:grpSpPr>
        <p:pic>
          <p:nvPicPr>
            <p:cNvPr id="1034" name="Google Shape;1034;p104"/>
            <p:cNvPicPr preferRelativeResize="0"/>
            <p:nvPr/>
          </p:nvPicPr>
          <p:blipFill rotWithShape="1">
            <a:blip r:embed="rId4">
              <a:alphaModFix/>
            </a:blip>
            <a:srcRect b="59946" l="17455" r="54539" t="5643"/>
            <a:stretch/>
          </p:blipFill>
          <p:spPr>
            <a:xfrm>
              <a:off x="285774" y="-605734"/>
              <a:ext cx="6916082" cy="47830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5" name="Google Shape;1035;p104"/>
            <p:cNvPicPr preferRelativeResize="0"/>
            <p:nvPr/>
          </p:nvPicPr>
          <p:blipFill rotWithShape="1">
            <a:blip r:embed="rId5">
              <a:alphaModFix/>
            </a:blip>
            <a:srcRect b="30294" l="7793" r="8580" t="29004"/>
            <a:stretch/>
          </p:blipFill>
          <p:spPr>
            <a:xfrm rot="-583342">
              <a:off x="7654817" y="1667520"/>
              <a:ext cx="4252722" cy="2069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6" name="Google Shape;1036;p10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7" name="Google Shape;1037;p104"/>
          <p:cNvSpPr txBox="1"/>
          <p:nvPr/>
        </p:nvSpPr>
        <p:spPr>
          <a:xfrm>
            <a:off x="5267625" y="941375"/>
            <a:ext cx="3382500" cy="1785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0000"/>
                </a:solidFill>
              </a:rPr>
              <a:t> </a:t>
            </a:r>
            <a:r>
              <a:rPr b="1" lang="en" sz="2600">
                <a:solidFill>
                  <a:srgbClr val="0000FF"/>
                </a:solidFill>
              </a:rPr>
              <a:t>擴充版</a:t>
            </a:r>
            <a:r>
              <a:rPr b="1" lang="en" sz="2600">
                <a:solidFill>
                  <a:srgbClr val="FF0000"/>
                </a:solidFill>
              </a:rPr>
              <a:t>           </a:t>
            </a:r>
            <a:r>
              <a:rPr b="1" lang="en" sz="2600">
                <a:solidFill>
                  <a:srgbClr val="0000FF"/>
                </a:solidFill>
              </a:rPr>
              <a:t>紅外線</a:t>
            </a:r>
            <a:endParaRPr b="1" sz="26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0000"/>
                </a:solidFill>
              </a:rPr>
              <a:t>P0的黃   連接   A0</a:t>
            </a:r>
            <a:endParaRPr b="1" sz="26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0000"/>
                </a:solidFill>
              </a:rPr>
              <a:t>P0的黑   連接   GND</a:t>
            </a:r>
            <a:endParaRPr b="1" sz="26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FF0000"/>
                </a:solidFill>
              </a:rPr>
              <a:t>P0的紅   連接   VCC</a:t>
            </a:r>
            <a:endParaRPr b="1" sz="2600">
              <a:solidFill>
                <a:srgbClr val="FF0000"/>
              </a:solidFill>
            </a:endParaRPr>
          </a:p>
        </p:txBody>
      </p:sp>
      <p:cxnSp>
        <p:nvCxnSpPr>
          <p:cNvPr id="1038" name="Google Shape;1038;p104"/>
          <p:cNvCxnSpPr/>
          <p:nvPr/>
        </p:nvCxnSpPr>
        <p:spPr>
          <a:xfrm flipH="1">
            <a:off x="1480300" y="3250125"/>
            <a:ext cx="4056900" cy="96600"/>
          </a:xfrm>
          <a:prstGeom prst="straightConnector1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39" name="Google Shape;1039;p104"/>
          <p:cNvCxnSpPr/>
          <p:nvPr/>
        </p:nvCxnSpPr>
        <p:spPr>
          <a:xfrm rot="10800000">
            <a:off x="1512700" y="3000475"/>
            <a:ext cx="3992400" cy="402600"/>
          </a:xfrm>
          <a:prstGeom prst="straightConnector1">
            <a:avLst/>
          </a:prstGeom>
          <a:noFill/>
          <a:ln cap="flat" cmpd="sng" w="38100">
            <a:solidFill>
              <a:srgbClr val="E6B8A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40" name="Google Shape;1040;p104"/>
          <p:cNvCxnSpPr/>
          <p:nvPr/>
        </p:nvCxnSpPr>
        <p:spPr>
          <a:xfrm rot="10800000">
            <a:off x="1488400" y="3676575"/>
            <a:ext cx="4097100" cy="120900"/>
          </a:xfrm>
          <a:prstGeom prst="straightConnector1">
            <a:avLst/>
          </a:prstGeom>
          <a:noFill/>
          <a:ln cap="flat" cmpd="sng" w="38100">
            <a:solidFill>
              <a:srgbClr val="E6913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41" name="Google Shape;1041;p104"/>
          <p:cNvSpPr/>
          <p:nvPr/>
        </p:nvSpPr>
        <p:spPr>
          <a:xfrm rot="31737">
            <a:off x="997210" y="2711926"/>
            <a:ext cx="714930" cy="14943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2" name="Google Shape;1042;p104"/>
          <p:cNvSpPr/>
          <p:nvPr/>
        </p:nvSpPr>
        <p:spPr>
          <a:xfrm>
            <a:off x="156400" y="4586325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043" name="Google Shape;1043;p104"/>
          <p:cNvSpPr/>
          <p:nvPr/>
        </p:nvSpPr>
        <p:spPr>
          <a:xfrm rot="5400000">
            <a:off x="1037887" y="4688363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Google Shape;1048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9" name="Google Shape;1049;p105"/>
          <p:cNvSpPr txBox="1"/>
          <p:nvPr/>
        </p:nvSpPr>
        <p:spPr>
          <a:xfrm>
            <a:off x="433500" y="567400"/>
            <a:ext cx="4138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完成圖</a:t>
            </a:r>
            <a:endParaRPr/>
          </a:p>
        </p:txBody>
      </p:sp>
      <p:grpSp>
        <p:nvGrpSpPr>
          <p:cNvPr id="1050" name="Google Shape;1050;p105"/>
          <p:cNvGrpSpPr/>
          <p:nvPr/>
        </p:nvGrpSpPr>
        <p:grpSpPr>
          <a:xfrm>
            <a:off x="2163802" y="351735"/>
            <a:ext cx="3997286" cy="4590737"/>
            <a:chOff x="5169834" y="877400"/>
            <a:chExt cx="3482867" cy="4067999"/>
          </a:xfrm>
        </p:grpSpPr>
        <p:pic>
          <p:nvPicPr>
            <p:cNvPr id="1051" name="Google Shape;1051;p105"/>
            <p:cNvPicPr preferRelativeResize="0"/>
            <p:nvPr/>
          </p:nvPicPr>
          <p:blipFill rotWithShape="1">
            <a:blip r:embed="rId4">
              <a:alphaModFix/>
            </a:blip>
            <a:srcRect b="14185" l="0" r="13547" t="0"/>
            <a:stretch/>
          </p:blipFill>
          <p:spPr>
            <a:xfrm>
              <a:off x="5317550" y="877400"/>
              <a:ext cx="3335151" cy="40679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52" name="Google Shape;1052;p105"/>
            <p:cNvGrpSpPr/>
            <p:nvPr/>
          </p:nvGrpSpPr>
          <p:grpSpPr>
            <a:xfrm>
              <a:off x="5169834" y="2292539"/>
              <a:ext cx="2782416" cy="2603661"/>
              <a:chOff x="4702909" y="2178339"/>
              <a:chExt cx="2782416" cy="2603661"/>
            </a:xfrm>
          </p:grpSpPr>
          <p:sp>
            <p:nvSpPr>
              <p:cNvPr id="1053" name="Google Shape;1053;p105"/>
              <p:cNvSpPr/>
              <p:nvPr/>
            </p:nvSpPr>
            <p:spPr>
              <a:xfrm>
                <a:off x="6756625" y="4081250"/>
                <a:ext cx="728700" cy="318900"/>
              </a:xfrm>
              <a:prstGeom prst="roundRect">
                <a:avLst>
                  <a:gd fmla="val 16667" name="adj"/>
                </a:avLst>
              </a:prstGeom>
              <a:noFill/>
              <a:ln cap="flat" cmpd="sng" w="28575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4" name="Google Shape;1054;p105"/>
              <p:cNvSpPr txBox="1"/>
              <p:nvPr/>
            </p:nvSpPr>
            <p:spPr>
              <a:xfrm>
                <a:off x="5700650" y="4400100"/>
                <a:ext cx="1308000" cy="3819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600">
                    <a:solidFill>
                      <a:srgbClr val="FF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GND  3V3  P0</a:t>
                </a:r>
                <a:endParaRPr b="1" sz="16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5" name="Google Shape;1055;p105"/>
              <p:cNvSpPr/>
              <p:nvPr/>
            </p:nvSpPr>
            <p:spPr>
              <a:xfrm rot="-1107490">
                <a:off x="4759209" y="2349560"/>
                <a:ext cx="1170201" cy="546157"/>
              </a:xfrm>
              <a:prstGeom prst="roundRect">
                <a:avLst>
                  <a:gd fmla="val 16667" name="adj"/>
                </a:avLst>
              </a:prstGeom>
              <a:noFill/>
              <a:ln cap="flat" cmpd="sng" w="28575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56" name="Google Shape;1056;p105"/>
          <p:cNvSpPr txBox="1"/>
          <p:nvPr/>
        </p:nvSpPr>
        <p:spPr>
          <a:xfrm>
            <a:off x="5876089" y="1608071"/>
            <a:ext cx="1899600" cy="4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A0     GND  VCC</a:t>
            </a:r>
            <a:endParaRPr b="1" sz="16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7" name="Google Shape;1057;p10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8" name="Google Shape;1058;p105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059" name="Google Shape;1059;p105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" name="Google Shape;1064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p106"/>
          <p:cNvPicPr preferRelativeResize="0"/>
          <p:nvPr/>
        </p:nvPicPr>
        <p:blipFill rotWithShape="1">
          <a:blip r:embed="rId4">
            <a:alphaModFix/>
          </a:blip>
          <a:srcRect b="25529" l="0" r="3698" t="15605"/>
          <a:stretch/>
        </p:blipFill>
        <p:spPr>
          <a:xfrm>
            <a:off x="1780000" y="780775"/>
            <a:ext cx="5061373" cy="4125302"/>
          </a:xfrm>
          <a:prstGeom prst="rect">
            <a:avLst/>
          </a:prstGeom>
          <a:noFill/>
          <a:ln>
            <a:noFill/>
          </a:ln>
        </p:spPr>
      </p:pic>
      <p:sp>
        <p:nvSpPr>
          <p:cNvPr id="1066" name="Google Shape;1066;p106"/>
          <p:cNvSpPr txBox="1"/>
          <p:nvPr/>
        </p:nvSpPr>
        <p:spPr>
          <a:xfrm>
            <a:off x="560525" y="421450"/>
            <a:ext cx="3932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</a:t>
            </a: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.裝好後</a:t>
            </a: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黏上泡棉膠</a:t>
            </a:r>
            <a:endParaRPr/>
          </a:p>
        </p:txBody>
      </p:sp>
      <p:grpSp>
        <p:nvGrpSpPr>
          <p:cNvPr id="1067" name="Google Shape;1067;p106"/>
          <p:cNvGrpSpPr/>
          <p:nvPr/>
        </p:nvGrpSpPr>
        <p:grpSpPr>
          <a:xfrm>
            <a:off x="4499575" y="3839425"/>
            <a:ext cx="3934026" cy="677375"/>
            <a:chOff x="4875200" y="4345325"/>
            <a:chExt cx="3934026" cy="677375"/>
          </a:xfrm>
        </p:grpSpPr>
        <p:sp>
          <p:nvSpPr>
            <p:cNvPr id="1068" name="Google Shape;1068;p106"/>
            <p:cNvSpPr txBox="1"/>
            <p:nvPr/>
          </p:nvSpPr>
          <p:spPr>
            <a:xfrm>
              <a:off x="6758726" y="4499500"/>
              <a:ext cx="20505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200">
                  <a:solidFill>
                    <a:srgbClr val="FF0000"/>
                  </a:solidFill>
                </a:rPr>
                <a:t>黏上泡棉膠</a:t>
              </a:r>
              <a:endParaRPr b="1" sz="2200">
                <a:solidFill>
                  <a:srgbClr val="FF0000"/>
                </a:solidFill>
              </a:endParaRPr>
            </a:p>
          </p:txBody>
        </p:sp>
        <p:cxnSp>
          <p:nvCxnSpPr>
            <p:cNvPr id="1069" name="Google Shape;1069;p106"/>
            <p:cNvCxnSpPr/>
            <p:nvPr/>
          </p:nvCxnSpPr>
          <p:spPr>
            <a:xfrm rot="10800000">
              <a:off x="4875200" y="4345325"/>
              <a:ext cx="2921400" cy="19680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070" name="Google Shape;1070;p10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1" name="Google Shape;1071;p106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072" name="Google Shape;1072;p106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oogle Shape;1077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8" name="Google Shape;1078;p107"/>
          <p:cNvSpPr txBox="1"/>
          <p:nvPr/>
        </p:nvSpPr>
        <p:spPr>
          <a:xfrm>
            <a:off x="485950" y="1017100"/>
            <a:ext cx="3932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5.</a:t>
            </a: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固定</a:t>
            </a: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感測器如右圖</a:t>
            </a:r>
            <a:endParaRPr/>
          </a:p>
        </p:txBody>
      </p:sp>
      <p:pic>
        <p:nvPicPr>
          <p:cNvPr id="1079" name="Google Shape;1079;p107"/>
          <p:cNvPicPr preferRelativeResize="0"/>
          <p:nvPr/>
        </p:nvPicPr>
        <p:blipFill rotWithShape="1">
          <a:blip r:embed="rId4">
            <a:alphaModFix/>
          </a:blip>
          <a:srcRect b="2845" l="6472" r="26588" t="5064"/>
          <a:stretch/>
        </p:blipFill>
        <p:spPr>
          <a:xfrm>
            <a:off x="4137350" y="209275"/>
            <a:ext cx="4508923" cy="4652502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10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1" name="Google Shape;1081;p107"/>
          <p:cNvSpPr/>
          <p:nvPr/>
        </p:nvSpPr>
        <p:spPr>
          <a:xfrm>
            <a:off x="198850" y="44044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082" name="Google Shape;1082;p107"/>
          <p:cNvSpPr/>
          <p:nvPr/>
        </p:nvSpPr>
        <p:spPr>
          <a:xfrm rot="5400000">
            <a:off x="10803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7" name="Google Shape;1087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8" name="Google Shape;1088;p108"/>
          <p:cNvSpPr/>
          <p:nvPr/>
        </p:nvSpPr>
        <p:spPr>
          <a:xfrm>
            <a:off x="3206450" y="846275"/>
            <a:ext cx="5463300" cy="2679900"/>
          </a:xfrm>
          <a:prstGeom prst="wedgeEllipseCallout">
            <a:avLst>
              <a:gd fmla="val -62392" name="adj1"/>
              <a:gd fmla="val 33158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89" name="Google Shape;1089;p108"/>
          <p:cNvPicPr preferRelativeResize="0"/>
          <p:nvPr/>
        </p:nvPicPr>
        <p:blipFill rotWithShape="1">
          <a:blip r:embed="rId4">
            <a:alphaModFix/>
          </a:blip>
          <a:srcRect b="0" l="0" r="5437" t="0"/>
          <a:stretch/>
        </p:blipFill>
        <p:spPr>
          <a:xfrm flipH="1">
            <a:off x="544225" y="1238000"/>
            <a:ext cx="1711525" cy="292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0" name="Google Shape;1090;p108"/>
          <p:cNvSpPr txBox="1"/>
          <p:nvPr>
            <p:ph type="title"/>
          </p:nvPr>
        </p:nvSpPr>
        <p:spPr>
          <a:xfrm>
            <a:off x="2803525" y="1765325"/>
            <a:ext cx="61671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348"/>
              <a:buFont typeface="Arial"/>
              <a:buNone/>
            </a:pPr>
            <a:r>
              <a:rPr b="1" lang="en" sz="3620"/>
              <a:t>撰寫程式</a:t>
            </a:r>
            <a:r>
              <a:rPr b="1" lang="en" sz="3620"/>
              <a:t>前需</a:t>
            </a:r>
            <a:r>
              <a:rPr b="1" lang="en" sz="3620"/>
              <a:t>取得紅外線</a:t>
            </a:r>
            <a:endParaRPr b="1" sz="362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348"/>
              <a:buFont typeface="Arial"/>
              <a:buNone/>
            </a:pPr>
            <a:r>
              <a:rPr b="1" lang="en" sz="3620"/>
              <a:t>感測器的數值</a:t>
            </a:r>
            <a:endParaRPr b="1" sz="3920"/>
          </a:p>
        </p:txBody>
      </p:sp>
      <p:sp>
        <p:nvSpPr>
          <p:cNvPr id="1091" name="Google Shape;1091;p10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2" name="Google Shape;1092;p108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093" name="Google Shape;1093;p108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8" name="Google Shape;1098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9" name="Google Shape;1099;p109"/>
          <p:cNvSpPr/>
          <p:nvPr/>
        </p:nvSpPr>
        <p:spPr>
          <a:xfrm>
            <a:off x="-33600" y="0"/>
            <a:ext cx="31218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00" name="Google Shape;1100;p109"/>
          <p:cNvPicPr preferRelativeResize="0"/>
          <p:nvPr/>
        </p:nvPicPr>
        <p:blipFill rotWithShape="1">
          <a:blip r:embed="rId4">
            <a:alphaModFix/>
          </a:blip>
          <a:srcRect b="0" l="34870" r="1264" t="-1204"/>
          <a:stretch/>
        </p:blipFill>
        <p:spPr>
          <a:xfrm>
            <a:off x="3309875" y="130275"/>
            <a:ext cx="5641876" cy="488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1" name="Google Shape;1101;p109"/>
          <p:cNvSpPr txBox="1"/>
          <p:nvPr/>
        </p:nvSpPr>
        <p:spPr>
          <a:xfrm>
            <a:off x="42600" y="1630575"/>
            <a:ext cx="31218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1.選擇</a:t>
            </a:r>
            <a:r>
              <a:rPr b="1" lang="en" sz="2800">
                <a:solidFill>
                  <a:srgbClr val="1C45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序列</a:t>
            </a:r>
            <a:endParaRPr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.拖曳</a:t>
            </a:r>
            <a:r>
              <a:rPr b="1" lang="en" sz="2800">
                <a:solidFill>
                  <a:srgbClr val="1C45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序列重新導向</a:t>
            </a:r>
            <a:endParaRPr b="1" sz="2800">
              <a:solidFill>
                <a:srgbClr val="1C4587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1C45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至USB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至</a:t>
            </a:r>
            <a:r>
              <a:rPr b="1" lang="en" sz="2800">
                <a:solidFill>
                  <a:schemeClr val="accen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當啟動時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</a:t>
            </a:r>
            <a:endParaRPr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02" name="Google Shape;1102;p10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03" name="Google Shape;1103;p109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104" name="Google Shape;1104;p109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9" name="Google Shape;1109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4100" y="152400"/>
            <a:ext cx="5262404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Google Shape;1111;p110"/>
          <p:cNvSpPr/>
          <p:nvPr/>
        </p:nvSpPr>
        <p:spPr>
          <a:xfrm>
            <a:off x="-33600" y="0"/>
            <a:ext cx="29016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2" name="Google Shape;1112;p110"/>
          <p:cNvSpPr txBox="1"/>
          <p:nvPr/>
        </p:nvSpPr>
        <p:spPr>
          <a:xfrm>
            <a:off x="-33600" y="1831350"/>
            <a:ext cx="2901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完成如右圖</a:t>
            </a:r>
            <a:endParaRPr b="1"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13" name="Google Shape;1113;p1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4" name="Google Shape;1114;p110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115" name="Google Shape;1115;p110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0" name="Google Shape;1120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5700" y="463175"/>
            <a:ext cx="5580051" cy="4322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22" name="Google Shape;1122;p111"/>
          <p:cNvSpPr/>
          <p:nvPr/>
        </p:nvSpPr>
        <p:spPr>
          <a:xfrm>
            <a:off x="-33600" y="0"/>
            <a:ext cx="31218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3" name="Google Shape;1123;p111"/>
          <p:cNvSpPr txBox="1"/>
          <p:nvPr/>
        </p:nvSpPr>
        <p:spPr>
          <a:xfrm>
            <a:off x="42600" y="1630575"/>
            <a:ext cx="31218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1.選擇</a:t>
            </a:r>
            <a:r>
              <a:rPr b="1" lang="en" sz="2800">
                <a:solidFill>
                  <a:srgbClr val="1C45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序列</a:t>
            </a:r>
            <a:endParaRPr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2.拖曳</a:t>
            </a:r>
            <a:r>
              <a:rPr b="1" lang="en" sz="2800">
                <a:solidFill>
                  <a:srgbClr val="1C45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序列</a:t>
            </a:r>
            <a:r>
              <a:rPr b="1" lang="en" sz="2800">
                <a:solidFill>
                  <a:srgbClr val="1C45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寫入一行文字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至</a:t>
            </a:r>
            <a:r>
              <a:rPr b="1" lang="en" sz="2800">
                <a:solidFill>
                  <a:schemeClr val="accen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重複無限次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</a:t>
            </a:r>
            <a:endParaRPr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24" name="Google Shape;1124;p1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5" name="Google Shape;1125;p111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126" name="Google Shape;1126;p111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Google Shape;1131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6950" y="233350"/>
            <a:ext cx="4352925" cy="467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p112"/>
          <p:cNvSpPr/>
          <p:nvPr/>
        </p:nvSpPr>
        <p:spPr>
          <a:xfrm>
            <a:off x="-33600" y="0"/>
            <a:ext cx="30990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4" name="Google Shape;1134;p112"/>
          <p:cNvSpPr txBox="1"/>
          <p:nvPr/>
        </p:nvSpPr>
        <p:spPr>
          <a:xfrm>
            <a:off x="-33600" y="2016450"/>
            <a:ext cx="3099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完成如右圖</a:t>
            </a:r>
            <a:endParaRPr b="1"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35" name="Google Shape;1135;p1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36" name="Google Shape;1136;p112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137" name="Google Shape;1137;p112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2" name="Google Shape;1142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2824" y="806375"/>
            <a:ext cx="5723476" cy="362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44" name="Google Shape;1144;p113"/>
          <p:cNvSpPr/>
          <p:nvPr/>
        </p:nvSpPr>
        <p:spPr>
          <a:xfrm>
            <a:off x="-33600" y="0"/>
            <a:ext cx="31218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5" name="Google Shape;1145;p113"/>
          <p:cNvSpPr txBox="1"/>
          <p:nvPr/>
        </p:nvSpPr>
        <p:spPr>
          <a:xfrm>
            <a:off x="42600" y="1630575"/>
            <a:ext cx="31218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1.選擇</a:t>
            </a:r>
            <a:r>
              <a:rPr b="1" lang="en" sz="2800">
                <a:solidFill>
                  <a:srgbClr val="B45F0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文字</a:t>
            </a:r>
            <a:endParaRPr sz="2000">
              <a:solidFill>
                <a:srgbClr val="B45F0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2.拖曳</a:t>
            </a:r>
            <a:r>
              <a:rPr b="1" lang="en" sz="2800">
                <a:solidFill>
                  <a:srgbClr val="B45F0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字串組合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至</a:t>
            </a:r>
            <a:r>
              <a:rPr b="1" lang="en" sz="2800">
                <a:solidFill>
                  <a:srgbClr val="1C4587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序列寫入一行文字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</a:t>
            </a:r>
            <a:endParaRPr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46" name="Google Shape;1146;p1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47" name="Google Shape;1147;p113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148" name="Google Shape;1148;p113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3"/>
          <p:cNvSpPr txBox="1"/>
          <p:nvPr/>
        </p:nvSpPr>
        <p:spPr>
          <a:xfrm>
            <a:off x="420450" y="22482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紅外線感測</a:t>
            </a:r>
            <a:r>
              <a:rPr b="1" lang="en" sz="2800">
                <a:solidFill>
                  <a:schemeClr val="dk1"/>
                </a:solidFill>
              </a:rPr>
              <a:t>原理</a:t>
            </a:r>
            <a:endParaRPr b="1"/>
          </a:p>
        </p:txBody>
      </p:sp>
      <p:sp>
        <p:nvSpPr>
          <p:cNvPr id="185" name="Google Shape;185;p33"/>
          <p:cNvSpPr txBox="1"/>
          <p:nvPr/>
        </p:nvSpPr>
        <p:spPr>
          <a:xfrm>
            <a:off x="278575" y="1145950"/>
            <a:ext cx="5183400" cy="13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icrosoft JhengHei"/>
              <a:buAutoNum type="arabicPeriod"/>
            </a:pPr>
            <a:r>
              <a:rPr lang="en" sz="2000">
                <a:latin typeface="Microsoft JhengHei"/>
                <a:ea typeface="Microsoft JhengHei"/>
                <a:cs typeface="Microsoft JhengHei"/>
                <a:sym typeface="Microsoft JhengHei"/>
              </a:rPr>
              <a:t>紅外線避障模組上有一個接收和發送端，其原理就是將紅外線發送，遇到障礙物反射回去到接收端使模組作動。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icrosoft JhengHei"/>
              <a:buAutoNum type="alphaLcPeriod"/>
            </a:pPr>
            <a:r>
              <a:t/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icrosoft JhengHei"/>
              <a:buAutoNum type="arabicPeriod"/>
            </a:pPr>
            <a:r>
              <a:rPr lang="en" sz="2000">
                <a:latin typeface="Microsoft JhengHei"/>
                <a:ea typeface="Microsoft JhengHei"/>
                <a:cs typeface="Microsoft JhengHei"/>
                <a:sym typeface="Microsoft JhengHei"/>
              </a:rPr>
              <a:t>利用顏色對光線的反射率，來檢測路徑，黑色吸收光線，</a:t>
            </a:r>
            <a:r>
              <a:rPr b="1" lang="en" sz="2000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感應器在黑色線上時不會收到IR反射訊號</a:t>
            </a:r>
            <a:r>
              <a:rPr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b="1" sz="2000"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55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Microsoft JhengHei"/>
              <a:buAutoNum type="alphaLcPeriod"/>
            </a:pPr>
            <a:r>
              <a:t/>
            </a:r>
            <a:endParaRPr b="1" sz="2000">
              <a:solidFill>
                <a:srgbClr val="0000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icrosoft JhengHei"/>
              <a:buAutoNum type="arabicPeriod"/>
            </a:pPr>
            <a:r>
              <a:rPr lang="en" sz="2000">
                <a:latin typeface="Microsoft JhengHei"/>
                <a:ea typeface="Microsoft JhengHei"/>
                <a:cs typeface="Microsoft JhengHei"/>
                <a:sym typeface="Microsoft JhengHei"/>
              </a:rPr>
              <a:t>感測器</a:t>
            </a:r>
            <a:r>
              <a:rPr lang="en" sz="2000">
                <a:latin typeface="Microsoft JhengHei"/>
                <a:ea typeface="Microsoft JhengHei"/>
                <a:cs typeface="Microsoft JhengHei"/>
                <a:sym typeface="Microsoft JhengHei"/>
              </a:rPr>
              <a:t>背面LED指示燈，</a:t>
            </a:r>
            <a:r>
              <a:rPr b="1" lang="en" sz="2000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當LED燈亮起，表示接收到反射的紅外線</a:t>
            </a:r>
            <a:r>
              <a:rPr lang="en" sz="2000"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sz="2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86" name="Google Shape;186;p33"/>
          <p:cNvGrpSpPr/>
          <p:nvPr/>
        </p:nvGrpSpPr>
        <p:grpSpPr>
          <a:xfrm>
            <a:off x="5790227" y="474802"/>
            <a:ext cx="3145135" cy="1477889"/>
            <a:chOff x="6250875" y="128113"/>
            <a:chExt cx="2762525" cy="1137625"/>
          </a:xfrm>
        </p:grpSpPr>
        <p:pic>
          <p:nvPicPr>
            <p:cNvPr id="187" name="Google Shape;187;p33"/>
            <p:cNvPicPr preferRelativeResize="0"/>
            <p:nvPr/>
          </p:nvPicPr>
          <p:blipFill rotWithShape="1">
            <a:blip r:embed="rId4">
              <a:alphaModFix/>
            </a:blip>
            <a:srcRect b="13880" l="0" r="0" t="17607"/>
            <a:stretch/>
          </p:blipFill>
          <p:spPr>
            <a:xfrm>
              <a:off x="6250875" y="128113"/>
              <a:ext cx="2621250" cy="1137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" name="Google Shape;188;p33"/>
            <p:cNvSpPr txBox="1"/>
            <p:nvPr/>
          </p:nvSpPr>
          <p:spPr>
            <a:xfrm>
              <a:off x="7881500" y="840425"/>
              <a:ext cx="1131900" cy="3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u="sng">
                  <a:solidFill>
                    <a:schemeClr val="hlink"/>
                  </a:solidFill>
                  <a:hlinkClick r:id="rId5"/>
                </a:rPr>
                <a:t>圖片來源</a:t>
              </a:r>
              <a:endParaRPr u="sng">
                <a:solidFill>
                  <a:schemeClr val="hlink"/>
                </a:solidFill>
              </a:endParaRPr>
            </a:p>
          </p:txBody>
        </p:sp>
      </p:grpSp>
      <p:grpSp>
        <p:nvGrpSpPr>
          <p:cNvPr id="189" name="Google Shape;189;p33"/>
          <p:cNvGrpSpPr/>
          <p:nvPr/>
        </p:nvGrpSpPr>
        <p:grpSpPr>
          <a:xfrm>
            <a:off x="5461977" y="2571752"/>
            <a:ext cx="3385815" cy="2303354"/>
            <a:chOff x="809575" y="3007400"/>
            <a:chExt cx="2968451" cy="2011838"/>
          </a:xfrm>
        </p:grpSpPr>
        <p:pic>
          <p:nvPicPr>
            <p:cNvPr id="190" name="Google Shape;190;p3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09575" y="3007400"/>
              <a:ext cx="2968451" cy="1662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33">
              <a:hlinkClick r:id="rId7"/>
            </p:cNvPr>
            <p:cNvSpPr txBox="1"/>
            <p:nvPr/>
          </p:nvSpPr>
          <p:spPr>
            <a:xfrm>
              <a:off x="1775271" y="4669738"/>
              <a:ext cx="1348200" cy="34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u="sng">
                  <a:solidFill>
                    <a:schemeClr val="hlink"/>
                  </a:solidFill>
                </a:rPr>
                <a:t>圖片來源</a:t>
              </a:r>
              <a:endParaRPr/>
            </a:p>
          </p:txBody>
        </p:sp>
      </p:grpSp>
      <p:sp>
        <p:nvSpPr>
          <p:cNvPr id="192" name="Google Shape;192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3" name="Google Shape;193;p33"/>
          <p:cNvSpPr/>
          <p:nvPr/>
        </p:nvSpPr>
        <p:spPr>
          <a:xfrm>
            <a:off x="278575" y="446430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94" name="Google Shape;194;p33"/>
          <p:cNvSpPr/>
          <p:nvPr/>
        </p:nvSpPr>
        <p:spPr>
          <a:xfrm rot="5400000">
            <a:off x="1160062" y="456633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2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3" name="Google Shape;1153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4" name="Google Shape;1154;p114"/>
          <p:cNvPicPr preferRelativeResize="0"/>
          <p:nvPr/>
        </p:nvPicPr>
        <p:blipFill rotWithShape="1">
          <a:blip r:embed="rId4">
            <a:alphaModFix/>
          </a:blip>
          <a:srcRect b="0" l="0" r="4187" t="0"/>
          <a:stretch/>
        </p:blipFill>
        <p:spPr>
          <a:xfrm>
            <a:off x="3245350" y="714650"/>
            <a:ext cx="5691775" cy="3840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5" name="Google Shape;1155;p114"/>
          <p:cNvSpPr/>
          <p:nvPr/>
        </p:nvSpPr>
        <p:spPr>
          <a:xfrm>
            <a:off x="-33600" y="0"/>
            <a:ext cx="30990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6" name="Google Shape;1156;p114"/>
          <p:cNvSpPr txBox="1"/>
          <p:nvPr/>
        </p:nvSpPr>
        <p:spPr>
          <a:xfrm>
            <a:off x="0" y="1992300"/>
            <a:ext cx="3065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完成如右圖</a:t>
            </a:r>
            <a:endParaRPr b="1"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57" name="Google Shape;1157;p1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8" name="Google Shape;1158;p114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159" name="Google Shape;1159;p114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4" name="Google Shape;1164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115"/>
          <p:cNvPicPr preferRelativeResize="0"/>
          <p:nvPr/>
        </p:nvPicPr>
        <p:blipFill rotWithShape="1">
          <a:blip r:embed="rId4">
            <a:alphaModFix/>
          </a:blip>
          <a:srcRect b="2391" l="2015" r="1075" t="0"/>
          <a:stretch/>
        </p:blipFill>
        <p:spPr>
          <a:xfrm>
            <a:off x="2689375" y="376150"/>
            <a:ext cx="6318799" cy="3836449"/>
          </a:xfrm>
          <a:prstGeom prst="rect">
            <a:avLst/>
          </a:prstGeom>
          <a:noFill/>
          <a:ln>
            <a:noFill/>
          </a:ln>
        </p:spPr>
      </p:pic>
      <p:sp>
        <p:nvSpPr>
          <p:cNvPr id="1166" name="Google Shape;1166;p115"/>
          <p:cNvSpPr/>
          <p:nvPr/>
        </p:nvSpPr>
        <p:spPr>
          <a:xfrm>
            <a:off x="-33600" y="0"/>
            <a:ext cx="25536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7" name="Google Shape;1167;p115"/>
          <p:cNvSpPr txBox="1"/>
          <p:nvPr/>
        </p:nvSpPr>
        <p:spPr>
          <a:xfrm>
            <a:off x="42600" y="1630575"/>
            <a:ext cx="31218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1.選擇</a:t>
            </a:r>
            <a:r>
              <a:rPr b="1" lang="en" sz="28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引腳</a:t>
            </a:r>
            <a:endParaRPr sz="20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b="1" lang="en" sz="2800">
                <a:solidFill>
                  <a:srgbClr val="B45F0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字串組合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輸入</a:t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B45F0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P0=</a:t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3.拖曳</a:t>
            </a:r>
            <a:r>
              <a:rPr b="1" lang="en" sz="28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類比信號</a:t>
            </a:r>
            <a:endParaRPr b="1" sz="28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讀取引腳P0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至</a:t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B45F0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字串組合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</a:t>
            </a:r>
            <a:endParaRPr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68" name="Google Shape;1168;p115"/>
          <p:cNvSpPr txBox="1"/>
          <p:nvPr/>
        </p:nvSpPr>
        <p:spPr>
          <a:xfrm>
            <a:off x="6256700" y="3145175"/>
            <a:ext cx="26763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b="1" lang="en" sz="1800">
                <a:solidFill>
                  <a:srgbClr val="FF0000"/>
                </a:solidFill>
              </a:rPr>
              <a:t>注意事項:</a:t>
            </a:r>
            <a:endParaRPr b="1" sz="18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引腳代號選擇依插在擴充版上的腳位代號為主(例如：紅外線感測器插在P1，類比信號讀取就選擇P1)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1169" name="Google Shape;1169;p1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70" name="Google Shape;1170;p115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171" name="Google Shape;1171;p115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5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6" name="Google Shape;1176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" name="Google Shape;1177;p116"/>
          <p:cNvPicPr preferRelativeResize="0"/>
          <p:nvPr/>
        </p:nvPicPr>
        <p:blipFill rotWithShape="1">
          <a:blip r:embed="rId4">
            <a:alphaModFix/>
          </a:blip>
          <a:srcRect b="2677" l="0" r="1912" t="1711"/>
          <a:stretch/>
        </p:blipFill>
        <p:spPr>
          <a:xfrm>
            <a:off x="2596200" y="521613"/>
            <a:ext cx="6522776" cy="3639024"/>
          </a:xfrm>
          <a:prstGeom prst="rect">
            <a:avLst/>
          </a:prstGeom>
          <a:noFill/>
          <a:ln>
            <a:noFill/>
          </a:ln>
        </p:spPr>
      </p:pic>
      <p:sp>
        <p:nvSpPr>
          <p:cNvPr id="1178" name="Google Shape;1178;p116"/>
          <p:cNvSpPr/>
          <p:nvPr/>
        </p:nvSpPr>
        <p:spPr>
          <a:xfrm>
            <a:off x="-33600" y="0"/>
            <a:ext cx="25536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9" name="Google Shape;1179;p116"/>
          <p:cNvSpPr txBox="1"/>
          <p:nvPr/>
        </p:nvSpPr>
        <p:spPr>
          <a:xfrm>
            <a:off x="127225" y="1602375"/>
            <a:ext cx="31218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1.選擇</a:t>
            </a:r>
            <a:r>
              <a:rPr b="1" lang="en" sz="2800">
                <a:solidFill>
                  <a:schemeClr val="accen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基本</a:t>
            </a:r>
            <a:endParaRPr sz="2000">
              <a:solidFill>
                <a:schemeClr val="accen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2.拖曳</a:t>
            </a:r>
            <a:r>
              <a:rPr b="1" lang="en" sz="2800">
                <a:solidFill>
                  <a:schemeClr val="accen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暫停毫秒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至</a:t>
            </a:r>
            <a:endParaRPr sz="16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accen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重複無限次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</a:t>
            </a:r>
            <a:endParaRPr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80" name="Google Shape;1180;p116"/>
          <p:cNvSpPr txBox="1"/>
          <p:nvPr/>
        </p:nvSpPr>
        <p:spPr>
          <a:xfrm>
            <a:off x="2711125" y="4319750"/>
            <a:ext cx="4370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注意事項:</a:t>
            </a:r>
            <a:endParaRPr b="1" sz="1800"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b="1" lang="en" sz="1800">
                <a:solidFill>
                  <a:srgbClr val="FF0000"/>
                </a:solidFill>
              </a:rPr>
              <a:t>暫停秒數設定越短，數據讀取越快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1181" name="Google Shape;1181;p1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2" name="Google Shape;1182;p116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183" name="Google Shape;1183;p116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7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8" name="Google Shape;1188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9" name="Google Shape;1189;p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8248" y="902675"/>
            <a:ext cx="5588325" cy="3524224"/>
          </a:xfrm>
          <a:prstGeom prst="rect">
            <a:avLst/>
          </a:prstGeom>
          <a:noFill/>
          <a:ln>
            <a:noFill/>
          </a:ln>
        </p:spPr>
      </p:pic>
      <p:sp>
        <p:nvSpPr>
          <p:cNvPr id="1190" name="Google Shape;1190;p117"/>
          <p:cNvSpPr/>
          <p:nvPr/>
        </p:nvSpPr>
        <p:spPr>
          <a:xfrm>
            <a:off x="0" y="0"/>
            <a:ext cx="30990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1" name="Google Shape;1191;p1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92" name="Google Shape;1192;p117"/>
          <p:cNvSpPr txBox="1"/>
          <p:nvPr/>
        </p:nvSpPr>
        <p:spPr>
          <a:xfrm>
            <a:off x="0" y="1992300"/>
            <a:ext cx="3065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完成如右圖</a:t>
            </a:r>
            <a:endParaRPr b="1"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93" name="Google Shape;1193;p117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194" name="Google Shape;1194;p117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118"/>
          <p:cNvPicPr preferRelativeResize="0"/>
          <p:nvPr/>
        </p:nvPicPr>
        <p:blipFill rotWithShape="1">
          <a:blip r:embed="rId4">
            <a:alphaModFix/>
          </a:blip>
          <a:srcRect b="0" l="0" r="0" t="1912"/>
          <a:stretch/>
        </p:blipFill>
        <p:spPr>
          <a:xfrm>
            <a:off x="2617700" y="883900"/>
            <a:ext cx="6462324" cy="34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1" name="Google Shape;1201;p118"/>
          <p:cNvSpPr/>
          <p:nvPr/>
        </p:nvSpPr>
        <p:spPr>
          <a:xfrm>
            <a:off x="0" y="0"/>
            <a:ext cx="25536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2" name="Google Shape;1202;p118"/>
          <p:cNvSpPr txBox="1"/>
          <p:nvPr/>
        </p:nvSpPr>
        <p:spPr>
          <a:xfrm>
            <a:off x="160825" y="1602375"/>
            <a:ext cx="22848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1.選擇</a:t>
            </a: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下載</a:t>
            </a:r>
            <a:endParaRPr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lang="en" sz="16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</a:t>
            </a:r>
            <a:r>
              <a:rPr b="1" lang="en" sz="28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顯示系統監控 裝置</a:t>
            </a:r>
            <a:endParaRPr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03" name="Google Shape;1203;p1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04" name="Google Shape;1204;p118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205" name="Google Shape;1205;p118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0" name="Google Shape;1210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1" name="Google Shape;1211;p119"/>
          <p:cNvSpPr/>
          <p:nvPr/>
        </p:nvSpPr>
        <p:spPr>
          <a:xfrm>
            <a:off x="0" y="0"/>
            <a:ext cx="3298200" cy="51435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12" name="Google Shape;1212;p1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1037" y="704400"/>
            <a:ext cx="5234176" cy="3925624"/>
          </a:xfrm>
          <a:prstGeom prst="rect">
            <a:avLst/>
          </a:prstGeom>
          <a:noFill/>
          <a:ln>
            <a:noFill/>
          </a:ln>
        </p:spPr>
      </p:pic>
      <p:sp>
        <p:nvSpPr>
          <p:cNvPr id="1213" name="Google Shape;1213;p1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14" name="Google Shape;1214;p119"/>
          <p:cNvSpPr txBox="1"/>
          <p:nvPr/>
        </p:nvSpPr>
        <p:spPr>
          <a:xfrm>
            <a:off x="0" y="2048400"/>
            <a:ext cx="3298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chemeClr val="dk1"/>
                </a:solidFill>
              </a:rPr>
              <a:t>將P0紅外線感測器</a:t>
            </a:r>
            <a:endParaRPr b="1" sz="2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chemeClr val="dk1"/>
                </a:solidFill>
              </a:rPr>
              <a:t>放置地面黑線上</a:t>
            </a:r>
            <a:endParaRPr b="1" sz="20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15" name="Google Shape;1215;p119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216" name="Google Shape;1216;p119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1" name="Google Shape;1221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2" name="Google Shape;1222;p120"/>
          <p:cNvCxnSpPr/>
          <p:nvPr/>
        </p:nvCxnSpPr>
        <p:spPr>
          <a:xfrm flipH="1">
            <a:off x="6290725" y="3347550"/>
            <a:ext cx="413700" cy="573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1223" name="Google Shape;1223;p120"/>
          <p:cNvGrpSpPr/>
          <p:nvPr/>
        </p:nvGrpSpPr>
        <p:grpSpPr>
          <a:xfrm>
            <a:off x="2571825" y="522737"/>
            <a:ext cx="6572174" cy="4098025"/>
            <a:chOff x="1922900" y="986700"/>
            <a:chExt cx="6572174" cy="4098025"/>
          </a:xfrm>
        </p:grpSpPr>
        <p:grpSp>
          <p:nvGrpSpPr>
            <p:cNvPr id="1224" name="Google Shape;1224;p120"/>
            <p:cNvGrpSpPr/>
            <p:nvPr/>
          </p:nvGrpSpPr>
          <p:grpSpPr>
            <a:xfrm>
              <a:off x="1922900" y="986700"/>
              <a:ext cx="4829500" cy="4098025"/>
              <a:chOff x="3473450" y="808275"/>
              <a:chExt cx="4829500" cy="4098025"/>
            </a:xfrm>
          </p:grpSpPr>
          <p:grpSp>
            <p:nvGrpSpPr>
              <p:cNvPr id="1225" name="Google Shape;1225;p120"/>
              <p:cNvGrpSpPr/>
              <p:nvPr/>
            </p:nvGrpSpPr>
            <p:grpSpPr>
              <a:xfrm>
                <a:off x="3473450" y="808275"/>
                <a:ext cx="4829500" cy="4098025"/>
                <a:chOff x="2966282" y="638722"/>
                <a:chExt cx="5233528" cy="4292474"/>
              </a:xfrm>
            </p:grpSpPr>
            <p:pic>
              <p:nvPicPr>
                <p:cNvPr id="1226" name="Google Shape;1226;p120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12226"/>
                <a:stretch/>
              </p:blipFill>
              <p:spPr>
                <a:xfrm>
                  <a:off x="2966282" y="638722"/>
                  <a:ext cx="5066915" cy="42924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27" name="Google Shape;1227;p120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6679" r="12453" t="3883"/>
                <a:stretch/>
              </p:blipFill>
              <p:spPr>
                <a:xfrm>
                  <a:off x="6610192" y="1183815"/>
                  <a:ext cx="1589618" cy="374738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228" name="Google Shape;1228;p120"/>
              <p:cNvSpPr/>
              <p:nvPr/>
            </p:nvSpPr>
            <p:spPr>
              <a:xfrm>
                <a:off x="6948725" y="3932875"/>
                <a:ext cx="1241400" cy="402000"/>
              </a:xfrm>
              <a:prstGeom prst="rect">
                <a:avLst/>
              </a:prstGeom>
              <a:noFill/>
              <a:ln cap="flat" cmpd="sng" w="28575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29" name="Google Shape;1229;p120"/>
            <p:cNvSpPr txBox="1"/>
            <p:nvPr/>
          </p:nvSpPr>
          <p:spPr>
            <a:xfrm>
              <a:off x="6156274" y="3411725"/>
              <a:ext cx="2338800" cy="538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300"/>
                <a:t>讀取的黑線數值</a:t>
              </a:r>
              <a:endParaRPr b="1" sz="2300"/>
            </a:p>
          </p:txBody>
        </p:sp>
      </p:grpSp>
      <p:sp>
        <p:nvSpPr>
          <p:cNvPr id="1230" name="Google Shape;1230;p120"/>
          <p:cNvSpPr txBox="1"/>
          <p:nvPr/>
        </p:nvSpPr>
        <p:spPr>
          <a:xfrm>
            <a:off x="91350" y="2124938"/>
            <a:ext cx="2338800" cy="6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讀取數值</a:t>
            </a:r>
            <a:endParaRPr b="1" sz="2800"/>
          </a:p>
        </p:txBody>
      </p:sp>
      <p:sp>
        <p:nvSpPr>
          <p:cNvPr id="1231" name="Google Shape;1231;p1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32" name="Google Shape;1232;p120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233" name="Google Shape;1233;p120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8" name="Google Shape;1238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9" name="Google Shape;1239;p121"/>
          <p:cNvSpPr txBox="1"/>
          <p:nvPr/>
        </p:nvSpPr>
        <p:spPr>
          <a:xfrm>
            <a:off x="-1" y="2048400"/>
            <a:ext cx="3492000" cy="104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將P0紅外線感測</a:t>
            </a:r>
            <a:r>
              <a:rPr b="1" lang="en" sz="2800"/>
              <a:t>器</a:t>
            </a:r>
            <a:endParaRPr b="1" sz="2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放置地面非黑線上</a:t>
            </a:r>
            <a:endParaRPr b="1" sz="2800"/>
          </a:p>
        </p:txBody>
      </p:sp>
      <p:pic>
        <p:nvPicPr>
          <p:cNvPr id="1240" name="Google Shape;1240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1800" y="555800"/>
            <a:ext cx="5568799" cy="4176626"/>
          </a:xfrm>
          <a:prstGeom prst="rect">
            <a:avLst/>
          </a:prstGeom>
          <a:noFill/>
          <a:ln>
            <a:noFill/>
          </a:ln>
        </p:spPr>
      </p:pic>
      <p:sp>
        <p:nvSpPr>
          <p:cNvPr id="1241" name="Google Shape;1241;p1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42" name="Google Shape;1242;p121"/>
          <p:cNvCxnSpPr/>
          <p:nvPr/>
        </p:nvCxnSpPr>
        <p:spPr>
          <a:xfrm>
            <a:off x="3433325" y="1619500"/>
            <a:ext cx="544200" cy="634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43" name="Google Shape;1243;p121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244" name="Google Shape;1244;p121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8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" name="Google Shape;1249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624"/>
            <a:ext cx="9143999" cy="513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0" name="Google Shape;1250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4050" y="126433"/>
            <a:ext cx="5066925" cy="4890630"/>
          </a:xfrm>
          <a:prstGeom prst="rect">
            <a:avLst/>
          </a:prstGeom>
          <a:noFill/>
          <a:ln>
            <a:noFill/>
          </a:ln>
        </p:spPr>
      </p:pic>
      <p:sp>
        <p:nvSpPr>
          <p:cNvPr id="1251" name="Google Shape;1251;p122"/>
          <p:cNvSpPr/>
          <p:nvPr/>
        </p:nvSpPr>
        <p:spPr>
          <a:xfrm>
            <a:off x="6332125" y="4563150"/>
            <a:ext cx="1085700" cy="2895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2" name="Google Shape;1252;p122"/>
          <p:cNvSpPr txBox="1"/>
          <p:nvPr/>
        </p:nvSpPr>
        <p:spPr>
          <a:xfrm>
            <a:off x="45675" y="2033588"/>
            <a:ext cx="2338800" cy="6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讀取數值</a:t>
            </a:r>
            <a:endParaRPr b="1" sz="2800"/>
          </a:p>
        </p:txBody>
      </p:sp>
      <p:sp>
        <p:nvSpPr>
          <p:cNvPr id="1253" name="Google Shape;1253;p122"/>
          <p:cNvSpPr txBox="1"/>
          <p:nvPr/>
        </p:nvSpPr>
        <p:spPr>
          <a:xfrm>
            <a:off x="6959500" y="3425775"/>
            <a:ext cx="2029200" cy="89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/>
              <a:t>讀取的非黑線數值</a:t>
            </a:r>
            <a:endParaRPr b="1" sz="2300"/>
          </a:p>
        </p:txBody>
      </p:sp>
      <p:sp>
        <p:nvSpPr>
          <p:cNvPr id="1254" name="Google Shape;1254;p1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55" name="Google Shape;1255;p122"/>
          <p:cNvSpPr/>
          <p:nvPr/>
        </p:nvSpPr>
        <p:spPr>
          <a:xfrm>
            <a:off x="326200" y="44331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256" name="Google Shape;1256;p122"/>
          <p:cNvSpPr/>
          <p:nvPr/>
        </p:nvSpPr>
        <p:spPr>
          <a:xfrm rot="5400000">
            <a:off x="1156537" y="45064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1" name="Google Shape;1261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575"/>
            <a:ext cx="9143999" cy="51323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62" name="Google Shape;1262;p123"/>
          <p:cNvGraphicFramePr/>
          <p:nvPr/>
        </p:nvGraphicFramePr>
        <p:xfrm>
          <a:off x="432500" y="901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{4821FA97-C22B-4882-8B50-5EC30DDFEC03}</a:tableStyleId>
              </a:tblPr>
              <a:tblGrid>
                <a:gridCol w="2849975"/>
                <a:gridCol w="2219575"/>
              </a:tblGrid>
              <a:tr h="914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/>
                        <a:t>P0</a:t>
                      </a:r>
                      <a:endParaRPr sz="48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偵測到黑線的數值</a:t>
                      </a:r>
                      <a:endParaRPr sz="25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/>
                        <a:t>293</a:t>
                      </a:r>
                      <a:endParaRPr sz="4800"/>
                    </a:p>
                  </a:txBody>
                  <a:tcPr marT="91425" marB="91425" marR="91425" marL="91425"/>
                </a:tc>
              </a:tr>
              <a:tr h="914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dk1"/>
                          </a:solidFill>
                        </a:rPr>
                        <a:t>偵測到白線的數值</a:t>
                      </a:r>
                      <a:endParaRPr sz="4800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/>
                        <a:t>62</a:t>
                      </a:r>
                      <a:endParaRPr sz="4800"/>
                    </a:p>
                  </a:txBody>
                  <a:tcPr marT="91425" marB="91425" marR="91425" marL="91425"/>
                </a:tc>
              </a:tr>
              <a:tr h="914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dk1"/>
                          </a:solidFill>
                        </a:rPr>
                        <a:t>平均值</a:t>
                      </a:r>
                      <a:endParaRPr sz="48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800">
                          <a:solidFill>
                            <a:srgbClr val="FF0000"/>
                          </a:solidFill>
                        </a:rPr>
                        <a:t>178</a:t>
                      </a:r>
                      <a:endParaRPr sz="48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263" name="Google Shape;1263;p123"/>
          <p:cNvSpPr txBox="1"/>
          <p:nvPr/>
        </p:nvSpPr>
        <p:spPr>
          <a:xfrm>
            <a:off x="432500" y="154950"/>
            <a:ext cx="6040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</a:rPr>
              <a:t>紀錄紅外線感測器P0數值</a:t>
            </a:r>
            <a:endParaRPr/>
          </a:p>
        </p:txBody>
      </p:sp>
      <p:sp>
        <p:nvSpPr>
          <p:cNvPr id="1264" name="Google Shape;1264;p123"/>
          <p:cNvSpPr txBox="1"/>
          <p:nvPr/>
        </p:nvSpPr>
        <p:spPr>
          <a:xfrm>
            <a:off x="5376800" y="1905300"/>
            <a:ext cx="37011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b="1" lang="en" sz="1800">
                <a:solidFill>
                  <a:srgbClr val="FF0000"/>
                </a:solidFill>
              </a:rPr>
              <a:t>注意事項:</a:t>
            </a:r>
            <a:endParaRPr b="1" sz="1800">
              <a:solidFill>
                <a:srgbClr val="FF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數值如果</a:t>
            </a:r>
            <a:r>
              <a:rPr b="1" lang="en" sz="2200">
                <a:solidFill>
                  <a:srgbClr val="FF0000"/>
                </a:solidFill>
              </a:rPr>
              <a:t>＞178</a:t>
            </a:r>
            <a:r>
              <a:rPr b="1" lang="en" sz="1800">
                <a:solidFill>
                  <a:srgbClr val="FF0000"/>
                </a:solidFill>
              </a:rPr>
              <a:t>則</a:t>
            </a:r>
            <a:r>
              <a:rPr b="1" lang="en" sz="1800">
                <a:solidFill>
                  <a:srgbClr val="FF0000"/>
                </a:solidFill>
              </a:rPr>
              <a:t>表示偵測到</a:t>
            </a:r>
            <a:r>
              <a:rPr b="1" lang="en" sz="2400">
                <a:solidFill>
                  <a:srgbClr val="FF0000"/>
                </a:solidFill>
              </a:rPr>
              <a:t>黑線</a:t>
            </a:r>
            <a:r>
              <a:rPr b="1" lang="en" sz="1800">
                <a:solidFill>
                  <a:srgbClr val="FF0000"/>
                </a:solidFill>
              </a:rPr>
              <a:t>部分；數值如果</a:t>
            </a:r>
            <a:r>
              <a:rPr b="1" lang="en" sz="2200">
                <a:solidFill>
                  <a:srgbClr val="FF0000"/>
                </a:solidFill>
              </a:rPr>
              <a:t>＜178</a:t>
            </a:r>
            <a:r>
              <a:rPr b="1" lang="en" sz="1800">
                <a:solidFill>
                  <a:srgbClr val="FF0000"/>
                </a:solidFill>
              </a:rPr>
              <a:t>則表示偵測到</a:t>
            </a:r>
            <a:r>
              <a:rPr b="1" lang="en" sz="2400">
                <a:solidFill>
                  <a:srgbClr val="FF0000"/>
                </a:solidFill>
              </a:rPr>
              <a:t>白線</a:t>
            </a:r>
            <a:r>
              <a:rPr b="1" lang="en" sz="1800">
                <a:solidFill>
                  <a:srgbClr val="FF0000"/>
                </a:solidFill>
              </a:rPr>
              <a:t>部分。</a:t>
            </a:r>
            <a:endParaRPr b="1" sz="1800">
              <a:solidFill>
                <a:srgbClr val="FF0000"/>
              </a:solidFill>
            </a:endParaRPr>
          </a:p>
        </p:txBody>
      </p:sp>
      <p:sp>
        <p:nvSpPr>
          <p:cNvPr id="1265" name="Google Shape;1265;p1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66" name="Google Shape;1266;p123"/>
          <p:cNvSpPr txBox="1"/>
          <p:nvPr/>
        </p:nvSpPr>
        <p:spPr>
          <a:xfrm>
            <a:off x="5978550" y="901363"/>
            <a:ext cx="2378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0000"/>
                </a:solidFill>
              </a:rPr>
              <a:t>平均值的計算　　</a:t>
            </a:r>
            <a:endParaRPr b="1" sz="20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0000"/>
                </a:solidFill>
              </a:rPr>
              <a:t>(293+62)/2=178</a:t>
            </a:r>
            <a:endParaRPr b="1" sz="2300">
              <a:solidFill>
                <a:srgbClr val="FF0000"/>
              </a:solidFill>
            </a:endParaRPr>
          </a:p>
        </p:txBody>
      </p:sp>
      <p:sp>
        <p:nvSpPr>
          <p:cNvPr id="1267" name="Google Shape;1267;p123"/>
          <p:cNvSpPr txBox="1"/>
          <p:nvPr/>
        </p:nvSpPr>
        <p:spPr>
          <a:xfrm>
            <a:off x="5820200" y="3648113"/>
            <a:ext cx="2814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這是參考值，在不同環境可能有不同的數值</a:t>
            </a:r>
            <a:endParaRPr/>
          </a:p>
        </p:txBody>
      </p:sp>
      <p:sp>
        <p:nvSpPr>
          <p:cNvPr id="1268" name="Google Shape;1268;p123"/>
          <p:cNvSpPr/>
          <p:nvPr/>
        </p:nvSpPr>
        <p:spPr>
          <a:xfrm>
            <a:off x="7528500" y="252350"/>
            <a:ext cx="1259400" cy="4455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uFill>
                  <a:noFill/>
                </a:uFill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返回目錄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269" name="Google Shape;1269;p123"/>
          <p:cNvSpPr/>
          <p:nvPr/>
        </p:nvSpPr>
        <p:spPr>
          <a:xfrm rot="5400000">
            <a:off x="8358837" y="325688"/>
            <a:ext cx="302400" cy="298800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